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80" r:id="rId3"/>
    <p:sldId id="281" r:id="rId4"/>
    <p:sldId id="279" r:id="rId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96" autoAdjust="0"/>
  </p:normalViewPr>
  <p:slideViewPr>
    <p:cSldViewPr snapToGrid="0">
      <p:cViewPr varScale="1">
        <p:scale>
          <a:sx n="71" d="100"/>
          <a:sy n="71" d="100"/>
        </p:scale>
        <p:origin x="484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848"/>
            <a:ext cx="5438775" cy="3908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 allra viktigaste inom IT-säkerhet handlar om just oss människor; </a:t>
            </a:r>
            <a:r>
              <a:rPr lang="sv-SE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rutiner, kunskap och medvetenhet. </a:t>
            </a: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Alla organisationer drabbas någon gång (tyvärr). Därför </a:t>
            </a:r>
            <a:r>
              <a:rPr lang="sv-SE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kommer en ny serie korta Webb-utbildningar</a:t>
            </a: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på temat informations- och IT-säkerhet som kommer att dra igång för nyanställda i januari.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har under 2021 genomfört en större </a:t>
            </a:r>
            <a:r>
              <a:rPr lang="sv-SE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extern granskning av vårt IT-säkerhetsarbete</a:t>
            </a: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testat hur ”öppna” vissa av våra system är för attacker, och har en handlingsplan för de risker som identifierats.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viktig framgångsfaktor för IT-säkerhet är den </a:t>
            </a:r>
            <a:r>
              <a:rPr lang="sv-SE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objektsetablering (systemförvaltningsmodell) vi arbetar med att implementera</a:t>
            </a: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där alla system får en tydlig förvaltning som kan ansvara för IT-säkerheten hos systemen.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200" dirty="0">
                <a:latin typeface="Calibri" panose="020F0502020204030204" pitchFamily="34" charset="0"/>
              </a:rPr>
              <a:t>Vi bedriver ett</a:t>
            </a:r>
            <a:r>
              <a:rPr lang="sv-SE" sz="1200" b="1" dirty="0">
                <a:latin typeface="Calibri" panose="020F0502020204030204" pitchFamily="34" charset="0"/>
              </a:rPr>
              <a:t> systematiskt informationssäkerhetsarbete </a:t>
            </a:r>
            <a:r>
              <a:rPr lang="sv-SE" sz="1200" dirty="0">
                <a:latin typeface="Calibri" panose="020F0502020204030204" pitchFamily="34" charset="0"/>
              </a:rPr>
              <a:t>för att säkerställa att vi prioriterar säkerhetsarbetet till de system som har störst behov (stark inloggning/behörighet </a:t>
            </a:r>
            <a:r>
              <a:rPr lang="sv-SE" sz="1200" dirty="0" err="1">
                <a:latin typeface="Calibri" panose="020F0502020204030204" pitchFamily="34" charset="0"/>
              </a:rPr>
              <a:t>etc</a:t>
            </a:r>
            <a:r>
              <a:rPr lang="sv-SE" sz="12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200" dirty="0">
                <a:latin typeface="Calibri" panose="020F0502020204030204" pitchFamily="34" charset="0"/>
              </a:rPr>
              <a:t>Alla </a:t>
            </a:r>
            <a:r>
              <a:rPr lang="sv-SE" sz="1200" b="1" dirty="0">
                <a:latin typeface="Calibri" panose="020F0502020204030204" pitchFamily="34" charset="0"/>
              </a:rPr>
              <a:t>systemupphandlingar ska gå via beredningsgrupp och digitaliseringsrådet </a:t>
            </a:r>
            <a:r>
              <a:rPr lang="sv-SE" sz="1200" dirty="0">
                <a:latin typeface="Calibri" panose="020F0502020204030204" pitchFamily="34" charset="0"/>
              </a:rPr>
              <a:t>för att få med IT-säkerhetskrav på systemen.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6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6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7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0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5DC73E-0213-438A-A76D-256BB49ED6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F79B8F-C10F-4CB4-B6DE-AD088742B7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F2A66B-9AF7-4323-A8C9-DCFB1EA9ECF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828" b="483"/>
          <a:stretch/>
        </p:blipFill>
        <p:spPr bwMode="auto">
          <a:xfrm>
            <a:off x="-1200" y="-1"/>
            <a:ext cx="12193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6911F1B-3AC3-4ABF-ABB1-F0100F91D55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C85DC5A-37EE-4C40-A31F-27139B40F3A3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895DE6-7948-4E80-A557-AB21DC17630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800" b="1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275C34-2FFB-40FD-9662-32DB3AFF5F8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558800" dist="50800" dir="540000" algn="tl">
                    <a:srgbClr val="000000">
                      <a:alpha val="60000"/>
                    </a:srgbClr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65" r:id="rId6"/>
    <p:sldLayoutId id="2147483683" r:id="rId7"/>
    <p:sldLayoutId id="2147483666" r:id="rId8"/>
    <p:sldLayoutId id="2147483684" r:id="rId9"/>
    <p:sldLayoutId id="2147483692" r:id="rId10"/>
    <p:sldLayoutId id="2147483693" r:id="rId11"/>
    <p:sldLayoutId id="2147483694" r:id="rId12"/>
    <p:sldLayoutId id="2147483688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3" r:id="rId20"/>
    <p:sldLayoutId id="2147483657" r:id="rId21"/>
    <p:sldLayoutId id="2147483664" r:id="rId22"/>
    <p:sldLayoutId id="2147483687" r:id="rId23"/>
    <p:sldLayoutId id="2147483662" r:id="rId24"/>
    <p:sldLayoutId id="2147483691" r:id="rId25"/>
    <p:sldLayoutId id="2147483672" r:id="rId26"/>
    <p:sldLayoutId id="2147483676" r:id="rId27"/>
    <p:sldLayoutId id="2147483649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7C9BB-56E8-4B83-ABBA-FB5CFB7B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It-säkerhetsarbete</a:t>
            </a:r>
            <a:r>
              <a:rPr lang="sv-SE" dirty="0"/>
              <a:t>  - vad gör Nacka?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5D99A-5853-4793-9C66-A66A9BE3F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ny serie korta Webb-utbildningar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på temat informations- och IT-säkerhet som kommer att dra igång för nyanställda i januari.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har under 2021 genomfört en större </a:t>
            </a:r>
            <a:r>
              <a:rPr lang="sv-S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extern granskning av vårt IT-säkerhetsarbete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testat hur ”öppna” vissa av våra system är för attacker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viktig framgångsfaktor för IT-säkerhet är den </a:t>
            </a:r>
            <a:r>
              <a:rPr lang="sv-S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systemförvaltningsmodell vi arbetar med att implementera.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800" b="1" dirty="0">
                <a:latin typeface="Calibri" panose="020F0502020204030204" pitchFamily="34" charset="0"/>
              </a:rPr>
              <a:t>Systematiskt informationssäkerhetsarbete </a:t>
            </a:r>
            <a:r>
              <a:rPr lang="sv-SE" sz="1800" dirty="0">
                <a:latin typeface="Calibri" panose="020F0502020204030204" pitchFamily="34" charset="0"/>
              </a:rPr>
              <a:t>för att säkerställa att vi prioriterar säkerhetsarbetet till de system som har störst behov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1800" dirty="0">
                <a:latin typeface="Calibri" panose="020F0502020204030204" pitchFamily="34" charset="0"/>
              </a:rPr>
              <a:t>Alla </a:t>
            </a:r>
            <a:r>
              <a:rPr lang="sv-SE" sz="1800" b="1" dirty="0">
                <a:latin typeface="Calibri" panose="020F0502020204030204" pitchFamily="34" charset="0"/>
              </a:rPr>
              <a:t>systemupphandlingar ska gå via beredningsgrupp och digitaliseringsrådet </a:t>
            </a:r>
            <a:r>
              <a:rPr lang="sv-SE" sz="1800" dirty="0">
                <a:latin typeface="Calibri" panose="020F0502020204030204" pitchFamily="34" charset="0"/>
              </a:rPr>
              <a:t>för att få med IT-säkerhetskrav på systemen.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EBA28-E1FA-40B4-989E-32BB7A2710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641A46-CDD7-4854-9B93-1ED6D3CC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It-säkerhetsarbete</a:t>
            </a:r>
            <a:r>
              <a:rPr lang="sv-SE" dirty="0"/>
              <a:t>  - tekniska skydd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65B6F3-AEFB-4A51-84AC-D7FDF869A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1808163"/>
            <a:ext cx="8880157" cy="4160837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Implementerat en </a:t>
            </a:r>
            <a:r>
              <a:rPr lang="sv-S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 backuplösning</a:t>
            </a: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av vår Office365-miljö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Minskat behörighetstillgång</a:t>
            </a: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till våra mer känsliga och kritiska IT-infrastrukturer såsom vårt centrala behörighetsregister (AD).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arbetar med att se över bättre </a:t>
            </a:r>
            <a:r>
              <a:rPr lang="sv-S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tekniskt skydd mot </a:t>
            </a:r>
            <a:r>
              <a:rPr lang="sv-SE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phishingmail</a:t>
            </a:r>
            <a:endParaRPr lang="sv-SE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Vi inför </a:t>
            </a:r>
            <a:r>
              <a:rPr lang="sv-S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successivt s.k. 2-faktorsinloggning </a:t>
            </a: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till känsliga system, t.ex. </a:t>
            </a:r>
            <a:r>
              <a:rPr lang="sv-S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Personec</a:t>
            </a:r>
            <a:endParaRPr lang="sv-SE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En fördel Nacka har är just vår decentraliserade IT-miljö; att vi har outsourcad drift och många system i ”molnet”. Det är svårt för en angripare att stänga ned ”hela Nacka”.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2DF0DE-5EDC-4F01-A8CC-A8371C0C0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30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57971-5FDC-4EA9-A045-E49231C1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9550688" cy="1133475"/>
          </a:xfrm>
        </p:spPr>
        <p:txBody>
          <a:bodyPr>
            <a:normAutofit fontScale="90000"/>
          </a:bodyPr>
          <a:lstStyle/>
          <a:p>
            <a:r>
              <a:rPr lang="sv-SE" dirty="0"/>
              <a:t>Hur kan du som chef eller medarbetare bidra till </a:t>
            </a:r>
            <a:r>
              <a:rPr lang="sv-SE" dirty="0" err="1"/>
              <a:t>it-säkerhet</a:t>
            </a:r>
            <a:r>
              <a:rPr lang="sv-SE" dirty="0"/>
              <a:t>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B1612C-022C-43C0-859D-6BAC44A94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Lösenord och länkar:</a:t>
            </a:r>
          </a:p>
          <a:p>
            <a:pPr lvl="1"/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till att ha ett bra lösenord. </a:t>
            </a:r>
          </a:p>
          <a:p>
            <a:pPr lvl="1"/>
            <a:r>
              <a:rPr lang="sv-SE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Aldrig </a:t>
            </a:r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återanvända det för andra system eller för sociala medier.</a:t>
            </a:r>
          </a:p>
          <a:p>
            <a:pPr lvl="1"/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Aldrig berätta ditt lösenord eller låna ut ditt </a:t>
            </a:r>
            <a:r>
              <a:rPr lang="sv-SE" dirty="0" err="1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Sithskort</a:t>
            </a:r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eller </a:t>
            </a:r>
            <a:r>
              <a:rPr lang="sv-SE" dirty="0" err="1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BankID</a:t>
            </a:r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till någon.</a:t>
            </a:r>
          </a:p>
          <a:p>
            <a:pPr lvl="1"/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Alltid kontrollera när du loggar in med </a:t>
            </a:r>
            <a:r>
              <a:rPr lang="sv-SE" dirty="0" err="1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BankID</a:t>
            </a:r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vad du loggar in mot för tjänst.</a:t>
            </a:r>
          </a:p>
          <a:p>
            <a:pPr lvl="1"/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center och digitaliseringsenheten kommer ALDRIG ringa dig och fråga om lösenord, så dela aldrig med dig av dina lösenord</a:t>
            </a:r>
          </a:p>
          <a:p>
            <a:pPr lvl="1"/>
            <a:r>
              <a:rPr lang="sv-SE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Klicka aldrig på okända länkar i mail. Om du är osäker – fråga service center. </a:t>
            </a:r>
            <a:endParaRPr lang="sv-SE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v-SE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Kontinuitetsplaner: </a:t>
            </a:r>
          </a:p>
          <a:p>
            <a:pPr lvl="1"/>
            <a:r>
              <a:rPr lang="sv-SE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Planera och öva - minst årligen - på hur ni kan genomföra er verksamhet </a:t>
            </a:r>
            <a:r>
              <a:rPr lang="sv-SE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utan</a:t>
            </a:r>
            <a:r>
              <a:rPr lang="sv-SE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datorer och nätverk, med ”papper och penna”.</a:t>
            </a:r>
            <a:endParaRPr lang="sv-S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dirty="0"/>
              <a:t>För dig som är systemägare</a:t>
            </a:r>
          </a:p>
          <a:p>
            <a:pPr lvl="1"/>
            <a:r>
              <a:rPr lang="sv-SE" dirty="0"/>
              <a:t>stäm av med leverantör att det finns backuper, och att säkerställ också att leverantören provar att läsa tillbaka backuperna minst årligen. Ta hjälp av digitaliseringsenheten för denna dialog med leverantören.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85455A-127D-4C06-83B7-00492BC3E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6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maj 2021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4AF4FB9-3AFC-4A1B-814D-385FD9381BD8}" vid="{B3A2868C-4DAE-40C1-BA3C-282F403B065E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212</TotalTime>
  <Words>516</Words>
  <Application>Microsoft Office PowerPoint</Application>
  <PresentationFormat>Bredbild</PresentationFormat>
  <Paragraphs>33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Calibri</vt:lpstr>
      <vt:lpstr>Gill Sans MT</vt:lpstr>
      <vt:lpstr>Gill Sans MT Pro Light</vt:lpstr>
      <vt:lpstr>Symbol</vt:lpstr>
      <vt:lpstr>Nacka kommun maj 2021</vt:lpstr>
      <vt:lpstr>It-säkerhetsarbete  - vad gör Nacka?</vt:lpstr>
      <vt:lpstr>It-säkerhetsarbete  - tekniska skydd</vt:lpstr>
      <vt:lpstr>Hur kan du som chef eller medarbetare bidra till it-säkerhet?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Molavi Rösblad Brita</dc:creator>
  <cp:lastModifiedBy>Malm Maria</cp:lastModifiedBy>
  <cp:revision>12</cp:revision>
  <cp:lastPrinted>2021-12-20T11:33:39Z</cp:lastPrinted>
  <dcterms:created xsi:type="dcterms:W3CDTF">2021-12-20T09:08:16Z</dcterms:created>
  <dcterms:modified xsi:type="dcterms:W3CDTF">2021-12-20T13:21:23Z</dcterms:modified>
</cp:coreProperties>
</file>