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73" r:id="rId6"/>
    <p:sldId id="257" r:id="rId7"/>
    <p:sldId id="280" r:id="rId8"/>
    <p:sldId id="258" r:id="rId9"/>
    <p:sldId id="286" r:id="rId10"/>
    <p:sldId id="285" r:id="rId11"/>
    <p:sldId id="259" r:id="rId12"/>
    <p:sldId id="263" r:id="rId13"/>
    <p:sldId id="271" r:id="rId14"/>
    <p:sldId id="265" r:id="rId15"/>
    <p:sldId id="260" r:id="rId16"/>
    <p:sldId id="283" r:id="rId17"/>
    <p:sldId id="266" r:id="rId18"/>
    <p:sldId id="261" r:id="rId19"/>
    <p:sldId id="262" r:id="rId20"/>
    <p:sldId id="268" r:id="rId21"/>
    <p:sldId id="267" r:id="rId22"/>
    <p:sldId id="269" r:id="rId23"/>
    <p:sldId id="276" r:id="rId24"/>
    <p:sldId id="274" r:id="rId25"/>
    <p:sldId id="275" r:id="rId26"/>
    <p:sldId id="278" r:id="rId27"/>
    <p:sldId id="284" r:id="rId28"/>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59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E51E55-D8AC-480B-8273-C4EFE9693A3F}" type="datetimeFigureOut">
              <a:rPr lang="en-US" smtClean="0"/>
              <a:pPr/>
              <a:t>11/22/2017</a:t>
            </a:fld>
            <a:endParaRPr lang="en-US"/>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4190D-61C8-49E5-A1E7-0EC313CC35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a:p>
            <a:endParaRPr lang="sv-SE"/>
          </a:p>
        </p:txBody>
      </p:sp>
      <p:sp>
        <p:nvSpPr>
          <p:cNvPr id="4" name="Platshållare för bildnummer 3"/>
          <p:cNvSpPr>
            <a:spLocks noGrp="1"/>
          </p:cNvSpPr>
          <p:nvPr>
            <p:ph type="sldNum" sz="quarter" idx="10"/>
          </p:nvPr>
        </p:nvSpPr>
        <p:spPr/>
        <p:txBody>
          <a:bodyPr/>
          <a:lstStyle/>
          <a:p>
            <a:fld id="{43C4190D-61C8-49E5-A1E7-0EC313CC3585}" type="slidenum">
              <a:rPr lang="en-US" smtClean="0"/>
              <a:pPr/>
              <a:t>3</a:t>
            </a:fld>
            <a:endParaRPr lang="en-US"/>
          </a:p>
        </p:txBody>
      </p:sp>
    </p:spTree>
    <p:extLst>
      <p:ext uri="{BB962C8B-B14F-4D97-AF65-F5344CB8AC3E}">
        <p14:creationId xmlns:p14="http://schemas.microsoft.com/office/powerpoint/2010/main" val="3520074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Dataskyddsförordningen förutsätter att medlemsstaterna kompletterar förordningen med nationell lagstiftning. För närvarande pågår ett omfattande utredningsarbete som gäller hur svensk lag ska anpassas till dataskyddsförordningen. Under 2017 kommer det att publiceras flera viktiga lagförslag som kan få stor betydelse för hur förordningen ska tillämpas i Sverige.</a:t>
            </a:r>
          </a:p>
          <a:p>
            <a:r>
              <a:rPr lang="sv-SE" b="1"/>
              <a:t>Dataskyddsutredningen </a:t>
            </a:r>
            <a:r>
              <a:rPr lang="sv-SE"/>
              <a:t>- se över vilka kompletterande bestämmelser som behövs på generell nivå till följd av dataskyddsförordningen</a:t>
            </a:r>
          </a:p>
          <a:p>
            <a:r>
              <a:rPr lang="sv-SE" b="1" err="1"/>
              <a:t>Integritetskommitteén</a:t>
            </a:r>
            <a:r>
              <a:rPr lang="sv-SE"/>
              <a:t> - Utredningen har haft till uppgift att kartlägga integritetsrisker som kan uppkomma vid användning av informationsteknik och behovet av att inrätta ett integritetsskyddsråd. Utredningen har i detta arbete haft att följa dataskyddsreformen.</a:t>
            </a:r>
          </a:p>
          <a:p>
            <a:endParaRPr lang="sv-SE"/>
          </a:p>
          <a:p>
            <a:endParaRPr lang="sv-SE"/>
          </a:p>
        </p:txBody>
      </p:sp>
      <p:sp>
        <p:nvSpPr>
          <p:cNvPr id="4" name="Platshållare för bildnummer 3"/>
          <p:cNvSpPr>
            <a:spLocks noGrp="1"/>
          </p:cNvSpPr>
          <p:nvPr>
            <p:ph type="sldNum" sz="quarter" idx="10"/>
          </p:nvPr>
        </p:nvSpPr>
        <p:spPr/>
        <p:txBody>
          <a:bodyPr/>
          <a:lstStyle/>
          <a:p>
            <a:fld id="{43C4190D-61C8-49E5-A1E7-0EC313CC3585}" type="slidenum">
              <a:rPr lang="en-US" smtClean="0"/>
              <a:pPr/>
              <a:t>4</a:t>
            </a:fld>
            <a:endParaRPr lang="en-US"/>
          </a:p>
        </p:txBody>
      </p:sp>
    </p:spTree>
    <p:extLst>
      <p:ext uri="{BB962C8B-B14F-4D97-AF65-F5344CB8AC3E}">
        <p14:creationId xmlns:p14="http://schemas.microsoft.com/office/powerpoint/2010/main" val="3982602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defRPr/>
            </a:pPr>
            <a:r>
              <a:rPr lang="sv-SE"/>
              <a:t>- Spretigt</a:t>
            </a:r>
            <a:r>
              <a:rPr lang="sv-SE" baseline="0"/>
              <a:t> inom EU med ett </a:t>
            </a:r>
            <a:r>
              <a:rPr lang="sv-SE"/>
              <a:t>direktiv eftersom olika länder tolkade direktivet olika . </a:t>
            </a:r>
          </a:p>
          <a:p>
            <a:pPr>
              <a:defRPr/>
            </a:pPr>
            <a:r>
              <a:rPr lang="sv-SE"/>
              <a:t>- </a:t>
            </a:r>
            <a:r>
              <a:rPr lang="sv-SE" baseline="0"/>
              <a:t>Hindrade den fria rörligheten inom EU</a:t>
            </a:r>
            <a:r>
              <a:rPr lang="sv-SE"/>
              <a:t> eftersom Individer kan vara ovilliga att överföra personuppgifter till andra länder om de inte är säkra på vilka rättigheter som gäller. Det är i det ljuset som gemensamma regler införts för att se till att medborgarna har en hög skyddsnivå för de här uppgifterna oavsett de finns i hela EU. Du har rätt att klaga och få upprättelse om dina data missbrukas var som helst inom EU. </a:t>
            </a:r>
            <a:endParaRPr lang="en-US"/>
          </a:p>
          <a:p>
            <a:endParaRPr lang="sv-SE"/>
          </a:p>
          <a:p>
            <a:r>
              <a:rPr lang="sv-SE"/>
              <a:t>Jag tror det kommer att få större konsekvenser på hur vi måste hantera data i alla dess former än vad många inser. Till viss del är det väl så att vi i Sverige kommer att bli “minst” berörda på grund av vår gamla kära PUL. </a:t>
            </a:r>
            <a:endParaRPr/>
          </a:p>
          <a:p>
            <a:endParaRPr lang="sv-SE"/>
          </a:p>
          <a:p>
            <a:endParaRPr lang="sv-SE"/>
          </a:p>
        </p:txBody>
      </p:sp>
      <p:sp>
        <p:nvSpPr>
          <p:cNvPr id="4" name="Platshållare för bildnummer 3"/>
          <p:cNvSpPr>
            <a:spLocks noGrp="1"/>
          </p:cNvSpPr>
          <p:nvPr>
            <p:ph type="sldNum" sz="quarter" idx="10"/>
          </p:nvPr>
        </p:nvSpPr>
        <p:spPr/>
        <p:txBody>
          <a:bodyPr/>
          <a:lstStyle/>
          <a:p>
            <a:fld id="{43C4190D-61C8-49E5-A1E7-0EC313CC3585}" type="slidenum">
              <a:rPr lang="en-US" smtClean="0"/>
              <a:pPr/>
              <a:t>5</a:t>
            </a:fld>
            <a:endParaRPr lang="en-US"/>
          </a:p>
        </p:txBody>
      </p:sp>
    </p:spTree>
    <p:extLst>
      <p:ext uri="{BB962C8B-B14F-4D97-AF65-F5344CB8AC3E}">
        <p14:creationId xmlns:p14="http://schemas.microsoft.com/office/powerpoint/2010/main" val="3484957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err="1"/>
              <a:t>Har</a:t>
            </a:r>
            <a:r>
              <a:rPr lang="en-US"/>
              <a:t> </a:t>
            </a:r>
            <a:r>
              <a:rPr lang="en-US" err="1"/>
              <a:t>delvis</a:t>
            </a:r>
            <a:r>
              <a:rPr lang="en-US"/>
              <a:t> </a:t>
            </a:r>
            <a:r>
              <a:rPr lang="en-US" err="1"/>
              <a:t>olika</a:t>
            </a:r>
            <a:r>
              <a:rPr lang="en-US"/>
              <a:t> </a:t>
            </a:r>
            <a:r>
              <a:rPr lang="en-US" err="1"/>
              <a:t>syften</a:t>
            </a:r>
            <a:r>
              <a:rPr lang="en-US"/>
              <a:t> </a:t>
            </a:r>
            <a:endParaRPr lang="sv-SE"/>
          </a:p>
          <a:p>
            <a:r>
              <a:rPr lang="en-US"/>
              <a:t>Tar </a:t>
            </a:r>
            <a:r>
              <a:rPr lang="en-US" err="1"/>
              <a:t>sikte</a:t>
            </a:r>
            <a:r>
              <a:rPr lang="en-US"/>
              <a:t> </a:t>
            </a:r>
            <a:r>
              <a:rPr lang="en-US" err="1"/>
              <a:t>på</a:t>
            </a:r>
            <a:r>
              <a:rPr lang="en-US"/>
              <a:t> </a:t>
            </a:r>
            <a:r>
              <a:rPr lang="en-US" err="1"/>
              <a:t>olika</a:t>
            </a:r>
            <a:r>
              <a:rPr lang="en-US"/>
              <a:t> </a:t>
            </a:r>
            <a:r>
              <a:rPr lang="en-US" err="1"/>
              <a:t>saker</a:t>
            </a:r>
            <a:r>
              <a:rPr lang="en-US"/>
              <a:t> </a:t>
            </a:r>
            <a:endParaRPr/>
          </a:p>
          <a:p>
            <a:r>
              <a:rPr lang="en-US" err="1"/>
              <a:t>Erbjuder</a:t>
            </a:r>
            <a:r>
              <a:rPr lang="en-US"/>
              <a:t> </a:t>
            </a:r>
            <a:r>
              <a:rPr lang="en-US" err="1"/>
              <a:t>inte</a:t>
            </a:r>
            <a:r>
              <a:rPr lang="en-US"/>
              <a:t> </a:t>
            </a:r>
            <a:r>
              <a:rPr lang="en-US" err="1"/>
              <a:t>en</a:t>
            </a:r>
            <a:r>
              <a:rPr lang="en-US"/>
              <a:t> </a:t>
            </a:r>
            <a:r>
              <a:rPr lang="en-US" err="1"/>
              <a:t>gemensam</a:t>
            </a:r>
            <a:r>
              <a:rPr lang="en-US"/>
              <a:t> </a:t>
            </a:r>
            <a:r>
              <a:rPr lang="en-US" err="1"/>
              <a:t>lösning</a:t>
            </a:r>
            <a:r>
              <a:rPr lang="en-US"/>
              <a:t> </a:t>
            </a:r>
            <a:endParaRPr/>
          </a:p>
          <a:p>
            <a:r>
              <a:rPr lang="en-US"/>
              <a:t>TF - </a:t>
            </a:r>
            <a:r>
              <a:rPr lang="en-US" err="1"/>
              <a:t>Rätten</a:t>
            </a:r>
            <a:r>
              <a:rPr lang="en-US"/>
              <a:t> </a:t>
            </a:r>
            <a:r>
              <a:rPr lang="en-US" err="1"/>
              <a:t>att</a:t>
            </a:r>
            <a:r>
              <a:rPr lang="en-US"/>
              <a:t> ta del </a:t>
            </a:r>
            <a:r>
              <a:rPr lang="en-US" err="1"/>
              <a:t>av</a:t>
            </a:r>
            <a:r>
              <a:rPr lang="en-US"/>
              <a:t> </a:t>
            </a:r>
            <a:r>
              <a:rPr lang="en-US" err="1"/>
              <a:t>allmänna</a:t>
            </a:r>
            <a:r>
              <a:rPr lang="en-US"/>
              <a:t> </a:t>
            </a:r>
            <a:r>
              <a:rPr lang="en-US" err="1"/>
              <a:t>handlingar</a:t>
            </a:r>
            <a:r>
              <a:rPr lang="en-US"/>
              <a:t> </a:t>
            </a:r>
          </a:p>
          <a:p>
            <a:r>
              <a:rPr lang="en-US"/>
              <a:t>OSL – </a:t>
            </a:r>
            <a:r>
              <a:rPr lang="en-US" err="1"/>
              <a:t>Skyddet</a:t>
            </a:r>
            <a:r>
              <a:rPr lang="en-US"/>
              <a:t> </a:t>
            </a:r>
            <a:r>
              <a:rPr lang="en-US" err="1"/>
              <a:t>för</a:t>
            </a:r>
            <a:r>
              <a:rPr lang="en-US"/>
              <a:t> </a:t>
            </a:r>
            <a:r>
              <a:rPr lang="en-US" err="1"/>
              <a:t>allmänna</a:t>
            </a:r>
            <a:r>
              <a:rPr lang="en-US"/>
              <a:t> </a:t>
            </a:r>
            <a:r>
              <a:rPr lang="en-US" err="1"/>
              <a:t>handlingar</a:t>
            </a:r>
            <a:r>
              <a:rPr lang="en-US"/>
              <a:t> </a:t>
            </a:r>
          </a:p>
          <a:p>
            <a:r>
              <a:rPr lang="en-US" err="1"/>
              <a:t>Dataskydd</a:t>
            </a:r>
            <a:r>
              <a:rPr lang="en-US"/>
              <a:t> </a:t>
            </a:r>
          </a:p>
          <a:p>
            <a:r>
              <a:rPr lang="en-US" err="1"/>
              <a:t>Informationssäkerhet</a:t>
            </a:r>
            <a:r>
              <a:rPr lang="en-US"/>
              <a:t> - </a:t>
            </a:r>
            <a:r>
              <a:rPr lang="en-US" err="1"/>
              <a:t>säkerställa</a:t>
            </a:r>
            <a:r>
              <a:rPr lang="en-US"/>
              <a:t> </a:t>
            </a:r>
            <a:r>
              <a:rPr lang="en-US" err="1"/>
              <a:t>skydd</a:t>
            </a:r>
            <a:r>
              <a:rPr lang="en-US"/>
              <a:t> </a:t>
            </a:r>
            <a:r>
              <a:rPr lang="en-US" err="1"/>
              <a:t>av</a:t>
            </a:r>
            <a:r>
              <a:rPr lang="en-US"/>
              <a:t> information </a:t>
            </a:r>
          </a:p>
          <a:p>
            <a:endParaRPr lang="en-US"/>
          </a:p>
        </p:txBody>
      </p:sp>
      <p:sp>
        <p:nvSpPr>
          <p:cNvPr id="4" name="Platshållare för bildnummer 3"/>
          <p:cNvSpPr>
            <a:spLocks noGrp="1"/>
          </p:cNvSpPr>
          <p:nvPr>
            <p:ph type="sldNum" sz="quarter" idx="10"/>
          </p:nvPr>
        </p:nvSpPr>
        <p:spPr/>
        <p:txBody>
          <a:bodyPr/>
          <a:lstStyle/>
          <a:p>
            <a:fld id="{43C4190D-61C8-49E5-A1E7-0EC313CC3585}" type="slidenum">
              <a:rPr lang="en-US" smtClean="0"/>
              <a:pPr/>
              <a:t>6</a:t>
            </a:fld>
            <a:endParaRPr lang="en-US"/>
          </a:p>
        </p:txBody>
      </p:sp>
    </p:spTree>
    <p:extLst>
      <p:ext uri="{BB962C8B-B14F-4D97-AF65-F5344CB8AC3E}">
        <p14:creationId xmlns:p14="http://schemas.microsoft.com/office/powerpoint/2010/main" val="2826591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err="1"/>
              <a:t>Aggresiv</a:t>
            </a:r>
            <a:r>
              <a:rPr lang="en-US"/>
              <a:t> </a:t>
            </a:r>
            <a:r>
              <a:rPr lang="en-US" err="1"/>
              <a:t>marknadsföring</a:t>
            </a:r>
            <a:r>
              <a:rPr lang="en-US"/>
              <a:t> </a:t>
            </a:r>
            <a:r>
              <a:rPr lang="en-US" err="1"/>
              <a:t>för</a:t>
            </a:r>
            <a:r>
              <a:rPr lang="en-US"/>
              <a:t> </a:t>
            </a:r>
            <a:r>
              <a:rPr lang="en-US" err="1"/>
              <a:t>att</a:t>
            </a:r>
            <a:r>
              <a:rPr lang="en-US"/>
              <a:t> </a:t>
            </a:r>
            <a:r>
              <a:rPr lang="en-US" err="1"/>
              <a:t>många</a:t>
            </a:r>
            <a:r>
              <a:rPr lang="en-US"/>
              <a:t> </a:t>
            </a:r>
            <a:r>
              <a:rPr lang="en-US" err="1"/>
              <a:t>är</a:t>
            </a:r>
            <a:r>
              <a:rPr lang="en-US"/>
              <a:t> </a:t>
            </a:r>
            <a:r>
              <a:rPr lang="en-US" err="1"/>
              <a:t>rädda</a:t>
            </a:r>
            <a:r>
              <a:rPr lang="en-US"/>
              <a:t> </a:t>
            </a:r>
            <a:r>
              <a:rPr lang="en-US" err="1"/>
              <a:t>för</a:t>
            </a:r>
            <a:r>
              <a:rPr lang="en-US"/>
              <a:t> </a:t>
            </a:r>
            <a:r>
              <a:rPr lang="en-US" err="1"/>
              <a:t>att</a:t>
            </a:r>
            <a:r>
              <a:rPr lang="en-US"/>
              <a:t> </a:t>
            </a:r>
            <a:r>
              <a:rPr lang="en-US" err="1"/>
              <a:t>göra</a:t>
            </a:r>
            <a:r>
              <a:rPr lang="en-US"/>
              <a:t> </a:t>
            </a:r>
            <a:r>
              <a:rPr lang="en-US" err="1"/>
              <a:t>fel</a:t>
            </a:r>
            <a:r>
              <a:rPr lang="en-US"/>
              <a:t> - </a:t>
            </a:r>
            <a:r>
              <a:rPr lang="en-US" err="1"/>
              <a:t>följer</a:t>
            </a:r>
            <a:r>
              <a:rPr lang="en-US"/>
              <a:t> man </a:t>
            </a:r>
            <a:r>
              <a:rPr lang="en-US" err="1"/>
              <a:t>PuL</a:t>
            </a:r>
            <a:r>
              <a:rPr lang="en-US"/>
              <a:t> </a:t>
            </a:r>
            <a:r>
              <a:rPr lang="en-US" err="1"/>
              <a:t>så</a:t>
            </a:r>
            <a:r>
              <a:rPr lang="en-US"/>
              <a:t> </a:t>
            </a:r>
            <a:r>
              <a:rPr lang="en-US" err="1"/>
              <a:t>är</a:t>
            </a:r>
            <a:r>
              <a:rPr lang="en-US"/>
              <a:t> </a:t>
            </a:r>
            <a:r>
              <a:rPr lang="en-US" err="1"/>
              <a:t>det</a:t>
            </a:r>
            <a:r>
              <a:rPr lang="en-US"/>
              <a:t> </a:t>
            </a:r>
            <a:r>
              <a:rPr lang="en-US" err="1"/>
              <a:t>inte</a:t>
            </a:r>
            <a:r>
              <a:rPr lang="en-US"/>
              <a:t> </a:t>
            </a:r>
            <a:r>
              <a:rPr lang="en-US" err="1"/>
              <a:t>så</a:t>
            </a:r>
            <a:r>
              <a:rPr lang="en-US"/>
              <a:t> </a:t>
            </a:r>
            <a:r>
              <a:rPr lang="en-US" err="1"/>
              <a:t>stor</a:t>
            </a:r>
            <a:r>
              <a:rPr lang="en-US"/>
              <a:t> </a:t>
            </a:r>
            <a:r>
              <a:rPr lang="en-US" err="1"/>
              <a:t>skillnad</a:t>
            </a:r>
            <a:r>
              <a:rPr lang="en-US"/>
              <a:t> </a:t>
            </a:r>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11</a:t>
            </a:fld>
            <a:endParaRPr lang="en-US"/>
          </a:p>
        </p:txBody>
      </p:sp>
    </p:spTree>
    <p:extLst>
      <p:ext uri="{BB962C8B-B14F-4D97-AF65-F5344CB8AC3E}">
        <p14:creationId xmlns:p14="http://schemas.microsoft.com/office/powerpoint/2010/main" val="1884046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70000" lnSpcReduction="20000"/>
          </a:bodyPr>
          <a:lstStyle/>
          <a:p>
            <a:r>
              <a:rPr lang="sv-SE" b="1"/>
              <a:t>Ökade rättigheter för registrerade</a:t>
            </a:r>
            <a:r>
              <a:rPr lang="sv-SE"/>
              <a:t>  -  Dataskyddsförordningen innehåller ökade krav på vilken information som ska lämnas till de registrerade. </a:t>
            </a:r>
            <a:r>
              <a:rPr lang="sv-SE" err="1"/>
              <a:t>Bla</a:t>
            </a:r>
            <a:r>
              <a:rPr lang="sv-SE"/>
              <a:t> kommer ni att behöva informera om den rättsliga grunden för behandlingen, hur länge personuppgifterna lagras och möjligheten att lämna klagomål till tillsynsmyndigheten (som i Sverige är Datainspektionen) om man anser att ens personuppgifter har hanterats felaktigt av er. Viktigt i sammanhanget är att dataskyddsförordningen ställer krav på att informationen som lämnas ska vara kortfattad, lättbegriplig och utformad med ett tydligt och enkelt språk. </a:t>
            </a:r>
          </a:p>
          <a:p>
            <a:r>
              <a:rPr lang="sv-SE" b="1"/>
              <a:t>Ökad ansvarsförskyldighet</a:t>
            </a:r>
          </a:p>
          <a:p>
            <a:r>
              <a:rPr lang="sv-SE" b="1"/>
              <a:t> - </a:t>
            </a:r>
            <a:r>
              <a:rPr lang="sv-SE"/>
              <a:t>Konsekvensanalys om behandling av känsliga personuppgifter/sekretess eller en stor mängd personuppgifter Innan din verksamhet kan börja använda informationssystem och ny teknik som behandlar personuppgifter måste artikel 35 i GDPR uppfyllas. Kortfattat så uppger den att en konsekvensbedömning (PIA) måste genomföras där behandlingen av personuppgifter kan medföra hög risk för fysiska personers rättigheter och friheter. I </a:t>
            </a:r>
          </a:p>
          <a:p>
            <a:endParaRPr lang="sv-SE"/>
          </a:p>
          <a:p>
            <a:r>
              <a:rPr lang="sv-SE" b="1"/>
              <a:t> - </a:t>
            </a:r>
            <a:r>
              <a:rPr lang="sv-SE"/>
              <a:t>Elektronisk begäran om registerutdrag</a:t>
            </a:r>
            <a:endParaRPr/>
          </a:p>
          <a:p>
            <a:pPr marL="171450" indent="-171450">
              <a:buChar char="•"/>
            </a:pPr>
            <a:r>
              <a:rPr lang="sv-SE"/>
              <a:t>få tillgång till sina personuppgifter</a:t>
            </a:r>
            <a:endParaRPr/>
          </a:p>
          <a:p>
            <a:pPr marL="171450" indent="-171450">
              <a:buChar char="•"/>
            </a:pPr>
            <a:r>
              <a:rPr lang="sv-SE"/>
              <a:t>få felaktiga personuppgifter rättade</a:t>
            </a:r>
            <a:endParaRPr/>
          </a:p>
          <a:p>
            <a:pPr marL="171450" indent="-171450">
              <a:buChar char="•"/>
            </a:pPr>
            <a:r>
              <a:rPr lang="sv-SE"/>
              <a:t>få sina personuppgifter raderade</a:t>
            </a:r>
            <a:endParaRPr/>
          </a:p>
          <a:p>
            <a:pPr marL="171450" indent="-171450">
              <a:buChar char="•"/>
            </a:pPr>
            <a:r>
              <a:rPr lang="sv-SE"/>
              <a:t>invända mot att personuppgifterna används för direktmarknadsföring</a:t>
            </a:r>
            <a:endParaRPr/>
          </a:p>
          <a:p>
            <a:pPr marL="171450" indent="-171450">
              <a:buChar char="•"/>
            </a:pPr>
            <a:r>
              <a:rPr lang="sv-SE"/>
              <a:t>invända mot att personuppgifterna används för automatiserat beslutsfattande och profilering</a:t>
            </a:r>
            <a:endParaRPr/>
          </a:p>
          <a:p>
            <a:pPr marL="171450" indent="-171450">
              <a:buChar char="•"/>
            </a:pPr>
            <a:r>
              <a:rPr lang="sv-SE"/>
              <a:t>flytta personuppgifterna (dataportabilitet)</a:t>
            </a:r>
            <a:endParaRPr/>
          </a:p>
          <a:p>
            <a:r>
              <a:rPr lang="sv-SE" b="1"/>
              <a:t>Rapporteringsskyldighet</a:t>
            </a:r>
            <a:r>
              <a:rPr lang="sv-SE"/>
              <a:t> - Dataskyddsförordningen innehåller nya bestämmelser om vad ni som organisation måste göra om ni blir utsatta för dataintrång eller på något annat sätt förlorar kontrollen över de uppgifter ni behandlar. Ni måste dokumentera alla sådana händelser. När det inte är osannolikt att incidenten medför risker för enskildas fri- och rättigheter måste ni anmäla händelsen till tillsynsmyndigheten inom 72 timmar.</a:t>
            </a:r>
          </a:p>
          <a:p>
            <a:r>
              <a:rPr lang="sv-SE"/>
              <a:t>Om incidenten kan leda till att personer utsätts för allvarliga risker såsom diskriminering, id-stölder, bedrägerier eller finansiella stölder ska ni även informera de registrerade om händelsen så att de kan vidta nödvändiga åtgärder.</a:t>
            </a:r>
            <a:endParaRPr/>
          </a:p>
          <a:p>
            <a:r>
              <a:rPr lang="sv-SE" b="1"/>
              <a:t>Dataskyddsombud</a:t>
            </a:r>
            <a:r>
              <a:rPr lang="sv-SE"/>
              <a:t> </a:t>
            </a:r>
          </a:p>
          <a:p>
            <a:r>
              <a:rPr lang="sv-SE" b="1"/>
              <a:t>Sanktionsavgifter</a:t>
            </a:r>
            <a:r>
              <a:rPr lang="sv-SE"/>
              <a:t> - Sanktionsavgifter </a:t>
            </a:r>
            <a:r>
              <a:rPr lang="sv-SE" baseline="0"/>
              <a:t>även för kommunala myndigheter – Två nivåer: Mindre allvarliga och allvarliga (10 miljoner euro</a:t>
            </a:r>
            <a:r>
              <a:rPr lang="sv-SE"/>
              <a:t>) Datainspektionen kan besluta att ett företag som bryter mot reglerna i dataskyddsförordningen ska påföras en administrativ sanktionsavgift. Hur hög sanktionsavgiften blir beror dels på vilken bestämmelse överträdelsen gäller, dels på omständigheterna i det enskilda fallet. Avgiften kan som mest vara 20 miljoner euro eller fyra procent av bolagets globala årsomsättning, beroende på vilket belopp som är högst.</a:t>
            </a:r>
            <a:endParaRPr/>
          </a:p>
          <a:p>
            <a:r>
              <a:rPr lang="sv-SE"/>
              <a:t>I Sverige har Dataskyddsutredningen föreslagit att även myndigheter ska kunna påföras sanktionsavgifter.</a:t>
            </a:r>
            <a:endParaRPr/>
          </a:p>
          <a:p>
            <a:endParaRPr lang="sv-SE"/>
          </a:p>
          <a:p>
            <a:r>
              <a:rPr lang="sv-SE" b="1"/>
              <a:t>Missbruksregeln </a:t>
            </a:r>
            <a:r>
              <a:rPr lang="sv-SE"/>
              <a:t>- Ni kan till exempel behöva undersöka om ni har en rättslig grund för behandlingen, att ni uppfyller de grundläggande kraven på behandlingen och att ni informerar de registrerade på ett korrekt sätt.</a:t>
            </a:r>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12</a:t>
            </a:fld>
            <a:endParaRPr lang="en-US"/>
          </a:p>
        </p:txBody>
      </p:sp>
    </p:spTree>
    <p:extLst>
      <p:ext uri="{BB962C8B-B14F-4D97-AF65-F5344CB8AC3E}">
        <p14:creationId xmlns:p14="http://schemas.microsoft.com/office/powerpoint/2010/main" val="2246549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b="1"/>
              <a:t>Avtalssituation</a:t>
            </a:r>
            <a:r>
              <a:rPr lang="sv-SE"/>
              <a:t> – Behandling av personuppgifter är nödvändig för att uppfylla ett avtal mellan den personuppgiftsansvarige och den enskilde. Exempel: Behandlingar för administration av kundförhållande eller anställningsförhållande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a:t>Rättslig skyldighet</a:t>
            </a:r>
            <a:r>
              <a:rPr lang="sv-SE" b="1" baseline="0"/>
              <a:t> </a:t>
            </a:r>
            <a:r>
              <a:rPr lang="sv-SE" baseline="0"/>
              <a:t>- </a:t>
            </a:r>
            <a:r>
              <a:rPr lang="sv-SE"/>
              <a:t>Behandling av personuppgifter har stöd av annan författning. Exempel: Lämna ut uppgifter om anställda till bland annat statliga myndigheter för att redovisa skatter och sociala avgifter beträffande arbetstagarna.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a:t>Vitala intressen</a:t>
            </a:r>
            <a:r>
              <a:rPr lang="sv-SE" b="1" baseline="0"/>
              <a:t> - </a:t>
            </a:r>
            <a:r>
              <a:rPr lang="sv-SE"/>
              <a:t>Behandling av personuppgifter är tillåten om det sker för att skydda den registrerades vitala intressen. Exempel: Inom sjukvården. Detta är en ovanlig rättslig grund för kommunal verksamhet.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a:t>Allmänt intresse </a:t>
            </a:r>
            <a:r>
              <a:rPr lang="sv-SE"/>
              <a:t>- Gäller när behandling av personuppgifter är nödvändig för att utföra en uppgift av allmänt intresse. Exempel: Arkivering, forskning och framställning av statistik.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a:t>Myndighetsutövning</a:t>
            </a:r>
            <a:r>
              <a:rPr lang="sv-SE"/>
              <a:t> - Behandling av personuppgifter är tillåten om det är nödvändigt för myndighetsutövning. Med myndighetsutövning menas här sådana uppgifter som en myndighet enligt lag ska utföra och som har rättsliga effekter för den enskilde. Observera att detta inte innebär att alla personuppgiftsbehandlingar i en myndighet sker på denna grund, exempelvis är personaladministrativa åtgärder fortfarande en avtalssituation. Exempel: Ansökan om ekonomiskt bistånd eller bygglov.</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a:t>Intresseavvägning</a:t>
            </a:r>
            <a:r>
              <a:rPr lang="sv-SE" b="1" baseline="0"/>
              <a:t> </a:t>
            </a:r>
            <a:r>
              <a:rPr lang="sv-SE" baseline="0"/>
              <a:t>- </a:t>
            </a:r>
            <a:r>
              <a:rPr lang="sv-SE"/>
              <a:t>Kan tillämpas när personuppgiftsansvarigs intresse att behandla en uppgift väger tyngre än den enskildes personliga integritet, när ändamålet för behandlingen rör ett berättigat intresse hos den personuppgiftsansvarige. OBS! En intresseavvägning är inte längre tillämplig för myndigheter i den nya dataskyddsförordningen.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marL="0" marR="0" lvl="0" indent="0" algn="l" defTabSz="914400" rtl="0" eaLnBrk="1" fontAlgn="auto" latinLnBrk="0" hangingPunct="1">
              <a:lnSpc>
                <a:spcPct val="100000"/>
              </a:lnSpc>
              <a:spcBef>
                <a:spcPts val="0"/>
              </a:spcBef>
              <a:spcAft>
                <a:spcPts val="0"/>
              </a:spcAft>
              <a:buClrTx/>
              <a:buSzTx/>
              <a:buFontTx/>
              <a:buNone/>
              <a:tabLst/>
              <a:defRPr/>
            </a:pPr>
            <a:endParaRPr lang="sv-SE"/>
          </a:p>
          <a:p>
            <a:pPr marL="0" marR="0" lvl="0" indent="0" algn="l" defTabSz="914400" rtl="0" eaLnBrk="1" fontAlgn="auto" latinLnBrk="0" hangingPunct="1">
              <a:lnSpc>
                <a:spcPct val="100000"/>
              </a:lnSpc>
              <a:spcBef>
                <a:spcPts val="0"/>
              </a:spcBef>
              <a:spcAft>
                <a:spcPts val="0"/>
              </a:spcAft>
              <a:buClrTx/>
              <a:buSzTx/>
              <a:buFontTx/>
              <a:buNone/>
              <a:tabLst/>
              <a:defRPr/>
            </a:pPr>
            <a:endParaRPr lang="sv-SE" b="1"/>
          </a:p>
          <a:p>
            <a:endParaRPr lang="sv-SE"/>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13</a:t>
            </a:fld>
            <a:endParaRPr lang="en-US"/>
          </a:p>
        </p:txBody>
      </p:sp>
    </p:spTree>
    <p:extLst>
      <p:ext uri="{BB962C8B-B14F-4D97-AF65-F5344CB8AC3E}">
        <p14:creationId xmlns:p14="http://schemas.microsoft.com/office/powerpoint/2010/main" val="4143961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err="1"/>
              <a:t>Aktuella</a:t>
            </a:r>
            <a:r>
              <a:rPr lang="en-US"/>
              <a:t> </a:t>
            </a:r>
            <a:r>
              <a:rPr lang="en-US" err="1"/>
              <a:t>personuppgiftsbiträdesavtal</a:t>
            </a:r>
            <a:r>
              <a:rPr lang="en-US"/>
              <a:t> - </a:t>
            </a:r>
            <a:r>
              <a:rPr lang="en-US" err="1"/>
              <a:t>Aktuellt</a:t>
            </a:r>
            <a:r>
              <a:rPr lang="en-US"/>
              <a:t> </a:t>
            </a:r>
            <a:r>
              <a:rPr lang="en-US" err="1"/>
              <a:t>utifrån</a:t>
            </a:r>
            <a:r>
              <a:rPr lang="en-US"/>
              <a:t> </a:t>
            </a:r>
            <a:r>
              <a:rPr lang="en-US" err="1"/>
              <a:t>händelsen</a:t>
            </a:r>
            <a:r>
              <a:rPr lang="en-US"/>
              <a:t> </a:t>
            </a:r>
            <a:r>
              <a:rPr lang="en-US" err="1"/>
              <a:t>på</a:t>
            </a:r>
            <a:r>
              <a:rPr lang="en-US"/>
              <a:t> </a:t>
            </a:r>
            <a:r>
              <a:rPr lang="en-US" err="1"/>
              <a:t>Transportstyrelsen</a:t>
            </a:r>
            <a:r>
              <a:rPr lang="en-US"/>
              <a:t>.  </a:t>
            </a:r>
          </a:p>
        </p:txBody>
      </p:sp>
      <p:sp>
        <p:nvSpPr>
          <p:cNvPr id="4" name="Platshållare för bildnummer 3"/>
          <p:cNvSpPr>
            <a:spLocks noGrp="1"/>
          </p:cNvSpPr>
          <p:nvPr>
            <p:ph type="sldNum" sz="quarter" idx="10"/>
          </p:nvPr>
        </p:nvSpPr>
        <p:spPr/>
        <p:txBody>
          <a:bodyPr/>
          <a:lstStyle/>
          <a:p>
            <a:fld id="{43C4190D-61C8-49E5-A1E7-0EC313CC3585}" type="slidenum">
              <a:rPr lang="en-US" smtClean="0"/>
              <a:pPr/>
              <a:t>16</a:t>
            </a:fld>
            <a:endParaRPr lang="en-US"/>
          </a:p>
        </p:txBody>
      </p:sp>
    </p:spTree>
    <p:extLst>
      <p:ext uri="{BB962C8B-B14F-4D97-AF65-F5344CB8AC3E}">
        <p14:creationId xmlns:p14="http://schemas.microsoft.com/office/powerpoint/2010/main" val="767514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Vid en inspektion tittar </a:t>
            </a:r>
            <a:r>
              <a:rPr lang="sv-SE" err="1"/>
              <a:t>Datainspektinen</a:t>
            </a:r>
            <a:r>
              <a:rPr lang="sv-SE"/>
              <a:t> på att faktiskt följer GDPR inte att man kommer följa. Därav ska dokumentation finnas. </a:t>
            </a:r>
          </a:p>
        </p:txBody>
      </p:sp>
      <p:sp>
        <p:nvSpPr>
          <p:cNvPr id="4" name="Platshållare för bildnummer 3"/>
          <p:cNvSpPr>
            <a:spLocks noGrp="1"/>
          </p:cNvSpPr>
          <p:nvPr>
            <p:ph type="sldNum" sz="quarter" idx="10"/>
          </p:nvPr>
        </p:nvSpPr>
        <p:spPr/>
        <p:txBody>
          <a:bodyPr/>
          <a:lstStyle/>
          <a:p>
            <a:fld id="{43C4190D-61C8-49E5-A1E7-0EC313CC3585}" type="slidenum">
              <a:rPr lang="en-US" smtClean="0"/>
              <a:pPr/>
              <a:t>23</a:t>
            </a:fld>
            <a:endParaRPr lang="en-US"/>
          </a:p>
        </p:txBody>
      </p:sp>
    </p:spTree>
    <p:extLst>
      <p:ext uri="{BB962C8B-B14F-4D97-AF65-F5344CB8AC3E}">
        <p14:creationId xmlns:p14="http://schemas.microsoft.com/office/powerpoint/2010/main" val="14232392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med kvarnhjul">
    <p:spTree>
      <p:nvGrpSpPr>
        <p:cNvPr id="1" name=""/>
        <p:cNvGrpSpPr/>
        <p:nvPr/>
      </p:nvGrpSpPr>
      <p:grpSpPr>
        <a:xfrm>
          <a:off x="0" y="0"/>
          <a:ext cx="0" cy="0"/>
          <a:chOff x="0" y="0"/>
          <a:chExt cx="0" cy="0"/>
        </a:xfrm>
      </p:grpSpPr>
      <p:pic>
        <p:nvPicPr>
          <p:cNvPr id="8" name="Bildobjekt 7" descr="Gron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9" name="Bildobjekt 8" descr="Lila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
        <p:nvSpPr>
          <p:cNvPr id="7" name="Rubrik 1"/>
          <p:cNvSpPr>
            <a:spLocks noGrp="1"/>
          </p:cNvSpPr>
          <p:nvPr>
            <p:ph type="title"/>
          </p:nvPr>
        </p:nvSpPr>
        <p:spPr>
          <a:xfrm>
            <a:off x="726964" y="1925960"/>
            <a:ext cx="7690072" cy="1143000"/>
          </a:xfrm>
        </p:spPr>
        <p:txBody>
          <a:bodyPr>
            <a:normAutofit/>
          </a:bodyPr>
          <a:lstStyle>
            <a:lvl1pPr algn="ctr">
              <a:defRPr sz="3600" baseline="0"/>
            </a:lvl1pPr>
          </a:lstStyle>
          <a:p>
            <a:r>
              <a:rPr lang="sv-SE" noProof="0"/>
              <a:t>Klicka här för att ändra format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690072" cy="1130400"/>
          </a:xfrm>
        </p:spPr>
        <p:txBody>
          <a:bodyPr/>
          <a:lstStyle/>
          <a:p>
            <a:r>
              <a:rPr lang="sv-SE"/>
              <a:t>Klicka här för att ändra format</a:t>
            </a:r>
            <a:endParaRPr lang="en-US"/>
          </a:p>
        </p:txBody>
      </p:sp>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6"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normAutofit/>
          </a:bodyPr>
          <a:lstStyle>
            <a:lvl1pPr algn="l">
              <a:defRPr sz="3250" b="1" cap="all"/>
            </a:lvl1pPr>
          </a:lstStyle>
          <a:p>
            <a:r>
              <a:rPr lang="sv-SE"/>
              <a:t>Klicka här för att ändra format</a:t>
            </a:r>
            <a:endParaRPr lang="en-US"/>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7" name="Platshållare för datum 3"/>
          <p:cNvSpPr>
            <a:spLocks noGrp="1"/>
          </p:cNvSpPr>
          <p:nvPr>
            <p:ph type="dt" sz="half" idx="10"/>
          </p:nvPr>
        </p:nvSpPr>
        <p:spPr>
          <a:xfrm>
            <a:off x="745232"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B95ED81E-9016-49F4-820C-D74A308CDA4B}" type="datetime1">
              <a:rPr lang="sv-SE" smtClean="0"/>
              <a:pPr/>
              <a:t>2017-11-22</a:t>
            </a:fld>
            <a:endParaRPr lang="sv-SE"/>
          </a:p>
        </p:txBody>
      </p:sp>
      <p:sp>
        <p:nvSpPr>
          <p:cNvPr id="8" name="Platshållare för bildnummer 5"/>
          <p:cNvSpPr>
            <a:spLocks noGrp="1"/>
          </p:cNvSpPr>
          <p:nvPr>
            <p:ph type="sldNum" sz="quarter" idx="12"/>
          </p:nvPr>
        </p:nvSpPr>
        <p:spPr>
          <a:xfrm>
            <a:off x="169168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2080" cy="1143000"/>
          </a:xfrm>
        </p:spPr>
        <p:txBody>
          <a:bodyPr/>
          <a:lstStyle>
            <a:lvl1pPr>
              <a:defRPr baseline="0"/>
            </a:lvl1pPr>
          </a:lstStyle>
          <a:p>
            <a:r>
              <a:rPr lang="sv-SE"/>
              <a:t>Klicka här för att ändra format</a:t>
            </a:r>
            <a:endParaRPr lang="en-US"/>
          </a:p>
        </p:txBody>
      </p:sp>
      <p:sp>
        <p:nvSpPr>
          <p:cNvPr id="3" name="Platshållare för text 2"/>
          <p:cNvSpPr>
            <a:spLocks noGrp="1"/>
          </p:cNvSpPr>
          <p:nvPr>
            <p:ph type="body" idx="1"/>
          </p:nvPr>
        </p:nvSpPr>
        <p:spPr>
          <a:xfrm>
            <a:off x="1130400" y="1535113"/>
            <a:ext cx="3744000" cy="639762"/>
          </a:xfrm>
        </p:spPr>
        <p:txBody>
          <a:bodyPr anchor="b">
            <a:no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11304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p:cNvSpPr>
            <a:spLocks noGrp="1"/>
          </p:cNvSpPr>
          <p:nvPr>
            <p:ph type="body" sz="quarter" idx="3"/>
          </p:nvPr>
        </p:nvSpPr>
        <p:spPr>
          <a:xfrm>
            <a:off x="5148064" y="1556792"/>
            <a:ext cx="374400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5148064" y="2204864"/>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13" name="Bildobjekt 12"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4"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3050"/>
            <a:ext cx="3081560" cy="1162050"/>
          </a:xfrm>
        </p:spPr>
        <p:txBody>
          <a:bodyPr anchor="b"/>
          <a:lstStyle>
            <a:lvl1pPr algn="l">
              <a:defRPr sz="2000" b="1" baseline="0"/>
            </a:lvl1pPr>
          </a:lstStyle>
          <a:p>
            <a:r>
              <a:rPr lang="sv-SE"/>
              <a:t>Klicka här för att ändra format</a:t>
            </a:r>
            <a:endParaRPr lang="en-US"/>
          </a:p>
        </p:txBody>
      </p:sp>
      <p:sp>
        <p:nvSpPr>
          <p:cNvPr id="3" name="Platshållare för innehåll 2"/>
          <p:cNvSpPr>
            <a:spLocks noGrp="1"/>
          </p:cNvSpPr>
          <p:nvPr>
            <p:ph idx="1"/>
          </p:nvPr>
        </p:nvSpPr>
        <p:spPr>
          <a:xfrm>
            <a:off x="4499992" y="273050"/>
            <a:ext cx="4392488" cy="5853113"/>
          </a:xfrm>
        </p:spPr>
        <p:txBody>
          <a:bodyPr/>
          <a:lstStyle>
            <a:lvl1pPr>
              <a:defRPr sz="28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text 3"/>
          <p:cNvSpPr>
            <a:spLocks noGrp="1"/>
          </p:cNvSpPr>
          <p:nvPr>
            <p:ph type="body" sz="half" idx="2"/>
          </p:nvPr>
        </p:nvSpPr>
        <p:spPr>
          <a:xfrm>
            <a:off x="1130400" y="1435100"/>
            <a:ext cx="308156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pic>
        <p:nvPicPr>
          <p:cNvPr id="11" name="Bildobjekt 10"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9"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35696" y="4797152"/>
            <a:ext cx="5486400" cy="566738"/>
          </a:xfrm>
        </p:spPr>
        <p:txBody>
          <a:bodyPr anchor="b"/>
          <a:lstStyle>
            <a:lvl1pPr algn="l">
              <a:defRPr sz="2000" b="1"/>
            </a:lvl1pPr>
          </a:lstStyle>
          <a:p>
            <a:r>
              <a:rPr lang="sv-SE" noProof="0"/>
              <a:t>Klicka här för att ändra format</a:t>
            </a:r>
          </a:p>
        </p:txBody>
      </p:sp>
      <p:sp>
        <p:nvSpPr>
          <p:cNvPr id="3" name="Platshållare för bild 2"/>
          <p:cNvSpPr>
            <a:spLocks noGrp="1"/>
          </p:cNvSpPr>
          <p:nvPr>
            <p:ph type="pic" idx="1"/>
          </p:nvPr>
        </p:nvSpPr>
        <p:spPr>
          <a:xfrm>
            <a:off x="1835696" y="620688"/>
            <a:ext cx="544299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noProof="0"/>
              <a:t>Klicka på ikonen för att lägga till en bild</a:t>
            </a:r>
          </a:p>
        </p:txBody>
      </p:sp>
      <p:sp>
        <p:nvSpPr>
          <p:cNvPr id="4" name="Platshållare för text 3"/>
          <p:cNvSpPr>
            <a:spLocks noGrp="1"/>
          </p:cNvSpPr>
          <p:nvPr>
            <p:ph type="body" sz="half" idx="2"/>
          </p:nvPr>
        </p:nvSpPr>
        <p:spPr>
          <a:xfrm>
            <a:off x="1835696" y="5373216"/>
            <a:ext cx="5486400" cy="804862"/>
          </a:xfrm>
        </p:spPr>
        <p:txBody>
          <a:bodyPr/>
          <a:lstStyle>
            <a:lvl1pPr marL="0" indent="0">
              <a:buNone/>
              <a:defRPr sz="1400" spc="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a:t>Redigera format för bakgrundstext</a:t>
            </a:r>
          </a:p>
        </p:txBody>
      </p:sp>
      <p:pic>
        <p:nvPicPr>
          <p:cNvPr id="10" name="Bildobjekt 9"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2080" cy="1143000"/>
          </a:xfrm>
        </p:spPr>
        <p:txBody>
          <a:bodyPr/>
          <a:lstStyle/>
          <a:p>
            <a:r>
              <a:rPr lang="sv-SE"/>
              <a:t>Klicka här för att ändra format</a:t>
            </a:r>
            <a:endParaRPr lang="en-US"/>
          </a:p>
        </p:txBody>
      </p:sp>
      <p:sp>
        <p:nvSpPr>
          <p:cNvPr id="3" name="Platshållare för lodrät text 2"/>
          <p:cNvSpPr>
            <a:spLocks noGrp="1"/>
          </p:cNvSpPr>
          <p:nvPr>
            <p:ph type="body" orient="vert" idx="1"/>
          </p:nvPr>
        </p:nvSpPr>
        <p:spPr>
          <a:xfrm>
            <a:off x="1130400" y="1600200"/>
            <a:ext cx="7762080" cy="4525963"/>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10" name="Bildobjekt 9"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7"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8"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endParaRPr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2080" cy="1143000"/>
          </a:xfrm>
        </p:spPr>
        <p:txBody>
          <a:bodyPr/>
          <a:lstStyle>
            <a:lvl1pPr algn="l">
              <a:defRPr/>
            </a:lvl1pPr>
          </a:lstStyle>
          <a:p>
            <a:r>
              <a:rPr lang="sv-SE" noProof="0"/>
              <a:t>Klicka här för att ändra format</a:t>
            </a:r>
          </a:p>
        </p:txBody>
      </p:sp>
      <p:sp>
        <p:nvSpPr>
          <p:cNvPr id="3" name="Platshållare för innehåll 2"/>
          <p:cNvSpPr>
            <a:spLocks noGrp="1"/>
          </p:cNvSpPr>
          <p:nvPr>
            <p:ph idx="1"/>
          </p:nvPr>
        </p:nvSpPr>
        <p:spPr>
          <a:xfrm>
            <a:off x="1130400" y="1600200"/>
            <a:ext cx="7762080" cy="4525963"/>
          </a:xfrm>
        </p:spPr>
        <p:txBody>
          <a:bodyPr/>
          <a:lstStyle>
            <a:lvl1pPr>
              <a:defRPr baseline="0"/>
            </a:lvl1pPr>
            <a:lvl2pPr>
              <a:defRPr baseline="0"/>
            </a:lvl2pPr>
            <a:lvl3pPr>
              <a:defRPr baseline="0"/>
            </a:lvl3pPr>
            <a:lvl4pPr>
              <a:defRPr baseline="0"/>
            </a:lvl4pPr>
            <a:lvl5pPr>
              <a:defRPr baseline="0"/>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7"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pic>
        <p:nvPicPr>
          <p:cNvPr id="10" name="Bildobjekt 9"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9" name="Bildobjekt 8"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2080" cy="1143000"/>
          </a:xfrm>
        </p:spPr>
        <p:txBody>
          <a:bodyPr/>
          <a:lstStyle>
            <a:lvl1pPr algn="l">
              <a:defRPr baseline="0"/>
            </a:lvl1pPr>
          </a:lstStyle>
          <a:p>
            <a:r>
              <a:rPr lang="sv-SE" noProof="0"/>
              <a:t>Klicka här för att ändra format</a:t>
            </a:r>
          </a:p>
        </p:txBody>
      </p:sp>
      <p:sp>
        <p:nvSpPr>
          <p:cNvPr id="3" name="Platshållare för innehåll 2"/>
          <p:cNvSpPr>
            <a:spLocks noGrp="1"/>
          </p:cNvSpPr>
          <p:nvPr>
            <p:ph idx="1"/>
          </p:nvPr>
        </p:nvSpPr>
        <p:spPr>
          <a:xfrm>
            <a:off x="1130400" y="1600200"/>
            <a:ext cx="7762080" cy="4525963"/>
          </a:xfrm>
        </p:spPr>
        <p:txBody>
          <a:bodyPr/>
          <a:lstStyle>
            <a:lvl1pPr>
              <a:defRPr baseline="0"/>
            </a:lvl1pPr>
            <a:lvl2pPr>
              <a:defRPr baseline="0"/>
            </a:lvl2pPr>
            <a:lvl3pPr>
              <a:defRPr baseline="0"/>
            </a:lvl3pPr>
            <a:lvl4pPr>
              <a:defRPr baseline="0"/>
            </a:lvl4pPr>
            <a:lvl5pPr>
              <a:defRPr baseline="0"/>
            </a:lvl5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7"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p>
            <a:r>
              <a:rPr lang="sv-SE" noProof="0"/>
              <a:t>Klicka här för att ändra format</a:t>
            </a:r>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Platshållare för innehåll 3"/>
          <p:cNvSpPr>
            <a:spLocks noGrp="1"/>
          </p:cNvSpPr>
          <p:nvPr>
            <p:ph sz="half" idx="2"/>
          </p:nvPr>
        </p:nvSpPr>
        <p:spPr>
          <a:xfrm>
            <a:off x="5148064" y="16288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pic>
        <p:nvPicPr>
          <p:cNvPr id="12" name="Bildobjekt 11"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pic>
        <p:nvPicPr>
          <p:cNvPr id="14" name="Bildobjekt 13"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innehållsdelar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p>
            <a:r>
              <a:rPr lang="sv-SE" noProof="0"/>
              <a:t>Klicka här för att ändra format</a:t>
            </a:r>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Platshållare för innehåll 3"/>
          <p:cNvSpPr>
            <a:spLocks noGrp="1"/>
          </p:cNvSpPr>
          <p:nvPr>
            <p:ph sz="half" idx="2"/>
          </p:nvPr>
        </p:nvSpPr>
        <p:spPr>
          <a:xfrm>
            <a:off x="5148064" y="16288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p>
        </p:txBody>
      </p:sp>
      <p:pic>
        <p:nvPicPr>
          <p:cNvPr id="12" name="Bildobjekt 11"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8"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med kvarnhjul">
    <p:spTree>
      <p:nvGrpSpPr>
        <p:cNvPr id="1" name=""/>
        <p:cNvGrpSpPr/>
        <p:nvPr/>
      </p:nvGrpSpPr>
      <p:grpSpPr>
        <a:xfrm>
          <a:off x="0" y="0"/>
          <a:ext cx="0" cy="0"/>
          <a:chOff x="0" y="0"/>
          <a:chExt cx="0" cy="0"/>
        </a:xfrm>
      </p:grpSpPr>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7" name="Bildobjekt 6"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utan kvarnhjul">
    <p:spTree>
      <p:nvGrpSpPr>
        <p:cNvPr id="1" name=""/>
        <p:cNvGrpSpPr/>
        <p:nvPr/>
      </p:nvGrpSpPr>
      <p:grpSpPr>
        <a:xfrm>
          <a:off x="0" y="0"/>
          <a:ext cx="0" cy="0"/>
          <a:chOff x="0" y="0"/>
          <a:chExt cx="0" cy="0"/>
        </a:xfrm>
      </p:grpSpPr>
      <p:pic>
        <p:nvPicPr>
          <p:cNvPr id="7" name="Bildobjekt 6"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5"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och underrubrik med kvarnhjul">
    <p:spTree>
      <p:nvGrpSpPr>
        <p:cNvPr id="1" name=""/>
        <p:cNvGrpSpPr/>
        <p:nvPr/>
      </p:nvGrpSpPr>
      <p:grpSpPr>
        <a:xfrm>
          <a:off x="0" y="0"/>
          <a:ext cx="0" cy="0"/>
          <a:chOff x="0" y="0"/>
          <a:chExt cx="0" cy="0"/>
        </a:xfrm>
      </p:grpSpPr>
      <p:pic>
        <p:nvPicPr>
          <p:cNvPr id="8" name="Bildobjekt 7" descr="Gron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11" name="Bildobjekt 10" descr="Lila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sp>
        <p:nvSpPr>
          <p:cNvPr id="12" name="Rubrik 1"/>
          <p:cNvSpPr>
            <a:spLocks noGrp="1"/>
          </p:cNvSpPr>
          <p:nvPr>
            <p:ph type="ctrTitle"/>
          </p:nvPr>
        </p:nvSpPr>
        <p:spPr>
          <a:xfrm>
            <a:off x="685800" y="2160000"/>
            <a:ext cx="7772400" cy="1470025"/>
          </a:xfrm>
        </p:spPr>
        <p:txBody>
          <a:bodyPr>
            <a:normAutofit/>
          </a:bodyPr>
          <a:lstStyle>
            <a:lvl1pPr marL="0" algn="l" defTabSz="914400" rtl="0" eaLnBrk="1" latinLnBrk="0" hangingPunct="1">
              <a:lnSpc>
                <a:spcPts val="4000"/>
              </a:lnSpc>
              <a:spcBef>
                <a:spcPts val="0"/>
              </a:spcBef>
              <a:spcAft>
                <a:spcPts val="0"/>
              </a:spcAft>
              <a:defRPr lang="en-US" sz="3600" b="1" kern="0" spc="0" baseline="0" dirty="0" smtClean="0">
                <a:solidFill>
                  <a:schemeClr val="tx1"/>
                </a:solidFill>
                <a:latin typeface="Gill Sans MT"/>
                <a:ea typeface="+mn-ea"/>
                <a:cs typeface="+mn-cs"/>
              </a:defRPr>
            </a:lvl1pPr>
          </a:lstStyle>
          <a:p>
            <a:r>
              <a:rPr lang="sv-SE"/>
              <a:t>Klicka här för att ändra format</a:t>
            </a:r>
            <a:endParaRPr lang="en-US"/>
          </a:p>
        </p:txBody>
      </p:sp>
      <p:sp>
        <p:nvSpPr>
          <p:cNvPr id="13" name="Underrubrik 2"/>
          <p:cNvSpPr>
            <a:spLocks noGrp="1"/>
          </p:cNvSpPr>
          <p:nvPr>
            <p:ph type="subTitle" idx="1"/>
          </p:nvPr>
        </p:nvSpPr>
        <p:spPr>
          <a:xfrm>
            <a:off x="683568" y="3933056"/>
            <a:ext cx="4136504" cy="1752600"/>
          </a:xfrm>
        </p:spPr>
        <p:txBody>
          <a:bodyPr vert="horz" lIns="91440" tIns="45720" rIns="91440" bIns="45720" rtlCol="0" anchor="ctr">
            <a:normAutofit/>
          </a:bodyPr>
          <a:lstStyle>
            <a:lvl1pPr marL="0" indent="0" algn="l" defTabSz="914400" rtl="0" eaLnBrk="1" latinLnBrk="0" hangingPunct="1">
              <a:lnSpc>
                <a:spcPts val="2400"/>
              </a:lnSpc>
              <a:spcBef>
                <a:spcPts val="0"/>
              </a:spcBef>
              <a:spcAft>
                <a:spcPts val="0"/>
              </a:spcAft>
              <a:buNone/>
              <a:defRPr lang="en-US" sz="2400" b="0" kern="0" spc="0" baseline="0" dirty="0" smtClean="0">
                <a:solidFill>
                  <a:schemeClr val="tx1"/>
                </a:solidFill>
                <a:latin typeface="Gill Sans M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690072" cy="1130400"/>
          </a:xfrm>
        </p:spPr>
        <p:txBody>
          <a:bodyPr/>
          <a:lstStyle/>
          <a:p>
            <a:r>
              <a:rPr lang="sv-SE"/>
              <a:t>Klicka här för att ändra format</a:t>
            </a:r>
            <a:endParaRPr lang="en-US"/>
          </a:p>
        </p:txBody>
      </p:sp>
      <p:pic>
        <p:nvPicPr>
          <p:cNvPr id="9" name="Bildobjekt 8" descr="Gron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
        <p:nvSpPr>
          <p:cNvPr id="6"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2017-11-22</a:t>
            </a:fld>
            <a:endParaRPr lang="sv-SE"/>
          </a:p>
        </p:txBody>
      </p:sp>
      <p:pic>
        <p:nvPicPr>
          <p:cNvPr id="7" name="Bildobjekt 6"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8" name="Platshållare för datum 3"/>
          <p:cNvSpPr>
            <a:spLocks noGrp="1"/>
          </p:cNvSpPr>
          <p:nvPr>
            <p:ph type="dt" sz="half" idx="2"/>
          </p:nvPr>
        </p:nvSpPr>
        <p:spPr>
          <a:xfrm>
            <a:off x="457200" y="6356350"/>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100" baseline="0" smtClean="0">
                <a:solidFill>
                  <a:schemeClr val="tx1"/>
                </a:solidFill>
                <a:latin typeface="Gill Sans MT"/>
                <a:ea typeface="+mn-ea"/>
                <a:cs typeface="+mn-cs"/>
              </a:defRPr>
            </a:lvl1pPr>
          </a:lstStyle>
          <a:p>
            <a:fld id="{7D52571D-F6E9-4E55-9072-6039233C3AA6}" type="datetime1">
              <a:rPr lang="sv-SE" smtClean="0"/>
              <a:pPr/>
              <a:t>2017-11-22</a:t>
            </a:fld>
            <a:endParaRPr lang="sv-SE"/>
          </a:p>
        </p:txBody>
      </p:sp>
      <p:sp>
        <p:nvSpPr>
          <p:cNvPr id="9" name="Platshållare för bildnummer 5"/>
          <p:cNvSpPr>
            <a:spLocks noGrp="1"/>
          </p:cNvSpPr>
          <p:nvPr>
            <p:ph type="sldNum" sz="quarter" idx="4"/>
          </p:nvPr>
        </p:nvSpPr>
        <p:spPr>
          <a:xfrm>
            <a:off x="1403648" y="6356350"/>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73" r:id="rId3"/>
    <p:sldLayoutId id="2147483652" r:id="rId4"/>
    <p:sldLayoutId id="2147483676" r:id="rId5"/>
    <p:sldLayoutId id="2147483655" r:id="rId6"/>
    <p:sldLayoutId id="2147483675" r:id="rId7"/>
    <p:sldLayoutId id="2147483649" r:id="rId8"/>
    <p:sldLayoutId id="2147483654" r:id="rId9"/>
    <p:sldLayoutId id="2147483677" r:id="rId10"/>
    <p:sldLayoutId id="2147483651" r:id="rId11"/>
    <p:sldLayoutId id="2147483653" r:id="rId12"/>
    <p:sldLayoutId id="2147483656" r:id="rId13"/>
    <p:sldLayoutId id="2147483657" r:id="rId14"/>
    <p:sldLayoutId id="2147483658" r:id="rId15"/>
    <p:sldLayoutId id="2147483659" r:id="rId16"/>
  </p:sldLayoutIdLst>
  <p:hf sldNum="0" hdr="0" ftr="0" dt="0"/>
  <p:txStyles>
    <p:titleStyle>
      <a:lvl1pPr marL="0" algn="l" defTabSz="914400" rtl="0" eaLnBrk="1" latinLnBrk="0" hangingPunct="1">
        <a:lnSpc>
          <a:spcPts val="4000"/>
        </a:lnSpc>
        <a:spcBef>
          <a:spcPts val="0"/>
        </a:spcBef>
        <a:spcAft>
          <a:spcPts val="0"/>
        </a:spcAft>
        <a:buNone/>
        <a:defRPr lang="en-US" sz="3000" b="1" kern="0" spc="0" baseline="0" dirty="0" smtClean="0">
          <a:solidFill>
            <a:schemeClr val="tx1"/>
          </a:solidFill>
          <a:latin typeface="Gill Sans MT"/>
          <a:ea typeface="+mn-ea"/>
          <a:cs typeface="+mn-cs"/>
        </a:defRPr>
      </a:lvl1pPr>
    </p:titleStyle>
    <p:bodyStyle>
      <a:lvl1pPr marL="342900" indent="-342900" algn="l" defTabSz="914400" rtl="0" eaLnBrk="1" latinLnBrk="0" hangingPunct="1">
        <a:spcBef>
          <a:spcPct val="20000"/>
        </a:spcBef>
        <a:buFont typeface="Arial" pitchFamily="34" charset="0"/>
        <a:buChar char="•"/>
        <a:defRPr lang="sv-SE" sz="2800" b="0" kern="0" spc="0" baseline="0" dirty="0" smtClean="0">
          <a:solidFill>
            <a:schemeClr val="tx1"/>
          </a:solidFill>
          <a:latin typeface="Gill Sans MT"/>
          <a:ea typeface="+mn-ea"/>
          <a:cs typeface="+mn-cs"/>
        </a:defRPr>
      </a:lvl1pPr>
      <a:lvl2pPr marL="742950" indent="-285750" algn="l" defTabSz="914400" rtl="0" eaLnBrk="1" latinLnBrk="0" hangingPunct="1">
        <a:spcBef>
          <a:spcPct val="20000"/>
        </a:spcBef>
        <a:buFont typeface="Arial" pitchFamily="34" charset="0"/>
        <a:buChar char="–"/>
        <a:defRPr lang="sv-SE" sz="2400" b="0" kern="0" spc="0" baseline="0" dirty="0" smtClean="0">
          <a:solidFill>
            <a:schemeClr val="tx1"/>
          </a:solidFill>
          <a:latin typeface="Gill Sans MT"/>
          <a:ea typeface="+mn-ea"/>
          <a:cs typeface="+mn-cs"/>
        </a:defRPr>
      </a:lvl2pPr>
      <a:lvl3pPr marL="1143000" indent="-228600" algn="l" defTabSz="914400" rtl="0" eaLnBrk="1" latinLnBrk="0" hangingPunct="1">
        <a:spcBef>
          <a:spcPct val="20000"/>
        </a:spcBef>
        <a:buFont typeface="Arial" pitchFamily="34" charset="0"/>
        <a:buChar char="•"/>
        <a:defRPr lang="sv-SE" sz="2200" b="0" kern="0" spc="0" baseline="0" dirty="0" smtClean="0">
          <a:solidFill>
            <a:schemeClr val="tx1"/>
          </a:solidFill>
          <a:latin typeface="Gill Sans MT"/>
          <a:ea typeface="+mn-ea"/>
          <a:cs typeface="+mn-cs"/>
        </a:defRPr>
      </a:lvl3pPr>
      <a:lvl4pPr marL="1600200" indent="-228600" algn="l" defTabSz="914400" rtl="0" eaLnBrk="1" latinLnBrk="0" hangingPunct="1">
        <a:spcBef>
          <a:spcPct val="20000"/>
        </a:spcBef>
        <a:buFont typeface="Arial" pitchFamily="34" charset="0"/>
        <a:buChar char="–"/>
        <a:defRPr lang="sv-SE" sz="1800" b="0" kern="0" spc="0" baseline="0" dirty="0" smtClean="0">
          <a:solidFill>
            <a:schemeClr val="tx1"/>
          </a:solidFill>
          <a:latin typeface="Gill Sans MT"/>
          <a:ea typeface="+mn-ea"/>
          <a:cs typeface="+mn-cs"/>
        </a:defRPr>
      </a:lvl4pPr>
      <a:lvl5pPr marL="2057400" indent="-228600" algn="l" defTabSz="914400" rtl="0" eaLnBrk="1" latinLnBrk="0" hangingPunct="1">
        <a:spcBef>
          <a:spcPct val="20000"/>
        </a:spcBef>
        <a:buFont typeface="Arial" pitchFamily="34" charset="0"/>
        <a:buChar char="»"/>
        <a:defRPr lang="en-US" sz="1800" b="0" kern="0" spc="0" baseline="0" dirty="0" smtClean="0">
          <a:solidFill>
            <a:schemeClr val="tx1"/>
          </a:solidFill>
          <a:latin typeface="Gill Sans M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br>
              <a:rPr lang="sv-SE" dirty="0"/>
            </a:br>
            <a:br>
              <a:rPr lang="sv-SE" dirty="0"/>
            </a:br>
            <a:br>
              <a:rPr lang="sv-SE" dirty="0"/>
            </a:br>
            <a:r>
              <a:rPr lang="sv-SE" dirty="0"/>
              <a:t>Seminarium om nya dataskyddsförordningen</a:t>
            </a:r>
            <a:br>
              <a:rPr lang="sv-SE" dirty="0"/>
            </a:br>
            <a:br>
              <a:rPr lang="sv-SE" dirty="0"/>
            </a:br>
            <a:r>
              <a:rPr lang="sv-SE" sz="2000" dirty="0"/>
              <a:t>Anneli Sagnérius </a:t>
            </a:r>
            <a:br>
              <a:rPr lang="sv-SE" sz="2000" dirty="0"/>
            </a:br>
            <a:r>
              <a:rPr lang="sv-SE" sz="2000" dirty="0"/>
              <a:t>Kristina Fenger-Krog</a:t>
            </a:r>
            <a:br>
              <a:rPr lang="sv-SE" dirty="0"/>
            </a:br>
            <a:endParaRPr lang="sv-SE" dirty="0"/>
          </a:p>
        </p:txBody>
      </p:sp>
      <p:pic>
        <p:nvPicPr>
          <p:cNvPr id="3" name="Bildobjekt 2"/>
          <p:cNvPicPr>
            <a:picLocks noChangeAspect="1"/>
          </p:cNvPicPr>
          <p:nvPr/>
        </p:nvPicPr>
        <p:blipFill>
          <a:blip r:embed="rId2"/>
          <a:stretch>
            <a:fillRect/>
          </a:stretch>
        </p:blipFill>
        <p:spPr>
          <a:xfrm>
            <a:off x="726964" y="5157192"/>
            <a:ext cx="1924472" cy="1225347"/>
          </a:xfrm>
          <a:prstGeom prst="rect">
            <a:avLst/>
          </a:prstGeom>
          <a:effectLst>
            <a:outerShdw blurRad="76200" dir="18900000" sy="23000" kx="-1200000" algn="bl" rotWithShape="0">
              <a:prstClr val="black">
                <a:alpha val="20000"/>
              </a:prst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nkebubbla: moln 3"/>
          <p:cNvSpPr/>
          <p:nvPr/>
        </p:nvSpPr>
        <p:spPr>
          <a:xfrm>
            <a:off x="3059832" y="274639"/>
            <a:ext cx="5976664" cy="1426170"/>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solidFill>
                  <a:schemeClr val="bg1"/>
                </a:solidFill>
              </a:rPr>
              <a:t>Vad gäller vid hantering av personuppgift? </a:t>
            </a:r>
            <a:endParaRPr lang="sv-SE">
              <a:solidFill>
                <a:schemeClr val="bg1"/>
              </a:solidFill>
            </a:endParaRPr>
          </a:p>
        </p:txBody>
      </p:sp>
      <p:sp>
        <p:nvSpPr>
          <p:cNvPr id="5" name="Pratbubbla: oval 4"/>
          <p:cNvSpPr/>
          <p:nvPr/>
        </p:nvSpPr>
        <p:spPr>
          <a:xfrm>
            <a:off x="597848" y="2288595"/>
            <a:ext cx="8280920" cy="324978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a:solidFill>
                  <a:schemeClr val="tx1"/>
                </a:solidFill>
              </a:rPr>
              <a:t>För hantering av personuppgifter fodras laglig grund, att behandlingen är ändamålsbegränsad och uppfyller vissa rutiner kring hanteringen av personuppgifterna. </a:t>
            </a:r>
          </a:p>
          <a:p>
            <a:endParaRPr lang="sv-SE">
              <a:solidFill>
                <a:schemeClr val="tx1"/>
              </a:solidFill>
            </a:endParaRPr>
          </a:p>
          <a:p>
            <a:r>
              <a:rPr lang="sv-SE">
                <a:solidFill>
                  <a:schemeClr val="tx1"/>
                </a:solidFill>
              </a:rPr>
              <a:t>I Nacka kommun är den lagliga grunden ofta myndighetsutövning eller samtycke för känsliga personuppgifter. </a:t>
            </a:r>
          </a:p>
        </p:txBody>
      </p:sp>
    </p:spTree>
    <p:extLst>
      <p:ext uri="{BB962C8B-B14F-4D97-AF65-F5344CB8AC3E}">
        <p14:creationId xmlns:p14="http://schemas.microsoft.com/office/powerpoint/2010/main" val="56068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a:p>
          <a:p>
            <a:pPr marL="0" indent="0">
              <a:buNone/>
            </a:pPr>
            <a:endParaRPr lang="sv-SE"/>
          </a:p>
          <a:p>
            <a:pPr marL="0" indent="0">
              <a:buNone/>
            </a:pPr>
            <a:r>
              <a:rPr lang="sv-SE" sz="3200"/>
              <a:t>Mycket är sig likt jämfört med nuvarande regler i personuppgiftslagen men….</a:t>
            </a:r>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7864" y="4365104"/>
            <a:ext cx="2592288" cy="1379747"/>
          </a:xfrm>
          <a:prstGeom prst="rect">
            <a:avLst/>
          </a:prstGeom>
        </p:spPr>
      </p:pic>
    </p:spTree>
    <p:extLst>
      <p:ext uri="{BB962C8B-B14F-4D97-AF65-F5344CB8AC3E}">
        <p14:creationId xmlns:p14="http://schemas.microsoft.com/office/powerpoint/2010/main" val="216229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30400" y="200296"/>
            <a:ext cx="7762080" cy="1143000"/>
          </a:xfrm>
        </p:spPr>
        <p:txBody>
          <a:bodyPr/>
          <a:lstStyle/>
          <a:p>
            <a:r>
              <a:rPr lang="sv-SE"/>
              <a:t>….det kommer också nyheter  </a:t>
            </a:r>
          </a:p>
        </p:txBody>
      </p:sp>
      <p:sp>
        <p:nvSpPr>
          <p:cNvPr id="3" name="Platshållare för innehåll 2"/>
          <p:cNvSpPr>
            <a:spLocks noGrp="1"/>
          </p:cNvSpPr>
          <p:nvPr>
            <p:ph idx="1"/>
          </p:nvPr>
        </p:nvSpPr>
        <p:spPr>
          <a:xfrm>
            <a:off x="1130400" y="1233923"/>
            <a:ext cx="7762080" cy="4929411"/>
          </a:xfrm>
        </p:spPr>
        <p:txBody>
          <a:bodyPr vert="horz" lIns="91440" tIns="45720" rIns="91440" bIns="45720" rtlCol="0" anchor="t">
            <a:normAutofit fontScale="47500" lnSpcReduction="20000"/>
          </a:bodyPr>
          <a:lstStyle/>
          <a:p>
            <a:pPr marL="0" indent="0">
              <a:buNone/>
            </a:pPr>
            <a:endParaRPr lang="sv-SE" b="1" dirty="0"/>
          </a:p>
          <a:p>
            <a:r>
              <a:rPr lang="sv-SE" sz="3600" dirty="0"/>
              <a:t>Ökade rättigheter för de registrerade</a:t>
            </a:r>
          </a:p>
          <a:p>
            <a:pPr marL="0" indent="0">
              <a:buNone/>
            </a:pPr>
            <a:r>
              <a:rPr lang="sv-SE" dirty="0"/>
              <a:t>	- Rätt att få sina uppgifter flyttade – dataportabilitet</a:t>
            </a:r>
          </a:p>
          <a:p>
            <a:pPr marL="0" indent="0">
              <a:buNone/>
            </a:pPr>
            <a:r>
              <a:rPr lang="sv-SE" dirty="0"/>
              <a:t>	- Information och samtycke ska vara tydligare</a:t>
            </a:r>
          </a:p>
          <a:p>
            <a:pPr marL="0" indent="0">
              <a:buNone/>
            </a:pPr>
            <a:endParaRPr lang="sv-SE" dirty="0"/>
          </a:p>
          <a:p>
            <a:r>
              <a:rPr lang="sv-SE" sz="3600" dirty="0"/>
              <a:t>Ökad ansvarsskyldighet för de som hanterar personuppgifter </a:t>
            </a:r>
          </a:p>
          <a:p>
            <a:pPr marL="0" indent="0">
              <a:buNone/>
            </a:pPr>
            <a:r>
              <a:rPr lang="sv-SE" b="1" dirty="0"/>
              <a:t>	- </a:t>
            </a:r>
            <a:r>
              <a:rPr lang="sv-SE" dirty="0"/>
              <a:t>En dokumenterad konsekvensbedömning ska ske inför behandling som medför särskilda risker</a:t>
            </a:r>
          </a:p>
          <a:p>
            <a:pPr marL="0" indent="0">
              <a:buNone/>
            </a:pPr>
            <a:r>
              <a:rPr lang="sv-SE" dirty="0"/>
              <a:t>	- Fler aktiva åtgärder från personuppgiftsansvarig och personuppgiftsbiträden</a:t>
            </a:r>
          </a:p>
          <a:p>
            <a:pPr marL="0" indent="0">
              <a:buNone/>
            </a:pPr>
            <a:r>
              <a:rPr lang="sv-SE" dirty="0"/>
              <a:t>	- Förteckningsskyldighet läggs på den personuppgiftsansvarige </a:t>
            </a:r>
          </a:p>
          <a:p>
            <a:pPr marL="0" indent="0">
              <a:buNone/>
            </a:pPr>
            <a:endParaRPr lang="sv-SE" sz="3600" dirty="0"/>
          </a:p>
          <a:p>
            <a:r>
              <a:rPr lang="sv-SE" sz="3600" dirty="0"/>
              <a:t>Rapporteringsskyldighet vid incidenter </a:t>
            </a:r>
          </a:p>
          <a:p>
            <a:pPr marL="457200" lvl="1" indent="0">
              <a:buNone/>
            </a:pPr>
            <a:r>
              <a:rPr lang="sv-SE" sz="3200" dirty="0"/>
              <a:t>	</a:t>
            </a:r>
            <a:r>
              <a:rPr lang="sv-SE" sz="2700" dirty="0"/>
              <a:t>- Rapportera till Datainspektionen vid personuppgiftsincident (inom 72 h)</a:t>
            </a:r>
          </a:p>
          <a:p>
            <a:pPr marL="0" indent="0">
              <a:buNone/>
            </a:pPr>
            <a:endParaRPr lang="sv-SE" dirty="0"/>
          </a:p>
          <a:p>
            <a:r>
              <a:rPr lang="sv-SE" sz="3600" dirty="0"/>
              <a:t>Personuppgiftsombud ersätts med ett Dataskyddsombud </a:t>
            </a:r>
          </a:p>
          <a:p>
            <a:pPr marL="0" indent="0">
              <a:buNone/>
            </a:pPr>
            <a:endParaRPr lang="sv-SE" b="1" dirty="0"/>
          </a:p>
          <a:p>
            <a:r>
              <a:rPr lang="sv-SE" sz="3600" dirty="0"/>
              <a:t>Sanktionsavgift kan utdömas vid brott mot förordningen</a:t>
            </a:r>
            <a:endParaRPr lang="sv-SE" sz="3600" b="1" dirty="0"/>
          </a:p>
          <a:p>
            <a:pPr marL="0" indent="0">
              <a:buNone/>
            </a:pPr>
            <a:endParaRPr lang="sv-SE" dirty="0"/>
          </a:p>
          <a:p>
            <a:r>
              <a:rPr lang="sv-SE" sz="3600" dirty="0"/>
              <a:t>Missbruksregeln försvinner  - personuppgifter i löpande text och enkla listor räknas som personuppgiftsbehandling (tex. Word, Excel, e-­mail och chattar)</a:t>
            </a:r>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2250" y="304800"/>
            <a:ext cx="2000250" cy="1343025"/>
          </a:xfrm>
          <a:prstGeom prst="rect">
            <a:avLst/>
          </a:prstGeom>
        </p:spPr>
      </p:pic>
    </p:spTree>
    <p:extLst>
      <p:ext uri="{BB962C8B-B14F-4D97-AF65-F5344CB8AC3E}">
        <p14:creationId xmlns:p14="http://schemas.microsoft.com/office/powerpoint/2010/main" val="286644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 calcmode="lin" valueType="num">
                                      <p:cBhvr additive="base">
                                        <p:cTn id="4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 calcmode="lin" valueType="num">
                                      <p:cBhvr additive="base">
                                        <p:cTn id="55"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7" end="17"/>
                                            </p:txEl>
                                          </p:spTgt>
                                        </p:tgtEl>
                                        <p:attrNameLst>
                                          <p:attrName>style.visibility</p:attrName>
                                        </p:attrNameLst>
                                      </p:cBhvr>
                                      <p:to>
                                        <p:strVal val="visible"/>
                                      </p:to>
                                    </p:set>
                                    <p:anim calcmode="lin" valueType="num">
                                      <p:cBhvr additive="base">
                                        <p:cTn id="61"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Alla behandlingar måste ha rättslig grund </a:t>
            </a:r>
          </a:p>
        </p:txBody>
      </p:sp>
      <p:sp>
        <p:nvSpPr>
          <p:cNvPr id="3" name="Platshållare för innehåll 2"/>
          <p:cNvSpPr>
            <a:spLocks noGrp="1"/>
          </p:cNvSpPr>
          <p:nvPr>
            <p:ph idx="1"/>
          </p:nvPr>
        </p:nvSpPr>
        <p:spPr/>
        <p:txBody>
          <a:bodyPr vert="horz" lIns="91440" tIns="45720" rIns="91440" bIns="45720" rtlCol="0" anchor="t">
            <a:normAutofit fontScale="85000" lnSpcReduction="10000"/>
          </a:bodyPr>
          <a:lstStyle/>
          <a:p>
            <a:r>
              <a:rPr lang="sv-SE" b="1" dirty="0"/>
              <a:t>Avtalssituation</a:t>
            </a:r>
            <a:r>
              <a:rPr lang="sv-SE" dirty="0"/>
              <a:t> ex. Anställningsavtal, avtal med kund  </a:t>
            </a:r>
          </a:p>
          <a:p>
            <a:r>
              <a:rPr lang="sv-SE" b="1" dirty="0"/>
              <a:t>Rättslig skyldighet</a:t>
            </a:r>
            <a:r>
              <a:rPr lang="sv-SE" dirty="0"/>
              <a:t> ex. uppgift till Skatteverket eller FK</a:t>
            </a:r>
          </a:p>
          <a:p>
            <a:r>
              <a:rPr lang="sv-SE" b="1" dirty="0"/>
              <a:t>Vitala intressen</a:t>
            </a:r>
            <a:r>
              <a:rPr lang="sv-SE" dirty="0"/>
              <a:t> ex. sjukvården</a:t>
            </a:r>
          </a:p>
          <a:p>
            <a:r>
              <a:rPr lang="sv-SE" b="1" dirty="0"/>
              <a:t>Allmänt intresse</a:t>
            </a:r>
            <a:r>
              <a:rPr lang="sv-SE" dirty="0"/>
              <a:t> ex. Forskning, statistik, arkiv</a:t>
            </a:r>
          </a:p>
          <a:p>
            <a:r>
              <a:rPr lang="sv-SE" b="1" dirty="0"/>
              <a:t>Myndighetsutövning </a:t>
            </a:r>
            <a:r>
              <a:rPr lang="sv-SE" dirty="0"/>
              <a:t>ex. bygglov, eko bistånd, </a:t>
            </a:r>
          </a:p>
          <a:p>
            <a:r>
              <a:rPr lang="sv-SE" b="1" dirty="0"/>
              <a:t>Intresseavvägning</a:t>
            </a:r>
            <a:r>
              <a:rPr lang="sv-SE" dirty="0"/>
              <a:t> – inte för myndigheter</a:t>
            </a:r>
          </a:p>
          <a:p>
            <a:pPr marL="0" indent="0">
              <a:buNone/>
            </a:pPr>
            <a:endParaRPr lang="sv-SE" dirty="0"/>
          </a:p>
          <a:p>
            <a:pPr marL="0" indent="0">
              <a:buNone/>
            </a:pPr>
            <a:r>
              <a:rPr lang="sv-SE" b="1" dirty="0"/>
              <a:t>Samtycke då? </a:t>
            </a:r>
          </a:p>
          <a:p>
            <a:pPr marL="0" indent="0">
              <a:buNone/>
            </a:pPr>
            <a:r>
              <a:rPr lang="sv-SE" dirty="0"/>
              <a:t>Är det ojämlikhet mellan parterna så bör inte behandlingen bygga på ett samtycke </a:t>
            </a:r>
          </a:p>
        </p:txBody>
      </p:sp>
    </p:spTree>
    <p:extLst>
      <p:ext uri="{BB962C8B-B14F-4D97-AF65-F5344CB8AC3E}">
        <p14:creationId xmlns:p14="http://schemas.microsoft.com/office/powerpoint/2010/main" val="280791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1600" y="404664"/>
            <a:ext cx="7762080" cy="1143000"/>
          </a:xfrm>
        </p:spPr>
        <p:txBody>
          <a:bodyPr/>
          <a:lstStyle/>
          <a:p>
            <a:r>
              <a:rPr lang="sv-SE"/>
              <a:t>Vem ansvarar för vad? </a:t>
            </a:r>
          </a:p>
        </p:txBody>
      </p:sp>
      <p:sp>
        <p:nvSpPr>
          <p:cNvPr id="3" name="Platshållare för innehåll 2"/>
          <p:cNvSpPr>
            <a:spLocks noGrp="1"/>
          </p:cNvSpPr>
          <p:nvPr>
            <p:ph idx="1"/>
          </p:nvPr>
        </p:nvSpPr>
        <p:spPr/>
        <p:txBody>
          <a:bodyPr>
            <a:normAutofit fontScale="70000" lnSpcReduction="20000"/>
          </a:bodyPr>
          <a:lstStyle/>
          <a:p>
            <a:pPr lvl="0"/>
            <a:endParaRPr lang="sv-SE" b="1"/>
          </a:p>
          <a:p>
            <a:pPr lvl="0"/>
            <a:r>
              <a:rPr lang="sv-SE" b="1"/>
              <a:t>Nämnd – </a:t>
            </a:r>
            <a:r>
              <a:rPr lang="sv-SE"/>
              <a:t>Varje nämnd är personuppgiftsansvarig och ytterst ansvarig för alla behandlingar enligt GDPR. Bestämmer ändamålen. </a:t>
            </a:r>
          </a:p>
          <a:p>
            <a:pPr lvl="0"/>
            <a:endParaRPr lang="sv-SE" b="1"/>
          </a:p>
          <a:p>
            <a:pPr lvl="0"/>
            <a:r>
              <a:rPr lang="sv-SE" b="1"/>
              <a:t>Enheter – </a:t>
            </a:r>
            <a:r>
              <a:rPr lang="sv-SE"/>
              <a:t>Ansvarar för att personuppgifterna hanteras korrekt och att behandlingarna registreras. I de fall där behandlingar görs i ett system är systemägare ansvarig för att systemet uppfyller säkerhetskrav samt att avtal med </a:t>
            </a:r>
            <a:r>
              <a:rPr lang="sv-SE" err="1"/>
              <a:t>ev</a:t>
            </a:r>
            <a:r>
              <a:rPr lang="sv-SE"/>
              <a:t> leverantör är korrekta. </a:t>
            </a:r>
            <a:endParaRPr lang="sv-SE" b="1"/>
          </a:p>
          <a:p>
            <a:endParaRPr lang="sv-SE"/>
          </a:p>
          <a:p>
            <a:r>
              <a:rPr lang="sv-SE" b="1"/>
              <a:t>Medarbetare – </a:t>
            </a:r>
            <a:r>
              <a:rPr lang="sv-SE" sz="2900"/>
              <a:t>Ansvarar i vardagen för att hantera personuppgifter enligt GDPR.   </a:t>
            </a:r>
          </a:p>
          <a:p>
            <a:endParaRPr lang="sv-SE" sz="2900"/>
          </a:p>
          <a:p>
            <a:r>
              <a:rPr lang="sv-SE" b="1"/>
              <a:t>Dataskyddsombudet – </a:t>
            </a:r>
            <a:r>
              <a:rPr lang="sv-SE"/>
              <a:t>Bevaka medborgarnas intresse. Stödjer med sakkunskap och verktyg för att GDPR ska efterlevas. Bevaka att regler följs. </a:t>
            </a:r>
          </a:p>
          <a:p>
            <a:pPr marL="0" indent="0">
              <a:buNone/>
            </a:pPr>
            <a:endParaRPr lang="sv-SE"/>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6854" y="137964"/>
            <a:ext cx="3767959" cy="1676400"/>
          </a:xfrm>
          <a:prstGeom prst="rect">
            <a:avLst/>
          </a:prstGeom>
        </p:spPr>
      </p:pic>
    </p:spTree>
    <p:extLst>
      <p:ext uri="{BB962C8B-B14F-4D97-AF65-F5344CB8AC3E}">
        <p14:creationId xmlns:p14="http://schemas.microsoft.com/office/powerpoint/2010/main" val="428344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Hur förbereder vi oss? Vad har gjorts.</a:t>
            </a:r>
          </a:p>
        </p:txBody>
      </p:sp>
      <p:sp>
        <p:nvSpPr>
          <p:cNvPr id="3" name="Platshållare för innehåll 2"/>
          <p:cNvSpPr>
            <a:spLocks noGrp="1"/>
          </p:cNvSpPr>
          <p:nvPr>
            <p:ph idx="1"/>
          </p:nvPr>
        </p:nvSpPr>
        <p:spPr/>
        <p:txBody>
          <a:bodyPr vert="horz" lIns="91440" tIns="45720" rIns="91440" bIns="45720" rtlCol="0" anchor="t">
            <a:normAutofit/>
          </a:bodyPr>
          <a:lstStyle/>
          <a:p>
            <a:r>
              <a:rPr lang="sv-SE"/>
              <a:t>Nulägesanalys - En inventering av vilka personuppgifter som behandlas inom kommunen har gjorts – Underlag för det fortsatta arbetet </a:t>
            </a:r>
          </a:p>
          <a:p>
            <a:r>
              <a:rPr lang="sv-SE"/>
              <a:t>Dataskyddsombud på plats - Projektplan för fortsatta arbetet </a:t>
            </a:r>
          </a:p>
          <a:p>
            <a:r>
              <a:rPr lang="sv-SE"/>
              <a:t>Mall för konsekvensanalys framtagen </a:t>
            </a:r>
          </a:p>
          <a:p>
            <a:r>
              <a:rPr lang="sv-SE" err="1"/>
              <a:t>Guideline</a:t>
            </a:r>
            <a:r>
              <a:rPr lang="sv-SE"/>
              <a:t> om dataskydd framtagen (FAQ)</a:t>
            </a:r>
          </a:p>
          <a:p>
            <a:r>
              <a:rPr lang="sv-SE"/>
              <a:t>Rutiner för incidentrapportering tas fram</a:t>
            </a:r>
          </a:p>
          <a:p>
            <a:endParaRPr lang="sv-SE"/>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4675" y="5391150"/>
            <a:ext cx="2857500" cy="1320552"/>
          </a:xfrm>
          <a:prstGeom prst="rect">
            <a:avLst/>
          </a:prstGeom>
        </p:spPr>
      </p:pic>
    </p:spTree>
    <p:extLst>
      <p:ext uri="{BB962C8B-B14F-4D97-AF65-F5344CB8AC3E}">
        <p14:creationId xmlns:p14="http://schemas.microsoft.com/office/powerpoint/2010/main" val="347407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Hur förbereder du dig? </a:t>
            </a:r>
          </a:p>
        </p:txBody>
      </p:sp>
      <p:sp>
        <p:nvSpPr>
          <p:cNvPr id="3" name="Platshållare för innehåll 2"/>
          <p:cNvSpPr>
            <a:spLocks noGrp="1"/>
          </p:cNvSpPr>
          <p:nvPr>
            <p:ph idx="1"/>
          </p:nvPr>
        </p:nvSpPr>
        <p:spPr/>
        <p:txBody>
          <a:bodyPr vert="horz" lIns="91440" tIns="45720" rIns="91440" bIns="45720" rtlCol="0" anchor="t">
            <a:normAutofit lnSpcReduction="10000"/>
          </a:bodyPr>
          <a:lstStyle/>
          <a:p>
            <a:r>
              <a:rPr lang="sv-SE"/>
              <a:t>Säkerställ att de personuppgiftsbehandlingar som din verksamhet ingår i inventeringen </a:t>
            </a:r>
          </a:p>
          <a:p>
            <a:r>
              <a:rPr lang="sv-SE"/>
              <a:t>Se över: </a:t>
            </a:r>
          </a:p>
          <a:p>
            <a:pPr marL="0" indent="0">
              <a:buNone/>
            </a:pPr>
            <a:r>
              <a:rPr lang="sv-SE"/>
              <a:t>	- Information till registrerade </a:t>
            </a:r>
          </a:p>
          <a:p>
            <a:pPr marL="0" indent="0">
              <a:buNone/>
            </a:pPr>
            <a:r>
              <a:rPr lang="sv-SE"/>
              <a:t>	- Samtycken </a:t>
            </a:r>
          </a:p>
          <a:p>
            <a:pPr marL="0" indent="0">
              <a:buNone/>
            </a:pPr>
            <a:r>
              <a:rPr lang="sv-SE"/>
              <a:t>	- Aktuella personuppgiftsbiträdeavtal</a:t>
            </a:r>
          </a:p>
          <a:p>
            <a:pPr marL="0" indent="0">
              <a:buNone/>
            </a:pPr>
            <a:r>
              <a:rPr lang="sv-SE"/>
              <a:t>	- Se över gallringen av personuppgifter </a:t>
            </a:r>
          </a:p>
          <a:p>
            <a:pPr marL="0" indent="0">
              <a:buNone/>
            </a:pPr>
            <a:r>
              <a:rPr lang="sv-SE"/>
              <a:t>	- Konsekvensbedömning  </a:t>
            </a:r>
          </a:p>
          <a:p>
            <a:pPr marL="0" indent="0">
              <a:buNone/>
            </a:pPr>
            <a:r>
              <a:rPr lang="sv-SE"/>
              <a:t>	- Se över säkerhetsåtgärder</a:t>
            </a:r>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5805264"/>
            <a:ext cx="1944216" cy="880120"/>
          </a:xfrm>
          <a:prstGeom prst="rect">
            <a:avLst/>
          </a:prstGeom>
        </p:spPr>
      </p:pic>
    </p:spTree>
    <p:extLst>
      <p:ext uri="{BB962C8B-B14F-4D97-AF65-F5344CB8AC3E}">
        <p14:creationId xmlns:p14="http://schemas.microsoft.com/office/powerpoint/2010/main" val="1032011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1560" y="332656"/>
            <a:ext cx="7762080" cy="1143000"/>
          </a:xfrm>
        </p:spPr>
        <p:txBody>
          <a:bodyPr/>
          <a:lstStyle/>
          <a:p>
            <a:r>
              <a:rPr lang="sv-SE"/>
              <a:t>Personuppgiftsbehandlingar i system</a:t>
            </a:r>
          </a:p>
        </p:txBody>
      </p:sp>
      <p:sp>
        <p:nvSpPr>
          <p:cNvPr id="3" name="Platshållare för innehåll 2"/>
          <p:cNvSpPr>
            <a:spLocks noGrp="1"/>
          </p:cNvSpPr>
          <p:nvPr>
            <p:ph idx="1"/>
          </p:nvPr>
        </p:nvSpPr>
        <p:spPr>
          <a:xfrm>
            <a:off x="611560" y="1628800"/>
            <a:ext cx="7762080" cy="4525963"/>
          </a:xfrm>
        </p:spPr>
        <p:txBody>
          <a:bodyPr>
            <a:normAutofit/>
          </a:bodyPr>
          <a:lstStyle/>
          <a:p>
            <a:pPr marL="0" indent="0">
              <a:buNone/>
            </a:pPr>
            <a:r>
              <a:rPr lang="sv-SE"/>
              <a:t>Huvudfrågor </a:t>
            </a:r>
          </a:p>
          <a:p>
            <a:r>
              <a:rPr lang="sv-SE"/>
              <a:t>Avtal med leverantör </a:t>
            </a:r>
          </a:p>
          <a:p>
            <a:pPr lvl="1"/>
            <a:r>
              <a:rPr lang="sv-SE"/>
              <a:t>Personuppgiftsbiträdesavtal </a:t>
            </a:r>
          </a:p>
          <a:p>
            <a:r>
              <a:rPr lang="sv-SE"/>
              <a:t>Säker inloggning </a:t>
            </a:r>
          </a:p>
          <a:p>
            <a:r>
              <a:rPr lang="sv-SE"/>
              <a:t>Loggning </a:t>
            </a:r>
          </a:p>
          <a:p>
            <a:pPr lvl="0"/>
            <a:r>
              <a:rPr lang="sv-SE"/>
              <a:t>Gallring inklusive möjlighet att ta bort enstaka personer (rätten att bli glömd)</a:t>
            </a:r>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9513" y="2052471"/>
            <a:ext cx="2559763" cy="1839310"/>
          </a:xfrm>
          <a:prstGeom prst="rect">
            <a:avLst/>
          </a:prstGeom>
        </p:spPr>
      </p:pic>
    </p:spTree>
    <p:extLst>
      <p:ext uri="{BB962C8B-B14F-4D97-AF65-F5344CB8AC3E}">
        <p14:creationId xmlns:p14="http://schemas.microsoft.com/office/powerpoint/2010/main" val="1044357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Register över personuppgiftsbehandlingar </a:t>
            </a:r>
          </a:p>
        </p:txBody>
      </p:sp>
      <p:sp>
        <p:nvSpPr>
          <p:cNvPr id="3" name="Platshållare för innehåll 2"/>
          <p:cNvSpPr>
            <a:spLocks noGrp="1"/>
          </p:cNvSpPr>
          <p:nvPr>
            <p:ph idx="1"/>
          </p:nvPr>
        </p:nvSpPr>
        <p:spPr>
          <a:xfrm>
            <a:off x="107504" y="1484784"/>
            <a:ext cx="5241800" cy="4525963"/>
          </a:xfrm>
        </p:spPr>
        <p:txBody>
          <a:bodyPr>
            <a:normAutofit fontScale="62500" lnSpcReduction="20000"/>
          </a:bodyPr>
          <a:lstStyle/>
          <a:p>
            <a:pPr lvl="0"/>
            <a:r>
              <a:rPr lang="sv-SE" b="1"/>
              <a:t>Ansvar registreringar</a:t>
            </a:r>
            <a:r>
              <a:rPr lang="sv-SE"/>
              <a:t> - Enheten som använder/äger system där personuppgifter behandlas säkrar att personuppgiftsbehandlingarna registreras i register. </a:t>
            </a:r>
          </a:p>
          <a:p>
            <a:endParaRPr lang="sv-SE" b="1"/>
          </a:p>
          <a:p>
            <a:r>
              <a:rPr lang="sv-SE" b="1"/>
              <a:t>Utföra registreringen -</a:t>
            </a:r>
            <a:r>
              <a:rPr lang="sv-SE"/>
              <a:t> Enhetschefen kan delegera till exv. systemägaren eller systemförvaltare som i sin tur kan delegera ansvaret att fylla i formuläret. </a:t>
            </a:r>
          </a:p>
          <a:p>
            <a:r>
              <a:rPr lang="sv-SE"/>
              <a:t>Den som ska utföra registreringen bör ha kännedom om; </a:t>
            </a:r>
          </a:p>
          <a:p>
            <a:pPr lvl="2"/>
            <a:r>
              <a:rPr lang="sv-SE" sz="2400"/>
              <a:t>vad för slags personuppgifter som registreras (Känsliga? Personnummer? Hemadress?)</a:t>
            </a:r>
          </a:p>
          <a:p>
            <a:pPr lvl="2"/>
            <a:r>
              <a:rPr lang="sv-SE" sz="2400"/>
              <a:t>vilka de registrerade är (Vuxna eller barn?)</a:t>
            </a:r>
          </a:p>
          <a:p>
            <a:pPr lvl="2"/>
            <a:r>
              <a:rPr lang="sv-SE" sz="2400"/>
              <a:t>hur de lagras/ges ut (Papper eller digitalt?)</a:t>
            </a:r>
          </a:p>
          <a:p>
            <a:pPr lvl="2"/>
            <a:r>
              <a:rPr lang="sv-SE" sz="2400"/>
              <a:t>vilka i personalen som har tillgång till uppgifterna (Behörighetstilldelning)</a:t>
            </a:r>
          </a:p>
          <a:p>
            <a:endParaRPr lang="sv-SE"/>
          </a:p>
        </p:txBody>
      </p:sp>
      <p:pic>
        <p:nvPicPr>
          <p:cNvPr id="4" name="Bildobjekt 3"/>
          <p:cNvPicPr>
            <a:picLocks noChangeAspect="1"/>
          </p:cNvPicPr>
          <p:nvPr/>
        </p:nvPicPr>
        <p:blipFill>
          <a:blip r:embed="rId2"/>
          <a:stretch>
            <a:fillRect/>
          </a:stretch>
        </p:blipFill>
        <p:spPr>
          <a:xfrm>
            <a:off x="5349304" y="2348880"/>
            <a:ext cx="3744408" cy="2373804"/>
          </a:xfrm>
          <a:prstGeom prst="rect">
            <a:avLst/>
          </a:prstGeom>
        </p:spPr>
      </p:pic>
    </p:spTree>
    <p:extLst>
      <p:ext uri="{BB962C8B-B14F-4D97-AF65-F5344CB8AC3E}">
        <p14:creationId xmlns:p14="http://schemas.microsoft.com/office/powerpoint/2010/main" val="175094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556580"/>
            <a:ext cx="7762080" cy="1143000"/>
          </a:xfrm>
        </p:spPr>
        <p:txBody>
          <a:bodyPr/>
          <a:lstStyle/>
          <a:p>
            <a:r>
              <a:rPr lang="sv-SE"/>
              <a:t>Generell informationssäkerhet</a:t>
            </a:r>
          </a:p>
        </p:txBody>
      </p:sp>
      <p:sp>
        <p:nvSpPr>
          <p:cNvPr id="3" name="Platshållare för innehåll 2"/>
          <p:cNvSpPr>
            <a:spLocks noGrp="1"/>
          </p:cNvSpPr>
          <p:nvPr>
            <p:ph idx="1"/>
          </p:nvPr>
        </p:nvSpPr>
        <p:spPr>
          <a:xfrm>
            <a:off x="683568" y="1627071"/>
            <a:ext cx="7762080" cy="4525963"/>
          </a:xfrm>
        </p:spPr>
        <p:txBody>
          <a:bodyPr>
            <a:normAutofit fontScale="85000" lnSpcReduction="10000"/>
          </a:bodyPr>
          <a:lstStyle/>
          <a:p>
            <a:r>
              <a:rPr lang="sv-SE" dirty="0"/>
              <a:t>Informationsklassning </a:t>
            </a:r>
          </a:p>
          <a:p>
            <a:pPr marL="0" indent="0">
              <a:buNone/>
            </a:pPr>
            <a:r>
              <a:rPr lang="sv-SE" sz="2000" dirty="0"/>
              <a:t>För att veta vilken typ av information vi hanterar och vilka krav som ställs på hantering av denna. </a:t>
            </a:r>
          </a:p>
          <a:p>
            <a:pPr lvl="1"/>
            <a:r>
              <a:rPr lang="sv-SE" sz="2000" dirty="0" err="1"/>
              <a:t>Konfidentialitet</a:t>
            </a:r>
            <a:r>
              <a:rPr lang="sv-SE" sz="2000" dirty="0"/>
              <a:t> </a:t>
            </a:r>
          </a:p>
          <a:p>
            <a:pPr lvl="1"/>
            <a:r>
              <a:rPr lang="sv-SE" sz="2000" dirty="0"/>
              <a:t>Riktighet </a:t>
            </a:r>
          </a:p>
          <a:p>
            <a:pPr lvl="1"/>
            <a:r>
              <a:rPr lang="sv-SE" sz="2000" dirty="0"/>
              <a:t>Spårbarhet</a:t>
            </a:r>
          </a:p>
          <a:p>
            <a:pPr lvl="1"/>
            <a:r>
              <a:rPr lang="sv-SE" sz="2000" dirty="0"/>
              <a:t>Tillgänglighet </a:t>
            </a:r>
          </a:p>
          <a:p>
            <a:endParaRPr lang="sv-SE" dirty="0"/>
          </a:p>
          <a:p>
            <a:r>
              <a:rPr lang="sv-SE" dirty="0"/>
              <a:t>Analys systemsäkerhet</a:t>
            </a:r>
          </a:p>
          <a:p>
            <a:pPr marL="0" indent="0">
              <a:buNone/>
            </a:pPr>
            <a:r>
              <a:rPr lang="sv-SE" sz="2000" dirty="0"/>
              <a:t>Baserat på hur informationen klassats analyseras de krav som ställs på systemet </a:t>
            </a:r>
          </a:p>
          <a:p>
            <a:pPr marL="0" indent="0">
              <a:buNone/>
            </a:pPr>
            <a:endParaRPr lang="sv-SE" sz="2000" dirty="0"/>
          </a:p>
          <a:p>
            <a:r>
              <a:rPr lang="sv-SE" dirty="0"/>
              <a:t>Riskanalyser</a:t>
            </a:r>
          </a:p>
          <a:p>
            <a:pPr marL="0" indent="0">
              <a:buNone/>
            </a:pPr>
            <a:r>
              <a:rPr lang="sv-SE" sz="2000" dirty="0"/>
              <a:t>Identifiera och bedöma risker vars konsekvenser kan leda till störningar i informationstillgången, allvarliga händelser eller extraordinära händelser. </a:t>
            </a:r>
          </a:p>
          <a:p>
            <a:endParaRPr lang="sv-SE" dirty="0"/>
          </a:p>
        </p:txBody>
      </p:sp>
      <p:grpSp>
        <p:nvGrpSpPr>
          <p:cNvPr id="8" name="Grupp 7"/>
          <p:cNvGrpSpPr/>
          <p:nvPr/>
        </p:nvGrpSpPr>
        <p:grpSpPr>
          <a:xfrm>
            <a:off x="4952121" y="2443809"/>
            <a:ext cx="2140675" cy="1780192"/>
            <a:chOff x="5962581" y="3263533"/>
            <a:chExt cx="2140675" cy="1780192"/>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09049" y="3263533"/>
              <a:ext cx="867207" cy="912374"/>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296" y="3410213"/>
              <a:ext cx="895705" cy="674413"/>
            </a:xfrm>
            <a:prstGeom prst="rect">
              <a:avLst/>
            </a:prstGeom>
          </p:spPr>
        </p:pic>
        <p:pic>
          <p:nvPicPr>
            <p:cNvPr id="6" name="Bildobjekt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8296" y="4358469"/>
              <a:ext cx="1054960" cy="659350"/>
            </a:xfrm>
            <a:prstGeom prst="rect">
              <a:avLst/>
            </a:prstGeom>
          </p:spPr>
        </p:pic>
        <p:pic>
          <p:nvPicPr>
            <p:cNvPr id="7" name="Bildobjekt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62581" y="4358469"/>
              <a:ext cx="913675" cy="685256"/>
            </a:xfrm>
            <a:prstGeom prst="rect">
              <a:avLst/>
            </a:prstGeom>
          </p:spPr>
        </p:pic>
      </p:grpSp>
    </p:spTree>
    <p:extLst>
      <p:ext uri="{BB962C8B-B14F-4D97-AF65-F5344CB8AC3E}">
        <p14:creationId xmlns:p14="http://schemas.microsoft.com/office/powerpoint/2010/main" val="170957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702B38-8D48-4228-B1EF-04FBB3B1DC86}"/>
              </a:ext>
            </a:extLst>
          </p:cNvPr>
          <p:cNvSpPr>
            <a:spLocks noGrp="1"/>
          </p:cNvSpPr>
          <p:nvPr>
            <p:ph type="title"/>
          </p:nvPr>
        </p:nvSpPr>
        <p:spPr/>
        <p:txBody>
          <a:bodyPr/>
          <a:lstStyle/>
          <a:p>
            <a:r>
              <a:rPr lang="sv-SE"/>
              <a:t>Agenda </a:t>
            </a:r>
          </a:p>
        </p:txBody>
      </p:sp>
      <p:sp>
        <p:nvSpPr>
          <p:cNvPr id="3" name="Platshållare för innehåll 2">
            <a:extLst>
              <a:ext uri="{FF2B5EF4-FFF2-40B4-BE49-F238E27FC236}">
                <a16:creationId xmlns:a16="http://schemas.microsoft.com/office/drawing/2014/main" id="{0ECFE3A4-B713-4DF0-B6B3-E5589169693A}"/>
              </a:ext>
            </a:extLst>
          </p:cNvPr>
          <p:cNvSpPr>
            <a:spLocks noGrp="1"/>
          </p:cNvSpPr>
          <p:nvPr>
            <p:ph idx="1"/>
          </p:nvPr>
        </p:nvSpPr>
        <p:spPr/>
        <p:txBody>
          <a:bodyPr vert="horz" lIns="91440" tIns="45720" rIns="91440" bIns="45720" rtlCol="0" anchor="t">
            <a:normAutofit/>
          </a:bodyPr>
          <a:lstStyle/>
          <a:p>
            <a:r>
              <a:rPr lang="sv-SE"/>
              <a:t>Ny förordningen</a:t>
            </a:r>
          </a:p>
          <a:p>
            <a:r>
              <a:rPr lang="sv-SE"/>
              <a:t>Definitioner</a:t>
            </a:r>
          </a:p>
          <a:p>
            <a:r>
              <a:rPr lang="sv-SE"/>
              <a:t>Hur förbereder vi oss </a:t>
            </a:r>
          </a:p>
          <a:p>
            <a:r>
              <a:rPr lang="sv-SE"/>
              <a:t>Kopplingen till informationssäkerhet</a:t>
            </a:r>
          </a:p>
          <a:p>
            <a:r>
              <a:rPr lang="sv-SE" err="1"/>
              <a:t>Guideline</a:t>
            </a:r>
            <a:r>
              <a:rPr lang="sv-SE"/>
              <a:t> om dataskydd (FAQ) </a:t>
            </a:r>
          </a:p>
          <a:p>
            <a:r>
              <a:rPr lang="sv-SE"/>
              <a:t>Frågor</a:t>
            </a:r>
          </a:p>
          <a:p>
            <a:endParaRPr lang="sv-SE"/>
          </a:p>
          <a:p>
            <a:endParaRPr lang="sv-SE"/>
          </a:p>
          <a:p>
            <a:endParaRPr lang="sv-SE"/>
          </a:p>
        </p:txBody>
      </p:sp>
    </p:spTree>
    <p:extLst>
      <p:ext uri="{BB962C8B-B14F-4D97-AF65-F5344CB8AC3E}">
        <p14:creationId xmlns:p14="http://schemas.microsoft.com/office/powerpoint/2010/main" val="1818655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AC946-F3BA-46CF-8E2B-704D6A3AFE23}"/>
              </a:ext>
            </a:extLst>
          </p:cNvPr>
          <p:cNvSpPr>
            <a:spLocks noGrp="1"/>
          </p:cNvSpPr>
          <p:nvPr>
            <p:ph type="title"/>
          </p:nvPr>
        </p:nvSpPr>
        <p:spPr/>
        <p:txBody>
          <a:bodyPr/>
          <a:lstStyle/>
          <a:p>
            <a:r>
              <a:rPr lang="sv-SE"/>
              <a:t>Informationssäkerhetsutbildning</a:t>
            </a:r>
          </a:p>
        </p:txBody>
      </p:sp>
      <p:sp>
        <p:nvSpPr>
          <p:cNvPr id="3" name="Platshållare för innehåll 2">
            <a:extLst>
              <a:ext uri="{FF2B5EF4-FFF2-40B4-BE49-F238E27FC236}">
                <a16:creationId xmlns:a16="http://schemas.microsoft.com/office/drawing/2014/main" id="{68A2C641-087D-45D0-996F-D17F90B3F5C9}"/>
              </a:ext>
            </a:extLst>
          </p:cNvPr>
          <p:cNvSpPr>
            <a:spLocks noGrp="1"/>
          </p:cNvSpPr>
          <p:nvPr>
            <p:ph idx="1"/>
          </p:nvPr>
        </p:nvSpPr>
        <p:spPr/>
        <p:txBody>
          <a:bodyPr vert="horz" lIns="91440" tIns="45720" rIns="91440" bIns="45720" rtlCol="0" anchor="t">
            <a:normAutofit/>
          </a:bodyPr>
          <a:lstStyle/>
          <a:p>
            <a:r>
              <a:rPr lang="sv-SE"/>
              <a:t>Informationsutbildning pågår just nu </a:t>
            </a:r>
          </a:p>
          <a:p>
            <a:r>
              <a:rPr lang="sv-SE"/>
              <a:t>Korta lektioner som går att göra i telefon, från dator eller platta. </a:t>
            </a:r>
          </a:p>
          <a:p>
            <a:r>
              <a:rPr lang="sv-SE"/>
              <a:t>Länkar skickas ut via mail</a:t>
            </a:r>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5281" y="4389218"/>
            <a:ext cx="2019300" cy="1343025"/>
          </a:xfrm>
          <a:prstGeom prst="rect">
            <a:avLst/>
          </a:prstGeom>
        </p:spPr>
      </p:pic>
    </p:spTree>
    <p:extLst>
      <p:ext uri="{BB962C8B-B14F-4D97-AF65-F5344CB8AC3E}">
        <p14:creationId xmlns:p14="http://schemas.microsoft.com/office/powerpoint/2010/main" val="1299394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AB407C-3DE6-4E35-A27E-9216A66671F7}"/>
              </a:ext>
            </a:extLst>
          </p:cNvPr>
          <p:cNvSpPr>
            <a:spLocks noGrp="1"/>
          </p:cNvSpPr>
          <p:nvPr>
            <p:ph type="title"/>
          </p:nvPr>
        </p:nvSpPr>
        <p:spPr/>
        <p:txBody>
          <a:bodyPr/>
          <a:lstStyle/>
          <a:p>
            <a:r>
              <a:rPr lang="sv-SE" err="1"/>
              <a:t>Guideline</a:t>
            </a:r>
            <a:r>
              <a:rPr lang="sv-SE"/>
              <a:t> på nacka.se </a:t>
            </a:r>
          </a:p>
        </p:txBody>
      </p:sp>
      <p:pic>
        <p:nvPicPr>
          <p:cNvPr id="7" name="Bildobjekt 7">
            <a:extLst>
              <a:ext uri="{FF2B5EF4-FFF2-40B4-BE49-F238E27FC236}">
                <a16:creationId xmlns:a16="http://schemas.microsoft.com/office/drawing/2014/main" id="{88ECA3F0-250A-45EE-AC89-EA861B338F07}"/>
              </a:ext>
            </a:extLst>
          </p:cNvPr>
          <p:cNvPicPr>
            <a:picLocks noGrp="1" noChangeAspect="1"/>
          </p:cNvPicPr>
          <p:nvPr>
            <p:ph idx="1"/>
          </p:nvPr>
        </p:nvPicPr>
        <p:blipFill>
          <a:blip r:embed="rId2"/>
          <a:stretch>
            <a:fillRect/>
          </a:stretch>
        </p:blipFill>
        <p:spPr>
          <a:xfrm>
            <a:off x="1171575" y="1514146"/>
            <a:ext cx="7108825" cy="4787089"/>
          </a:xfrm>
          <a:prstGeom prst="rect">
            <a:avLst/>
          </a:prstGeom>
        </p:spPr>
      </p:pic>
    </p:spTree>
    <p:extLst>
      <p:ext uri="{BB962C8B-B14F-4D97-AF65-F5344CB8AC3E}">
        <p14:creationId xmlns:p14="http://schemas.microsoft.com/office/powerpoint/2010/main" val="3189175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F7AABD-A3A4-4CA5-9E03-051E638FECA5}"/>
              </a:ext>
            </a:extLst>
          </p:cNvPr>
          <p:cNvSpPr>
            <a:spLocks noGrp="1"/>
          </p:cNvSpPr>
          <p:nvPr>
            <p:ph type="title"/>
          </p:nvPr>
        </p:nvSpPr>
        <p:spPr/>
        <p:txBody>
          <a:bodyPr/>
          <a:lstStyle/>
          <a:p>
            <a:r>
              <a:rPr lang="sv-SE"/>
              <a:t>Axplock från FAQ</a:t>
            </a:r>
            <a:endParaRPr lang="sv-SE" err="1"/>
          </a:p>
        </p:txBody>
      </p:sp>
      <p:pic>
        <p:nvPicPr>
          <p:cNvPr id="4" name="Bildobjekt 4">
            <a:extLst>
              <a:ext uri="{FF2B5EF4-FFF2-40B4-BE49-F238E27FC236}">
                <a16:creationId xmlns:a16="http://schemas.microsoft.com/office/drawing/2014/main" id="{B215DC57-7348-44DF-A828-A1A10DA03EC7}"/>
              </a:ext>
            </a:extLst>
          </p:cNvPr>
          <p:cNvPicPr>
            <a:picLocks noGrp="1" noChangeAspect="1"/>
          </p:cNvPicPr>
          <p:nvPr>
            <p:ph idx="1"/>
          </p:nvPr>
        </p:nvPicPr>
        <p:blipFill>
          <a:blip r:embed="rId2"/>
          <a:stretch>
            <a:fillRect/>
          </a:stretch>
        </p:blipFill>
        <p:spPr>
          <a:xfrm>
            <a:off x="1273004" y="1600200"/>
            <a:ext cx="6777209" cy="4525963"/>
          </a:xfrm>
          <a:prstGeom prst="rect">
            <a:avLst/>
          </a:prstGeom>
        </p:spPr>
      </p:pic>
    </p:spTree>
    <p:extLst>
      <p:ext uri="{BB962C8B-B14F-4D97-AF65-F5344CB8AC3E}">
        <p14:creationId xmlns:p14="http://schemas.microsoft.com/office/powerpoint/2010/main" val="282643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Vad kan du göra redan nu? </a:t>
            </a:r>
          </a:p>
        </p:txBody>
      </p:sp>
      <p:sp>
        <p:nvSpPr>
          <p:cNvPr id="3" name="Platshållare för innehåll 2"/>
          <p:cNvSpPr>
            <a:spLocks noGrp="1"/>
          </p:cNvSpPr>
          <p:nvPr>
            <p:ph idx="1"/>
          </p:nvPr>
        </p:nvSpPr>
        <p:spPr/>
        <p:txBody>
          <a:bodyPr vert="horz" lIns="91440" tIns="45720" rIns="91440" bIns="45720" rtlCol="0" anchor="t">
            <a:normAutofit fontScale="92500" lnSpcReduction="10000"/>
          </a:bodyPr>
          <a:lstStyle/>
          <a:p>
            <a:pPr marL="0" indent="0">
              <a:buNone/>
            </a:pPr>
            <a:r>
              <a:rPr lang="sv-SE" dirty="0"/>
              <a:t>Bygg in dataskydd i vardagen: </a:t>
            </a:r>
          </a:p>
          <a:p>
            <a:pPr marL="0" indent="0">
              <a:buNone/>
            </a:pPr>
            <a:endParaRPr lang="sv-SE" dirty="0"/>
          </a:p>
          <a:p>
            <a:r>
              <a:rPr lang="sv-SE" dirty="0"/>
              <a:t>Behandla inte fler personuppgifter än du behöver </a:t>
            </a:r>
          </a:p>
          <a:p>
            <a:r>
              <a:rPr lang="sv-SE" dirty="0"/>
              <a:t>Arbeta aldrig i gamla dokument – riktiga mallar </a:t>
            </a:r>
          </a:p>
          <a:p>
            <a:r>
              <a:rPr lang="sv-SE" dirty="0"/>
              <a:t>Behandla personuppgifter i </a:t>
            </a:r>
            <a:r>
              <a:rPr lang="sv-SE" b="1" dirty="0"/>
              <a:t>verksamhetssystem och ej i egna mappar, loggar</a:t>
            </a:r>
          </a:p>
          <a:p>
            <a:r>
              <a:rPr lang="sv-SE" dirty="0"/>
              <a:t>Spara </a:t>
            </a:r>
            <a:r>
              <a:rPr lang="sv-SE" b="1" dirty="0"/>
              <a:t>inte</a:t>
            </a:r>
            <a:r>
              <a:rPr lang="sv-SE" dirty="0"/>
              <a:t> personuppgifter i privat dator</a:t>
            </a:r>
          </a:p>
          <a:p>
            <a:r>
              <a:rPr lang="sv-SE" dirty="0"/>
              <a:t>Upphandling: bygg in dataskydd i </a:t>
            </a:r>
            <a:r>
              <a:rPr lang="sv-SE" dirty="0" err="1"/>
              <a:t>kravspec</a:t>
            </a:r>
            <a:r>
              <a:rPr lang="sv-SE" dirty="0"/>
              <a:t> (säkerhet o funktionalitet), personuppgiftsbiträdesavtal, avtalsupp-följning</a:t>
            </a:r>
          </a:p>
          <a:p>
            <a:endParaRPr dirty="0"/>
          </a:p>
        </p:txBody>
      </p:sp>
      <p:pic>
        <p:nvPicPr>
          <p:cNvPr id="4" name="Bildobjekt 4" descr="To do list.jpg">
            <a:extLst>
              <a:ext uri="{FF2B5EF4-FFF2-40B4-BE49-F238E27FC236}">
                <a16:creationId xmlns:a16="http://schemas.microsoft.com/office/drawing/2014/main" id="{871D4591-00EF-4D50-85F1-BE50AC9DA23E}"/>
              </a:ext>
            </a:extLst>
          </p:cNvPr>
          <p:cNvPicPr>
            <a:picLocks noChangeAspect="1"/>
          </p:cNvPicPr>
          <p:nvPr/>
        </p:nvPicPr>
        <p:blipFill>
          <a:blip r:embed="rId3"/>
          <a:stretch>
            <a:fillRect/>
          </a:stretch>
        </p:blipFill>
        <p:spPr>
          <a:xfrm>
            <a:off x="6791325" y="333375"/>
            <a:ext cx="1885950" cy="1885950"/>
          </a:xfrm>
          <a:prstGeom prst="rect">
            <a:avLst/>
          </a:prstGeom>
        </p:spPr>
      </p:pic>
    </p:spTree>
    <p:extLst>
      <p:ext uri="{BB962C8B-B14F-4D97-AF65-F5344CB8AC3E}">
        <p14:creationId xmlns:p14="http://schemas.microsoft.com/office/powerpoint/2010/main" val="107006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F1BFAC-8D1B-41EC-A6E6-4AD4803709A2}"/>
              </a:ext>
            </a:extLst>
          </p:cNvPr>
          <p:cNvSpPr>
            <a:spLocks noGrp="1"/>
          </p:cNvSpPr>
          <p:nvPr>
            <p:ph type="title"/>
          </p:nvPr>
        </p:nvSpPr>
        <p:spPr>
          <a:xfrm>
            <a:off x="-514350" y="1371600"/>
            <a:ext cx="7690072" cy="1143000"/>
          </a:xfrm>
        </p:spPr>
        <p:txBody>
          <a:bodyPr>
            <a:normAutofit fontScale="90000"/>
          </a:bodyPr>
          <a:lstStyle/>
          <a:p>
            <a:br>
              <a:rPr lang="en-US">
                <a:latin typeface="+mn-ea"/>
                <a:cs typeface="+mn-ea"/>
              </a:rPr>
            </a:br>
            <a:br>
              <a:rPr lang="en-US">
                <a:latin typeface="+mn-ea"/>
                <a:cs typeface="+mn-ea"/>
              </a:rPr>
            </a:br>
            <a:br>
              <a:rPr lang="en-US">
                <a:latin typeface="+mn-ea"/>
                <a:cs typeface="+mn-ea"/>
              </a:rPr>
            </a:br>
            <a:br>
              <a:rPr lang="en-US"/>
            </a:br>
            <a:br>
              <a:rPr lang="en-US"/>
            </a:br>
            <a:r>
              <a:rPr lang="sv-SE" sz="3200"/>
              <a:t>Tack för att ni kom!</a:t>
            </a:r>
            <a:br>
              <a:rPr lang="en-US">
                <a:latin typeface="+mn-ea"/>
                <a:cs typeface="+mn-ea"/>
              </a:rPr>
            </a:br>
            <a:br>
              <a:rPr lang="en-US">
                <a:latin typeface="+mn-ea"/>
                <a:cs typeface="+mn-ea"/>
              </a:rPr>
            </a:br>
            <a:r>
              <a:rPr lang="sv-SE" sz="2400"/>
              <a:t>Frågor? </a:t>
            </a:r>
            <a:br>
              <a:rPr lang="en-US">
                <a:latin typeface="+mn-ea"/>
                <a:cs typeface="+mn-ea"/>
              </a:rPr>
            </a:br>
            <a:r>
              <a:rPr lang="sv-SE" sz="2400"/>
              <a:t>Anneli Sagnérius </a:t>
            </a:r>
            <a:br>
              <a:rPr lang="en-US">
                <a:latin typeface="+mn-ea"/>
                <a:cs typeface="+mn-ea"/>
              </a:rPr>
            </a:br>
            <a:r>
              <a:rPr lang="sv-SE" sz="2400"/>
              <a:t>Kristina Fenger-Krog </a:t>
            </a:r>
            <a:br>
              <a:rPr lang="en-US">
                <a:latin typeface="+mn-ea"/>
                <a:cs typeface="+mn-ea"/>
              </a:rPr>
            </a:br>
            <a:r>
              <a:rPr lang="sv-SE" sz="2400"/>
              <a:t>Malin Örnjäger (förteckning) </a:t>
            </a:r>
          </a:p>
        </p:txBody>
      </p:sp>
    </p:spTree>
    <p:extLst>
      <p:ext uri="{BB962C8B-B14F-4D97-AF65-F5344CB8AC3E}">
        <p14:creationId xmlns:p14="http://schemas.microsoft.com/office/powerpoint/2010/main" val="2151152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Nya dataskyddsförordningen</a:t>
            </a:r>
          </a:p>
        </p:txBody>
      </p:sp>
      <p:sp>
        <p:nvSpPr>
          <p:cNvPr id="3" name="Platshållare för innehåll 2"/>
          <p:cNvSpPr>
            <a:spLocks noGrp="1"/>
          </p:cNvSpPr>
          <p:nvPr>
            <p:ph idx="1"/>
          </p:nvPr>
        </p:nvSpPr>
        <p:spPr/>
        <p:txBody>
          <a:bodyPr/>
          <a:lstStyle/>
          <a:p>
            <a:r>
              <a:rPr lang="sv-SE"/>
              <a:t>Ersätter PUL</a:t>
            </a:r>
          </a:p>
          <a:p>
            <a:r>
              <a:rPr lang="sv-SE"/>
              <a:t>Innehåller regler för hur man får hantera personuppgifter </a:t>
            </a:r>
          </a:p>
          <a:p>
            <a:r>
              <a:rPr lang="sv-SE"/>
              <a:t>Börjar gälla den 25 maj 2018 </a:t>
            </a:r>
          </a:p>
        </p:txBody>
      </p:sp>
      <p:sp>
        <p:nvSpPr>
          <p:cNvPr id="5" name="Ellips 4"/>
          <p:cNvSpPr/>
          <p:nvPr/>
        </p:nvSpPr>
        <p:spPr>
          <a:xfrm>
            <a:off x="2411760" y="3717032"/>
            <a:ext cx="3672408" cy="266429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a:p>
            <a:pPr algn="ctr"/>
            <a:endParaRPr lang="sv-SE"/>
          </a:p>
          <a:p>
            <a:pPr algn="ctr"/>
            <a:r>
              <a:rPr lang="sv-SE"/>
              <a:t>Även känd som </a:t>
            </a:r>
          </a:p>
          <a:p>
            <a:pPr algn="ctr"/>
            <a:r>
              <a:rPr lang="sv-SE" sz="3600"/>
              <a:t>GDPR</a:t>
            </a:r>
          </a:p>
          <a:p>
            <a:pPr algn="ctr"/>
            <a:r>
              <a:rPr lang="sv-SE"/>
              <a:t>vilket står för General</a:t>
            </a:r>
          </a:p>
          <a:p>
            <a:pPr algn="ctr"/>
            <a:r>
              <a:rPr lang="sv-SE"/>
              <a:t>Data </a:t>
            </a:r>
            <a:r>
              <a:rPr lang="sv-SE" err="1"/>
              <a:t>Protection</a:t>
            </a:r>
            <a:r>
              <a:rPr lang="sv-SE"/>
              <a:t> </a:t>
            </a:r>
            <a:r>
              <a:rPr lang="sv-SE" err="1"/>
              <a:t>Regulation</a:t>
            </a:r>
            <a:r>
              <a:rPr lang="sv-SE"/>
              <a:t>.</a:t>
            </a:r>
          </a:p>
          <a:p>
            <a:pPr algn="ctr"/>
            <a:endParaRPr 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Mycket på G på nationell nivå  </a:t>
            </a:r>
          </a:p>
        </p:txBody>
      </p:sp>
      <p:sp>
        <p:nvSpPr>
          <p:cNvPr id="3" name="Platshållare för innehåll 2"/>
          <p:cNvSpPr>
            <a:spLocks noGrp="1"/>
          </p:cNvSpPr>
          <p:nvPr>
            <p:ph idx="1"/>
          </p:nvPr>
        </p:nvSpPr>
        <p:spPr/>
        <p:txBody>
          <a:bodyPr vert="horz" lIns="91440" tIns="45720" rIns="91440" bIns="45720" rtlCol="0" anchor="t">
            <a:normAutofit fontScale="92500" lnSpcReduction="10000"/>
          </a:bodyPr>
          <a:lstStyle/>
          <a:p>
            <a:pPr marL="0" indent="0">
              <a:buNone/>
            </a:pPr>
            <a:r>
              <a:t>GDPR förutsätter att medlemsstaterna kompletterar förordningen med nationell lagstiftning. </a:t>
            </a:r>
          </a:p>
          <a:p>
            <a:pPr marL="0" indent="0">
              <a:buNone/>
            </a:pPr>
            <a:endParaRPr/>
          </a:p>
          <a:p>
            <a:pPr marL="0" indent="0">
              <a:buNone/>
            </a:pPr>
            <a:r>
              <a:t>Omfattande utredningsarbete som gäller hur svensk lag ska anpassas till dataskyddsförordningen.</a:t>
            </a:r>
          </a:p>
          <a:p>
            <a:pPr marL="0" indent="0">
              <a:buNone/>
            </a:pPr>
            <a:endParaRPr/>
          </a:p>
          <a:p>
            <a:r>
              <a:t>Dataskyddsutredningen</a:t>
            </a:r>
          </a:p>
          <a:p>
            <a:r>
              <a:t>Integritetskommittén</a:t>
            </a:r>
          </a:p>
          <a:p>
            <a:r>
              <a:rPr lang="sv-SE"/>
              <a:t>Utbildningsområdet - Skollag </a:t>
            </a:r>
          </a:p>
          <a:p>
            <a:r>
              <a:rPr lang="sv-SE"/>
              <a:t>Sociala området - </a:t>
            </a:r>
            <a:r>
              <a:rPr lang="sv-SE" err="1"/>
              <a:t>SoL</a:t>
            </a:r>
            <a:r>
              <a:rPr lang="sv-SE"/>
              <a:t> </a:t>
            </a:r>
          </a:p>
        </p:txBody>
      </p:sp>
    </p:spTree>
    <p:extLst>
      <p:ext uri="{BB962C8B-B14F-4D97-AF65-F5344CB8AC3E}">
        <p14:creationId xmlns:p14="http://schemas.microsoft.com/office/powerpoint/2010/main" val="227261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Kort bakgrund – syfte </a:t>
            </a:r>
          </a:p>
        </p:txBody>
      </p:sp>
      <p:sp>
        <p:nvSpPr>
          <p:cNvPr id="3" name="Platshållare för innehåll 2"/>
          <p:cNvSpPr>
            <a:spLocks noGrp="1"/>
          </p:cNvSpPr>
          <p:nvPr>
            <p:ph idx="1"/>
          </p:nvPr>
        </p:nvSpPr>
        <p:spPr/>
        <p:txBody>
          <a:bodyPr>
            <a:normAutofit/>
          </a:bodyPr>
          <a:lstStyle/>
          <a:p>
            <a:r>
              <a:rPr lang="sv-SE"/>
              <a:t>Enhetlig och likvärdig nivå för skyddet av personuppgifter – Förordningen blir direkt tillämplig i alla medlemsländer </a:t>
            </a:r>
          </a:p>
          <a:p>
            <a:r>
              <a:rPr lang="sv-SE"/>
              <a:t>Modernisera dataskyddsreglerna i alla EU:s medlemsländer som har släpat efter den digitala utvecklingen</a:t>
            </a:r>
          </a:p>
          <a:p>
            <a:r>
              <a:rPr lang="sv-SE" err="1"/>
              <a:t>Privacyfrågor</a:t>
            </a:r>
            <a:r>
              <a:rPr lang="sv-SE"/>
              <a:t> högt på agendan i många EU-länder</a:t>
            </a: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5497661"/>
            <a:ext cx="3024336" cy="1257003"/>
          </a:xfrm>
          <a:prstGeom prst="rect">
            <a:avLst/>
          </a:prstGeom>
        </p:spPr>
      </p:pic>
    </p:spTree>
    <p:extLst>
      <p:ext uri="{BB962C8B-B14F-4D97-AF65-F5344CB8AC3E}">
        <p14:creationId xmlns:p14="http://schemas.microsoft.com/office/powerpoint/2010/main" val="1424630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4">
            <a:extLst>
              <a:ext uri="{FF2B5EF4-FFF2-40B4-BE49-F238E27FC236}">
                <a16:creationId xmlns:a16="http://schemas.microsoft.com/office/drawing/2014/main" id="{6370544D-3A03-4F49-A178-D182633CE31D}"/>
              </a:ext>
            </a:extLst>
          </p:cNvPr>
          <p:cNvPicPr>
            <a:picLocks noGrp="1" noChangeAspect="1"/>
          </p:cNvPicPr>
          <p:nvPr>
            <p:ph idx="1"/>
          </p:nvPr>
        </p:nvPicPr>
        <p:blipFill rotWithShape="1">
          <a:blip r:embed="rId3"/>
          <a:srcRect b="10280"/>
          <a:stretch/>
        </p:blipFill>
        <p:spPr>
          <a:xfrm>
            <a:off x="1514475" y="1171575"/>
            <a:ext cx="5715798" cy="3846147"/>
          </a:xfrm>
          <a:prstGeom prst="rect">
            <a:avLst/>
          </a:prstGeom>
        </p:spPr>
      </p:pic>
      <p:sp>
        <p:nvSpPr>
          <p:cNvPr id="2" name="Rubrik 1">
            <a:extLst>
              <a:ext uri="{FF2B5EF4-FFF2-40B4-BE49-F238E27FC236}">
                <a16:creationId xmlns:a16="http://schemas.microsoft.com/office/drawing/2014/main" id="{4D19D2CF-AC5D-400C-8FA9-7CFB1DD56DA3}"/>
              </a:ext>
            </a:extLst>
          </p:cNvPr>
          <p:cNvSpPr>
            <a:spLocks noGrp="1"/>
          </p:cNvSpPr>
          <p:nvPr>
            <p:ph type="title"/>
          </p:nvPr>
        </p:nvSpPr>
        <p:spPr/>
        <p:txBody>
          <a:bodyPr/>
          <a:lstStyle/>
          <a:p>
            <a:r>
              <a:rPr lang="sv-SE"/>
              <a:t>En utmaning som kräver samarbete </a:t>
            </a:r>
          </a:p>
        </p:txBody>
      </p:sp>
    </p:spTree>
    <p:extLst>
      <p:ext uri="{BB962C8B-B14F-4D97-AF65-F5344CB8AC3E}">
        <p14:creationId xmlns:p14="http://schemas.microsoft.com/office/powerpoint/2010/main" val="1367288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p:txBody>
      </p:sp>
      <p:sp>
        <p:nvSpPr>
          <p:cNvPr id="4" name="Tankebubbla: moln 3"/>
          <p:cNvSpPr/>
          <p:nvPr/>
        </p:nvSpPr>
        <p:spPr>
          <a:xfrm>
            <a:off x="3167336" y="225730"/>
            <a:ext cx="5976664" cy="1966675"/>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t>Vad är egentligen en personuppgift?</a:t>
            </a:r>
          </a:p>
          <a:p>
            <a:pPr algn="ctr"/>
            <a:endParaRPr lang="sv-SE"/>
          </a:p>
        </p:txBody>
      </p:sp>
      <p:sp>
        <p:nvSpPr>
          <p:cNvPr id="2" name="textruta 1"/>
          <p:cNvSpPr txBox="1"/>
          <p:nvPr/>
        </p:nvSpPr>
        <p:spPr>
          <a:xfrm>
            <a:off x="1106667" y="3359021"/>
            <a:ext cx="6634065" cy="2657138"/>
          </a:xfrm>
          <a:prstGeom prst="rect">
            <a:avLst/>
          </a:prstGeom>
          <a:noFill/>
        </p:spPr>
        <p:txBody>
          <a:bodyPr wrap="square" rtlCol="0">
            <a:spAutoFit/>
          </a:bodyPr>
          <a:lstStyle/>
          <a:p>
            <a:pPr>
              <a:lnSpc>
                <a:spcPts val="4000"/>
              </a:lnSpc>
            </a:pPr>
            <a:r>
              <a:rPr lang="sv-SE" sz="2400" kern="0">
                <a:latin typeface="Gill Sans MT"/>
              </a:rPr>
              <a:t>Prata i grupper om tre</a:t>
            </a:r>
          </a:p>
          <a:p>
            <a:pPr marL="342900" indent="-342900">
              <a:lnSpc>
                <a:spcPts val="4000"/>
              </a:lnSpc>
              <a:buFont typeface="Arial" panose="020B0604020202020204" pitchFamily="34" charset="0"/>
              <a:buChar char="•"/>
            </a:pPr>
            <a:r>
              <a:rPr lang="sv-SE" sz="2400" kern="0">
                <a:latin typeface="Gill Sans MT"/>
              </a:rPr>
              <a:t>Vilka personuppgifter hanterar du på din enhet? </a:t>
            </a:r>
          </a:p>
          <a:p>
            <a:pPr marL="342900" indent="-342900">
              <a:lnSpc>
                <a:spcPts val="4000"/>
              </a:lnSpc>
              <a:buFont typeface="Arial" panose="020B0604020202020204" pitchFamily="34" charset="0"/>
              <a:buChar char="•"/>
            </a:pPr>
            <a:r>
              <a:rPr lang="sv-SE" sz="2400" kern="0">
                <a:latin typeface="Gill Sans MT"/>
              </a:rPr>
              <a:t>Vad används de till? </a:t>
            </a:r>
          </a:p>
          <a:p>
            <a:pPr marL="342900" indent="-342900">
              <a:lnSpc>
                <a:spcPts val="4000"/>
              </a:lnSpc>
              <a:buFont typeface="Arial" panose="020B0604020202020204" pitchFamily="34" charset="0"/>
              <a:buChar char="•"/>
            </a:pPr>
            <a:r>
              <a:rPr lang="sv-SE" sz="2400" kern="0">
                <a:latin typeface="Gill Sans MT"/>
              </a:rPr>
              <a:t>Hur lagras de? </a:t>
            </a:r>
            <a:r>
              <a:rPr lang="sv-SE" kern="0">
                <a:latin typeface="Gill Sans MT"/>
              </a:rPr>
              <a:t>I ett verksamhetssystem, elektroniska dokument, pappersutskrifter osv.</a:t>
            </a:r>
            <a:endParaRPr lang="sv-SE" sz="2400" kern="0">
              <a:latin typeface="Gill Sans MT"/>
            </a:endParaRPr>
          </a:p>
        </p:txBody>
      </p:sp>
      <p:pic>
        <p:nvPicPr>
          <p:cNvPr id="6" name="Bildobjekt 5"/>
          <p:cNvPicPr>
            <a:picLocks noChangeAspect="1"/>
          </p:cNvPicPr>
          <p:nvPr/>
        </p:nvPicPr>
        <p:blipFill>
          <a:blip r:embed="rId2"/>
          <a:stretch>
            <a:fillRect/>
          </a:stretch>
        </p:blipFill>
        <p:spPr>
          <a:xfrm>
            <a:off x="6013681" y="2391277"/>
            <a:ext cx="2221485" cy="1471904"/>
          </a:xfrm>
          <a:prstGeom prst="rect">
            <a:avLst/>
          </a:prstGeom>
        </p:spPr>
      </p:pic>
    </p:spTree>
    <p:extLst>
      <p:ext uri="{BB962C8B-B14F-4D97-AF65-F5344CB8AC3E}">
        <p14:creationId xmlns:p14="http://schemas.microsoft.com/office/powerpoint/2010/main" val="235778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a:p>
            <a:endParaRPr lang="sv-SE"/>
          </a:p>
        </p:txBody>
      </p:sp>
      <p:sp>
        <p:nvSpPr>
          <p:cNvPr id="4" name="Tankebubbla: moln 3"/>
          <p:cNvSpPr/>
          <p:nvPr/>
        </p:nvSpPr>
        <p:spPr>
          <a:xfrm>
            <a:off x="3167336" y="225730"/>
            <a:ext cx="5976664" cy="1966675"/>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t>Vad är egentligen en personuppgift?</a:t>
            </a:r>
          </a:p>
          <a:p>
            <a:pPr algn="ctr"/>
            <a:endParaRPr lang="sv-SE"/>
          </a:p>
        </p:txBody>
      </p:sp>
      <p:sp>
        <p:nvSpPr>
          <p:cNvPr id="5" name="Pratbubbla: oval 4"/>
          <p:cNvSpPr/>
          <p:nvPr/>
        </p:nvSpPr>
        <p:spPr>
          <a:xfrm>
            <a:off x="144016" y="3356992"/>
            <a:ext cx="8748464" cy="234830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a:solidFill>
                  <a:schemeClr val="tx1"/>
                </a:solidFill>
              </a:rPr>
              <a:t>All slags information som kan knytas till en fysisk person som är i livet. </a:t>
            </a:r>
          </a:p>
          <a:p>
            <a:endParaRPr lang="sv-SE">
              <a:solidFill>
                <a:schemeClr val="tx1"/>
              </a:solidFill>
            </a:endParaRPr>
          </a:p>
          <a:p>
            <a:r>
              <a:rPr lang="sv-SE">
                <a:solidFill>
                  <a:schemeClr val="tx1"/>
                </a:solidFill>
              </a:rPr>
              <a:t>Ex. personnummer, namn, adress, foton på personer, registreringsnummer, fastighetsbeteckning, e-postadress.  </a:t>
            </a:r>
          </a:p>
        </p:txBody>
      </p:sp>
    </p:spTree>
    <p:extLst>
      <p:ext uri="{BB962C8B-B14F-4D97-AF65-F5344CB8AC3E}">
        <p14:creationId xmlns:p14="http://schemas.microsoft.com/office/powerpoint/2010/main" val="410895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endParaRPr lang="sv-SE"/>
          </a:p>
          <a:p>
            <a:endParaRPr lang="sv-SE"/>
          </a:p>
          <a:p>
            <a:endParaRPr lang="sv-SE"/>
          </a:p>
          <a:p>
            <a:endParaRPr lang="sv-SE"/>
          </a:p>
          <a:p>
            <a:endParaRPr lang="sv-SE"/>
          </a:p>
          <a:p>
            <a:pPr marL="0" indent="0">
              <a:buNone/>
            </a:pPr>
            <a:endParaRPr lang="sv-SE"/>
          </a:p>
        </p:txBody>
      </p:sp>
      <p:sp>
        <p:nvSpPr>
          <p:cNvPr id="4" name="Tankebubbla: moln 3"/>
          <p:cNvSpPr/>
          <p:nvPr/>
        </p:nvSpPr>
        <p:spPr>
          <a:xfrm>
            <a:off x="3059832" y="274639"/>
            <a:ext cx="5976664" cy="1426170"/>
          </a:xfrm>
          <a:prstGeom prst="cloud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400"/>
              <a:t>Vad är en </a:t>
            </a:r>
            <a:r>
              <a:rPr lang="sv-SE" sz="2400" u="sng"/>
              <a:t>behandling </a:t>
            </a:r>
            <a:r>
              <a:rPr lang="sv-SE" sz="2400"/>
              <a:t>av personuppgift? </a:t>
            </a:r>
            <a:endParaRPr lang="sv-SE"/>
          </a:p>
        </p:txBody>
      </p:sp>
      <p:sp>
        <p:nvSpPr>
          <p:cNvPr id="5" name="Pratbubbla: oval 4"/>
          <p:cNvSpPr/>
          <p:nvPr/>
        </p:nvSpPr>
        <p:spPr>
          <a:xfrm>
            <a:off x="395536" y="2068282"/>
            <a:ext cx="8280920" cy="432048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a:solidFill>
                  <a:schemeClr val="tx1"/>
                </a:solidFill>
              </a:rPr>
              <a:t>Med behandling menas allt som görs med personuppgifterna. Det kan exempelvis röra sig om insamling av personuppgifter, likaså registrering och lagring. Lagringen kan ske till exempel lokalt på din dator, på en samarbetsyta etc. </a:t>
            </a:r>
          </a:p>
          <a:p>
            <a:endParaRPr lang="sv-SE">
              <a:solidFill>
                <a:schemeClr val="tx1"/>
              </a:solidFill>
            </a:endParaRPr>
          </a:p>
          <a:p>
            <a:pPr lvl="0"/>
            <a:r>
              <a:rPr lang="sv-SE" b="1">
                <a:solidFill>
                  <a:schemeClr val="tx1"/>
                </a:solidFill>
              </a:rPr>
              <a:t>Exempel: </a:t>
            </a:r>
            <a:r>
              <a:rPr lang="sv-SE">
                <a:solidFill>
                  <a:schemeClr val="tx1"/>
                </a:solidFill>
              </a:rPr>
              <a:t>Kund – och leverantörsregister, besöksliggare, passersystem, verksamhetssystem, pensionslistor, medarbetarsamtal/lönesamtal, intern telefonkatalog, behörighetsadministration, loggar, hemsida/intranät, rekryteringsdatabas. </a:t>
            </a:r>
          </a:p>
        </p:txBody>
      </p:sp>
    </p:spTree>
    <p:extLst>
      <p:ext uri="{BB962C8B-B14F-4D97-AF65-F5344CB8AC3E}">
        <p14:creationId xmlns:p14="http://schemas.microsoft.com/office/powerpoint/2010/main" val="55554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tema">
  <a:themeElements>
    <a:clrScheme name="Nacka, ny version">
      <a:dk1>
        <a:sysClr val="windowText" lastClr="000000"/>
      </a:dk1>
      <a:lt1>
        <a:sysClr val="window" lastClr="FFFFFF"/>
      </a:lt1>
      <a:dk2>
        <a:srgbClr val="0F65B8"/>
      </a:dk2>
      <a:lt2>
        <a:srgbClr val="EEECE1"/>
      </a:lt2>
      <a:accent1>
        <a:srgbClr val="97AC1E"/>
      </a:accent1>
      <a:accent2>
        <a:srgbClr val="83449D"/>
      </a:accent2>
      <a:accent3>
        <a:srgbClr val="F07717"/>
      </a:accent3>
      <a:accent4>
        <a:srgbClr val="0F65B8"/>
      </a:accent4>
      <a:accent5>
        <a:srgbClr val="C0DE3D"/>
      </a:accent5>
      <a:accent6>
        <a:srgbClr val="BD0012"/>
      </a:accent6>
      <a:hlink>
        <a:srgbClr val="0F65B8"/>
      </a:hlink>
      <a:folHlink>
        <a:srgbClr val="BD00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lnSpc>
            <a:spcPts val="4000"/>
          </a:lnSpc>
          <a:defRPr sz="2400" kern="0" dirty="0" err="1">
            <a:latin typeface="Gill Sans MT"/>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BF3E0F3F330B6429281D066438D8681" ma:contentTypeVersion="4" ma:contentTypeDescription="Skapa ett nytt dokument." ma:contentTypeScope="" ma:versionID="7b1fa7dc3f6c92bdd2c5cf35ba7e3c17">
  <xsd:schema xmlns:xsd="http://www.w3.org/2001/XMLSchema" xmlns:xs="http://www.w3.org/2001/XMLSchema" xmlns:p="http://schemas.microsoft.com/office/2006/metadata/properties" xmlns:ns2="8eb2181e-8706-446e-848c-72216183175b" xmlns:ns3="9551ed1f-6870-4d4b-8695-b6b94c3571bc" targetNamespace="http://schemas.microsoft.com/office/2006/metadata/properties" ma:root="true" ma:fieldsID="d4766f648f4007b56676c6da0e522e83" ns2:_="" ns3:_="">
    <xsd:import namespace="8eb2181e-8706-446e-848c-72216183175b"/>
    <xsd:import namespace="9551ed1f-6870-4d4b-8695-b6b94c3571b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b2181e-8706-446e-848c-72216183175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551ed1f-6870-4d4b-8695-b6b94c3571bc" elementFormDefault="qualified">
    <xsd:import namespace="http://schemas.microsoft.com/office/2006/documentManagement/types"/>
    <xsd:import namespace="http://schemas.microsoft.com/office/infopath/2007/PartnerControls"/>
    <xsd:element name="SharedWithUsers" ma:index="10"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551ed1f-6870-4d4b-8695-b6b94c3571bc">
      <UserInfo>
        <DisplayName>Schaider Sidrah</DisplayName>
        <AccountId>596</AccountId>
        <AccountType/>
      </UserInfo>
    </SharedWithUsers>
  </documentManagement>
</p:properties>
</file>

<file path=customXml/itemProps1.xml><?xml version="1.0" encoding="utf-8"?>
<ds:datastoreItem xmlns:ds="http://schemas.openxmlformats.org/officeDocument/2006/customXml" ds:itemID="{D8A0BB85-3AD9-4BD9-9378-52FD68661621}">
  <ds:schemaRefs>
    <ds:schemaRef ds:uri="http://schemas.microsoft.com/sharepoint/v3/contenttype/forms"/>
  </ds:schemaRefs>
</ds:datastoreItem>
</file>

<file path=customXml/itemProps2.xml><?xml version="1.0" encoding="utf-8"?>
<ds:datastoreItem xmlns:ds="http://schemas.openxmlformats.org/officeDocument/2006/customXml" ds:itemID="{411A97C7-5CED-41C5-89CA-69886DD5EF0F}">
  <ds:schemaRefs>
    <ds:schemaRef ds:uri="8eb2181e-8706-446e-848c-72216183175b"/>
    <ds:schemaRef ds:uri="9551ed1f-6870-4d4b-8695-b6b94c3571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17B8E23-50B8-4A07-8D51-8512CC0C89FD}">
  <ds:schemaRefs>
    <ds:schemaRef ds:uri="http://schemas.microsoft.com/office/2006/documentManagement/types"/>
    <ds:schemaRef ds:uri="http://schemas.microsoft.com/office/infopath/2007/PartnerControls"/>
    <ds:schemaRef ds:uri="8eb2181e-8706-446e-848c-72216183175b"/>
    <ds:schemaRef ds:uri="http://purl.org/dc/elements/1.1/"/>
    <ds:schemaRef ds:uri="http://schemas.microsoft.com/office/2006/metadata/properties"/>
    <ds:schemaRef ds:uri="http://purl.org/dc/terms/"/>
    <ds:schemaRef ds:uri="9551ed1f-6870-4d4b-8695-b6b94c3571bc"/>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67</TotalTime>
  <Words>1070</Words>
  <Application>Microsoft Office PowerPoint</Application>
  <PresentationFormat>Bildspel på skärmen (4:3)</PresentationFormat>
  <Paragraphs>232</Paragraphs>
  <Slides>24</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24</vt:i4>
      </vt:variant>
    </vt:vector>
  </HeadingPairs>
  <TitlesOfParts>
    <vt:vector size="28" baseType="lpstr">
      <vt:lpstr>Arial</vt:lpstr>
      <vt:lpstr>Calibri</vt:lpstr>
      <vt:lpstr>Gill Sans MT</vt:lpstr>
      <vt:lpstr>Office-tema</vt:lpstr>
      <vt:lpstr>   Seminarium om nya dataskyddsförordningen  Anneli Sagnérius  Kristina Fenger-Krog </vt:lpstr>
      <vt:lpstr>Agenda </vt:lpstr>
      <vt:lpstr>Nya dataskyddsförordningen</vt:lpstr>
      <vt:lpstr>Mycket på G på nationell nivå  </vt:lpstr>
      <vt:lpstr>Kort bakgrund – syfte </vt:lpstr>
      <vt:lpstr>En utmaning som kräver samarbete </vt:lpstr>
      <vt:lpstr>PowerPoint-presentation</vt:lpstr>
      <vt:lpstr>PowerPoint-presentation</vt:lpstr>
      <vt:lpstr>PowerPoint-presentation</vt:lpstr>
      <vt:lpstr>PowerPoint-presentation</vt:lpstr>
      <vt:lpstr>PowerPoint-presentation</vt:lpstr>
      <vt:lpstr>….det kommer också nyheter  </vt:lpstr>
      <vt:lpstr>Alla behandlingar måste ha rättslig grund </vt:lpstr>
      <vt:lpstr>Vem ansvarar för vad? </vt:lpstr>
      <vt:lpstr>Hur förbereder vi oss? Vad har gjorts.</vt:lpstr>
      <vt:lpstr>Hur förbereder du dig? </vt:lpstr>
      <vt:lpstr>Personuppgiftsbehandlingar i system</vt:lpstr>
      <vt:lpstr>Register över personuppgiftsbehandlingar </vt:lpstr>
      <vt:lpstr>Generell informationssäkerhet</vt:lpstr>
      <vt:lpstr>Informationssäkerhetsutbildning</vt:lpstr>
      <vt:lpstr>Guideline på nacka.se </vt:lpstr>
      <vt:lpstr>Axplock från FAQ</vt:lpstr>
      <vt:lpstr>Vad kan du göra redan nu? </vt:lpstr>
      <vt:lpstr>     Tack för att ni kom!  Frågor?  Anneli Sagnérius  Kristina Fenger-Krog  Malin Örnjäger (förteckning)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Frukostseminarium om nya dataskyddsförordningen  Anneli Sagnérius  Kristina Fenger-Krog</dc:title>
  <dc:creator>Örnjäger Malin</dc:creator>
  <cp:lastModifiedBy>Malin Örnjäger</cp:lastModifiedBy>
  <cp:revision>6</cp:revision>
  <dcterms:modified xsi:type="dcterms:W3CDTF">2017-11-22T09:54:33Z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0x0101001BF3E0F3F330B6429281D066438D8681</vt:lpwstr>
  </property>
</Properties>
</file>