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95595" autoAdjust="0"/>
  </p:normalViewPr>
  <p:slideViewPr>
    <p:cSldViewPr>
      <p:cViewPr varScale="1">
        <p:scale>
          <a:sx n="64" d="100"/>
          <a:sy n="64" d="100"/>
        </p:scale>
        <p:origin x="1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0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Personen får lön som motsvarar minst 75 procent lönen i arbetsgivarens kollektivavtal beroende på hur stor del av arbetstiden som är handledning eller utbildning. Minst 15 procent av tiden ska bestå av utbildning eller handledning.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Personen kan ha en yrkesintroduktionsanställning i minst sex månader och behöver inte vara inskriven på Arbetsförmedlingen, men behöver göra en enkel registrering innan du kan få en anställning</a:t>
            </a:r>
          </a:p>
          <a:p>
            <a:endParaRPr lang="sv-SE" dirty="0" smtClean="0"/>
          </a:p>
          <a:p>
            <a:r>
              <a:rPr lang="sv-SE" dirty="0" smtClean="0"/>
              <a:t>Förutsättningar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dirty="0" smtClean="0"/>
              <a:t>Hitta arbetsgivare som vill anställa eller ta hjälp av Arbetsförmedlingen/JUE att hitta arbetsgivare.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dirty="0" smtClean="0"/>
              <a:t>Arbetsgivaren skickar in en ansökan till Arbetsförmedlingen som godkänner Traineejobbet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dirty="0" smtClean="0"/>
              <a:t>Kunden kontaktar Arbetsförmedlingen och registrerar sig.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7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2016-05-12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2016-05-12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Två arbetsmarknadsinsatser initierad av staten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- Yrkesintroduktionsanställning</a:t>
            </a:r>
            <a:br>
              <a:rPr lang="sv-SE" sz="2700" dirty="0" smtClean="0"/>
            </a:br>
            <a:r>
              <a:rPr lang="sv-SE" sz="2700" dirty="0" smtClean="0"/>
              <a:t>- Traineeanställning</a:t>
            </a:r>
            <a:endParaRPr lang="sv-SE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0551" y="1417638"/>
            <a:ext cx="44497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Arbetsförmedlingen har ett uppdrag från regeringen att möjliggöra inträde på arbetsmarknaden för särskilda </a:t>
            </a:r>
            <a:r>
              <a:rPr lang="sv-SE" dirty="0" smtClean="0"/>
              <a:t>målgrupper för </a:t>
            </a:r>
            <a:r>
              <a:rPr lang="sv-SE" dirty="0" smtClean="0"/>
              <a:t>unga, långtidsarbetslösa från </a:t>
            </a:r>
            <a:r>
              <a:rPr lang="sv-SE" dirty="0" smtClean="0"/>
              <a:t>25 år och nyanlända.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951" y="1916832"/>
            <a:ext cx="3657600" cy="2359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Yrkesintroduktionsanställning  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827584" y="1417638"/>
            <a:ext cx="691276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dirty="0"/>
              <a:t>Målgrupp: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Saknar </a:t>
            </a:r>
            <a:r>
              <a:rPr lang="sv-SE" sz="1600" dirty="0"/>
              <a:t>relevant yrkeserfarenhet eller är arbetslösa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Personer </a:t>
            </a:r>
            <a:r>
              <a:rPr lang="sv-SE" sz="1600" dirty="0"/>
              <a:t>15 – 24 år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Nyanlända </a:t>
            </a:r>
            <a:r>
              <a:rPr lang="sv-SE" sz="1600" dirty="0"/>
              <a:t>25 år eller långtidsarbetslösa 25 år eller äldre 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810444" y="2897913"/>
            <a:ext cx="6929908" cy="1467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dirty="0" smtClean="0">
                <a:solidFill>
                  <a:prstClr val="white"/>
                </a:solidFill>
              </a:rPr>
              <a:t>Krav:</a:t>
            </a:r>
            <a:endParaRPr lang="sv-SE" dirty="0">
              <a:solidFill>
                <a:prstClr val="white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Arbetslös </a:t>
            </a:r>
            <a:r>
              <a:rPr lang="sv-SE" sz="1600" dirty="0"/>
              <a:t>minst 3 månader (registrerad på </a:t>
            </a:r>
            <a:r>
              <a:rPr lang="sv-SE" sz="1600" dirty="0" smtClean="0"/>
              <a:t>AF)</a:t>
            </a:r>
            <a:endParaRPr lang="sv-S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Minst 15 procent av tiden ska ägnas åt utbildning eller handledning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Arbetsgivaren ska ha ett kollektivavtal och ett yrkesintroduktionsavtal eller ett </a:t>
            </a:r>
            <a:r>
              <a:rPr lang="sv-SE" sz="1600" dirty="0" smtClean="0"/>
              <a:t>hängavtal</a:t>
            </a:r>
            <a:endParaRPr lang="sv-SE" sz="1600" dirty="0">
              <a:solidFill>
                <a:prstClr val="white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810444" y="4581128"/>
            <a:ext cx="69299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sv-SE" dirty="0">
                <a:solidFill>
                  <a:prstClr val="white"/>
                </a:solidFill>
              </a:rPr>
              <a:t>Anställning: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sz="1600" dirty="0"/>
              <a:t>Lön som motsvarar minst 75 % av gällande kollektivavtal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sz="1600" dirty="0"/>
              <a:t>Anställning minst 6 månader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sz="1600" dirty="0"/>
              <a:t>Arbetsgivaren får lönesubvention och ekonomiskt stöd av </a:t>
            </a:r>
            <a:r>
              <a:rPr lang="sv-SE" sz="1600" dirty="0" smtClean="0"/>
              <a:t>AF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0953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Traineejobb  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827584" y="1417638"/>
            <a:ext cx="691276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b="1" dirty="0"/>
              <a:t>Målgrupp</a:t>
            </a:r>
            <a:r>
              <a:rPr lang="sv-S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Unga </a:t>
            </a:r>
            <a:r>
              <a:rPr lang="sv-SE" dirty="0"/>
              <a:t>i åldern 20-24 </a:t>
            </a:r>
            <a:r>
              <a:rPr lang="sv-SE" dirty="0" smtClean="0"/>
              <a:t>år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N</a:t>
            </a:r>
            <a:r>
              <a:rPr lang="sv-SE" dirty="0" smtClean="0"/>
              <a:t>yanlända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L</a:t>
            </a:r>
            <a:r>
              <a:rPr lang="sv-SE" dirty="0" smtClean="0"/>
              <a:t>ångtidsarbetslösa </a:t>
            </a:r>
            <a:r>
              <a:rPr lang="sv-SE" dirty="0"/>
              <a:t>som är 25 år eller </a:t>
            </a:r>
            <a:r>
              <a:rPr lang="sv-SE" dirty="0" smtClean="0"/>
              <a:t>äldre</a:t>
            </a:r>
            <a:r>
              <a:rPr lang="sv-SE" sz="1600" dirty="0" smtClean="0"/>
              <a:t> </a:t>
            </a:r>
            <a:endParaRPr lang="sv-SE" sz="1600" dirty="0"/>
          </a:p>
        </p:txBody>
      </p:sp>
      <p:sp>
        <p:nvSpPr>
          <p:cNvPr id="7" name="Rektangel med rundade hörn 6"/>
          <p:cNvSpPr/>
          <p:nvPr/>
        </p:nvSpPr>
        <p:spPr>
          <a:xfrm>
            <a:off x="810444" y="2969921"/>
            <a:ext cx="6929908" cy="1395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 smtClean="0"/>
              <a:t>Förutsättningar:</a:t>
            </a:r>
            <a:endParaRPr lang="sv-SE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 smtClean="0"/>
              <a:t>Expert hittar </a:t>
            </a:r>
            <a:r>
              <a:rPr lang="sv-SE" sz="1600" dirty="0"/>
              <a:t>arbetsgivare som vill anställa </a:t>
            </a:r>
            <a:r>
              <a:rPr lang="sv-SE" sz="1600" dirty="0" smtClean="0"/>
              <a:t>kund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Arbetsgivaren skickar in en ansökan till </a:t>
            </a:r>
            <a:r>
              <a:rPr lang="sv-SE" sz="1600" dirty="0" smtClean="0"/>
              <a:t>AF som </a:t>
            </a:r>
            <a:r>
              <a:rPr lang="sv-SE" sz="1600" dirty="0"/>
              <a:t>godkänner </a:t>
            </a:r>
            <a:r>
              <a:rPr lang="sv-SE" sz="1600" dirty="0" smtClean="0"/>
              <a:t>traineejobbet</a:t>
            </a:r>
            <a:endParaRPr lang="sv-SE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600" dirty="0"/>
              <a:t>Kunden kontaktar </a:t>
            </a:r>
            <a:r>
              <a:rPr lang="sv-SE" sz="1600" dirty="0" smtClean="0"/>
              <a:t>AF och </a:t>
            </a:r>
            <a:r>
              <a:rPr lang="sv-SE" sz="1600" dirty="0"/>
              <a:t>registrerar </a:t>
            </a:r>
            <a:r>
              <a:rPr lang="sv-SE" sz="1600" dirty="0" smtClean="0"/>
              <a:t>sig</a:t>
            </a:r>
            <a:endParaRPr lang="sv-SE" dirty="0"/>
          </a:p>
          <a:p>
            <a:pPr lvl="0"/>
            <a:r>
              <a:rPr lang="sv-SE" sz="1600" dirty="0" smtClean="0"/>
              <a:t> </a:t>
            </a:r>
            <a:endParaRPr lang="sv-SE" sz="1600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827584" y="4681543"/>
            <a:ext cx="69299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sv-SE" b="1" dirty="0">
                <a:solidFill>
                  <a:prstClr val="white"/>
                </a:solidFill>
              </a:rPr>
              <a:t>Anställning: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sz="1600" dirty="0"/>
              <a:t>Lön som motsvarar minst 75 % av gällande kollektivavtal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sv-SE" sz="1600" dirty="0"/>
              <a:t>Anställning minst 6 </a:t>
            </a:r>
            <a:r>
              <a:rPr lang="sv-SE" sz="1600" dirty="0" smtClean="0"/>
              <a:t>månader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9167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Kort om insatserna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Kunden ska ha anställning innan insatsen börjar</a:t>
            </a:r>
          </a:p>
          <a:p>
            <a:r>
              <a:rPr lang="sv-SE" dirty="0" smtClean="0"/>
              <a:t>Arbetsförmedlingen </a:t>
            </a:r>
            <a:r>
              <a:rPr lang="sv-SE" dirty="0" smtClean="0"/>
              <a:t>ger lönesubventioner till arbetsgivaren</a:t>
            </a:r>
          </a:p>
          <a:p>
            <a:r>
              <a:rPr lang="sv-SE" dirty="0" smtClean="0"/>
              <a:t>Experten </a:t>
            </a:r>
            <a:r>
              <a:rPr lang="sv-SE" dirty="0"/>
              <a:t>erbjuds en jobbcheck med uppdrag att finna en arbetsgivare som vill anställa kunden, med </a:t>
            </a:r>
            <a:r>
              <a:rPr lang="sv-SE" dirty="0" smtClean="0"/>
              <a:t>lönesubventionen</a:t>
            </a:r>
          </a:p>
          <a:p>
            <a:r>
              <a:rPr lang="sv-SE" dirty="0"/>
              <a:t>Kunden/eleven ska </a:t>
            </a:r>
            <a:r>
              <a:rPr lang="sv-SE" dirty="0" smtClean="0"/>
              <a:t>studera </a:t>
            </a:r>
            <a:r>
              <a:rPr lang="sv-SE" dirty="0"/>
              <a:t>parallellt med anställningen och får då även </a:t>
            </a:r>
            <a:r>
              <a:rPr lang="sv-SE" dirty="0" smtClean="0"/>
              <a:t>lön </a:t>
            </a:r>
          </a:p>
          <a:p>
            <a:r>
              <a:rPr lang="sv-SE" dirty="0" smtClean="0"/>
              <a:t>Expert får bonus om anställningen varar längre än 6 månader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6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Jobbpeng i kombination med anställningsformer</a:t>
            </a:r>
            <a:endParaRPr lang="sv-SE" dirty="0"/>
          </a:p>
        </p:txBody>
      </p:sp>
      <p:sp>
        <p:nvSpPr>
          <p:cNvPr id="4" name="Femhörning 3"/>
          <p:cNvSpPr/>
          <p:nvPr/>
        </p:nvSpPr>
        <p:spPr>
          <a:xfrm>
            <a:off x="597950" y="2924944"/>
            <a:ext cx="4262082" cy="252028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smtClean="0"/>
              <a:t>Jobbpeng:</a:t>
            </a:r>
          </a:p>
          <a:p>
            <a:pPr marL="457200" indent="-457200">
              <a:buFontTx/>
              <a:buChar char="-"/>
            </a:pPr>
            <a:r>
              <a:rPr lang="sv-SE" sz="2800" dirty="0" smtClean="0"/>
              <a:t>Grund</a:t>
            </a:r>
          </a:p>
          <a:p>
            <a:pPr marL="457200" indent="-457200">
              <a:buFontTx/>
              <a:buChar char="-"/>
            </a:pPr>
            <a:r>
              <a:rPr lang="sv-SE" sz="2800" dirty="0" smtClean="0"/>
              <a:t>Förstärkt</a:t>
            </a:r>
          </a:p>
          <a:p>
            <a:pPr marL="457200" indent="-457200">
              <a:buFontTx/>
              <a:buChar char="-"/>
            </a:pPr>
            <a:r>
              <a:rPr lang="sv-SE" sz="2800" dirty="0" smtClean="0"/>
              <a:t>Språk- och arbetsintroduktion</a:t>
            </a:r>
            <a:endParaRPr lang="sv-SE" sz="2800" dirty="0"/>
          </a:p>
        </p:txBody>
      </p:sp>
      <p:sp>
        <p:nvSpPr>
          <p:cNvPr id="5" name="Femhörning 4"/>
          <p:cNvSpPr/>
          <p:nvPr/>
        </p:nvSpPr>
        <p:spPr>
          <a:xfrm>
            <a:off x="5004048" y="2492896"/>
            <a:ext cx="3672408" cy="163952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sv-SE" sz="2800" dirty="0" smtClean="0"/>
              <a:t>Yrkesintroduktionsanställning</a:t>
            </a:r>
          </a:p>
          <a:p>
            <a:pPr marL="342900" indent="-342900">
              <a:buFontTx/>
              <a:buChar char="-"/>
            </a:pPr>
            <a:r>
              <a:rPr lang="sv-SE" sz="2800" dirty="0" smtClean="0"/>
              <a:t>Traineejobb</a:t>
            </a:r>
            <a:endParaRPr lang="sv-SE" sz="2800" dirty="0"/>
          </a:p>
        </p:txBody>
      </p:sp>
      <p:sp>
        <p:nvSpPr>
          <p:cNvPr id="6" name="Femhörning 5"/>
          <p:cNvSpPr/>
          <p:nvPr/>
        </p:nvSpPr>
        <p:spPr>
          <a:xfrm>
            <a:off x="5004048" y="4193704"/>
            <a:ext cx="3672408" cy="218762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smtClean="0"/>
              <a:t>Jobbpeng kombinerat med:</a:t>
            </a:r>
          </a:p>
          <a:p>
            <a:r>
              <a:rPr lang="sv-SE" sz="2800" dirty="0" smtClean="0"/>
              <a:t>SFI, </a:t>
            </a:r>
            <a:r>
              <a:rPr lang="sv-SE" sz="2800" dirty="0" err="1" smtClean="0"/>
              <a:t>vux</a:t>
            </a:r>
            <a:r>
              <a:rPr lang="sv-SE" sz="2800" dirty="0" smtClean="0"/>
              <a:t> och yrkesutbildning etc.</a:t>
            </a:r>
            <a:endParaRPr lang="sv-SE" sz="2800" dirty="0"/>
          </a:p>
        </p:txBody>
      </p:sp>
      <p:sp>
        <p:nvSpPr>
          <p:cNvPr id="7" name="Oval 6"/>
          <p:cNvSpPr/>
          <p:nvPr/>
        </p:nvSpPr>
        <p:spPr>
          <a:xfrm>
            <a:off x="3059832" y="1916832"/>
            <a:ext cx="1584176" cy="792088"/>
          </a:xfrm>
          <a:prstGeom prst="wedgeEllipseCallout">
            <a:avLst>
              <a:gd name="adj1" fmla="val 56759"/>
              <a:gd name="adj2" fmla="val 18456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Bonus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32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9765</TotalTime>
  <Words>345</Words>
  <Application>Microsoft Office PowerPoint</Application>
  <PresentationFormat>Bildspel på skärmen 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Office-tema</vt:lpstr>
      <vt:lpstr>Två arbetsmarknadsinsatser initierad av staten - Yrkesintroduktionsanställning - Traineeanställning</vt:lpstr>
      <vt:lpstr>Bakgrund</vt:lpstr>
      <vt:lpstr>Yrkesintroduktionsanställning  </vt:lpstr>
      <vt:lpstr>Traineejobb  </vt:lpstr>
      <vt:lpstr>Kort om insatserna</vt:lpstr>
      <vt:lpstr>Jobbpeng i kombination med anställningsformer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Subventionerad anställningsformer</dc:title>
  <dc:creator>Westerback Malin</dc:creator>
  <cp:lastModifiedBy>Westerback Malin</cp:lastModifiedBy>
  <cp:revision>25</cp:revision>
  <dcterms:created xsi:type="dcterms:W3CDTF">2016-04-26T11:55:23Z</dcterms:created>
  <dcterms:modified xsi:type="dcterms:W3CDTF">2016-05-12T14:28:35Z</dcterms:modified>
</cp:coreProperties>
</file>