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  <p:sldMasterId id="2147483679" r:id="rId2"/>
    <p:sldMasterId id="2147483697" r:id="rId3"/>
  </p:sldMasterIdLst>
  <p:notesMasterIdLst>
    <p:notesMasterId r:id="rId15"/>
  </p:notesMasterIdLst>
  <p:sldIdLst>
    <p:sldId id="317" r:id="rId4"/>
    <p:sldId id="364" r:id="rId5"/>
    <p:sldId id="366" r:id="rId6"/>
    <p:sldId id="341" r:id="rId7"/>
    <p:sldId id="346" r:id="rId8"/>
    <p:sldId id="344" r:id="rId9"/>
    <p:sldId id="367" r:id="rId10"/>
    <p:sldId id="361" r:id="rId11"/>
    <p:sldId id="301" r:id="rId12"/>
    <p:sldId id="359" r:id="rId13"/>
    <p:sldId id="352" r:id="rId14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in Gunnel" initials="AG" lastIdx="1" clrIdx="0">
    <p:extLst>
      <p:ext uri="{19B8F6BF-5375-455C-9EA6-DF929625EA0E}">
        <p15:presenceInfo xmlns:p15="http://schemas.microsoft.com/office/powerpoint/2012/main" userId="S-1-5-21-879252791-1846290703-1236795852-140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>
      <p:cViewPr varScale="1">
        <p:scale>
          <a:sx n="64" d="100"/>
          <a:sy n="64" d="100"/>
        </p:scale>
        <p:origin x="1176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1E55-D8AC-480B-8273-C4EFE9693A3F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190D-61C8-49E5-A1E7-0EC313CC3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9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Stenmark och Carolina </a:t>
            </a:r>
            <a:r>
              <a:rPr lang="sv-SE" dirty="0" err="1"/>
              <a:t>Kluft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4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Individnivå (ISP och genomförandeplan) + Kvalitetsrapporter på enhets- och huvudmannanivå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Orange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908000" cy="794743"/>
          </a:xfrm>
          <a:prstGeom prst="rect">
            <a:avLst/>
          </a:prstGeom>
        </p:spPr>
      </p:pic>
      <p:pic>
        <p:nvPicPr>
          <p:cNvPr id="8" name="Bildobjekt 7" descr="Bla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26964" y="1925960"/>
            <a:ext cx="7690072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690072" cy="11304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pic>
        <p:nvPicPr>
          <p:cNvPr id="11" name="Bildobjekt 10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11304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5" name="Platshållare för innehåll 3"/>
          <p:cNvSpPr>
            <a:spLocks noGrp="1"/>
          </p:cNvSpPr>
          <p:nvPr>
            <p:ph sz="half" idx="2"/>
          </p:nvPr>
        </p:nvSpPr>
        <p:spPr>
          <a:xfrm>
            <a:off x="11304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48064" y="1556792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7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48064" y="2204864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30400" y="273050"/>
            <a:ext cx="308156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4499992" y="273050"/>
            <a:ext cx="4392488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30400" y="1435100"/>
            <a:ext cx="30815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429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0" name="Bildobjekt 9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1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30400" y="1600200"/>
            <a:ext cx="7762080" cy="4525963"/>
          </a:xfrm>
        </p:spPr>
        <p:txBody>
          <a:bodyPr vert="eaVert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4093-EDCA-4956-A4D0-5CBD8F2B9796}" type="datetimeFigureOut">
              <a:rPr lang="sv-SE" smtClean="0"/>
              <a:pPr/>
              <a:t>2018-02-02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D1F1-F0BD-4EE0-939C-F9154FFE66E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4093-EDCA-4956-A4D0-5CBD8F2B9796}" type="datetimeFigureOut">
              <a:rPr lang="sv-SE" smtClean="0"/>
              <a:pPr/>
              <a:t>2018-02-02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D1F1-F0BD-4EE0-939C-F9154FFE66E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Li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908000" cy="794743"/>
          </a:xfrm>
          <a:prstGeom prst="rect">
            <a:avLst/>
          </a:prstGeom>
        </p:spPr>
      </p:pic>
      <p:pic>
        <p:nvPicPr>
          <p:cNvPr id="13" name="Bildobjekt 12" descr="Orange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6964" y="1925960"/>
            <a:ext cx="7690072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90289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208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208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36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208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7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5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3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75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05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33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i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908000" cy="794743"/>
          </a:xfrm>
          <a:prstGeom prst="rect">
            <a:avLst/>
          </a:prstGeom>
        </p:spPr>
      </p:pic>
      <p:pic>
        <p:nvPicPr>
          <p:cNvPr id="10" name="Bildobjekt 9" descr="Orange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685800" y="2160000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687600" y="3933056"/>
            <a:ext cx="4136504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460463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690072" cy="11304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Bildobjekt 5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5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690072" cy="11304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36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0" name="Bildobjekt 9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45232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B95ED81E-9016-49F4-820C-D74A308CDA4B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69168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7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208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11304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5" name="Platshållare för innehåll 3"/>
          <p:cNvSpPr>
            <a:spLocks noGrp="1"/>
          </p:cNvSpPr>
          <p:nvPr>
            <p:ph sz="half" idx="2"/>
          </p:nvPr>
        </p:nvSpPr>
        <p:spPr>
          <a:xfrm>
            <a:off x="11304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48064" y="1556792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7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48064" y="2204864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25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1130400" y="273050"/>
            <a:ext cx="308156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4499992" y="273050"/>
            <a:ext cx="4392488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30400" y="1435100"/>
            <a:ext cx="30815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74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429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1" name="Bildobjekt 10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35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1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30400" y="1600200"/>
            <a:ext cx="7762080" cy="4525963"/>
          </a:xfrm>
        </p:spPr>
        <p:txBody>
          <a:bodyPr vert="eaVert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22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0" name="Bildobjekt 9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31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7E58-D40F-4D8F-803B-472019DFBC54}" type="datetimeFigureOut">
              <a:rPr lang="sv-SE">
                <a:solidFill>
                  <a:prstClr val="black"/>
                </a:solidFill>
              </a:rPr>
              <a:pPr/>
              <a:t>2018-02-02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8676-FA35-4F9A-B74E-D2A2FFE8E15C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Li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908000" cy="794743"/>
          </a:xfrm>
          <a:prstGeom prst="rect">
            <a:avLst/>
          </a:prstGeom>
        </p:spPr>
      </p:pic>
      <p:pic>
        <p:nvPicPr>
          <p:cNvPr id="13" name="Bildobjekt 12" descr="Orange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6964" y="1925960"/>
            <a:ext cx="7690072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38218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208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8905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208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8379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5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12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5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3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9297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0864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95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i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908000" cy="794743"/>
          </a:xfrm>
          <a:prstGeom prst="rect">
            <a:avLst/>
          </a:prstGeom>
        </p:spPr>
      </p:pic>
      <p:pic>
        <p:nvPicPr>
          <p:cNvPr id="10" name="Bildobjekt 9" descr="Orange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685800" y="2160000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687600" y="3933056"/>
            <a:ext cx="4136504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42579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690072" cy="11304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pic>
        <p:nvPicPr>
          <p:cNvPr id="6" name="Bildobjekt 5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7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690072" cy="11304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8349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0" name="Bildobjekt 9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45232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B95ED81E-9016-49F4-820C-D74A308CDA4B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69168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76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11304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5" name="Platshållare för innehåll 3"/>
          <p:cNvSpPr>
            <a:spLocks noGrp="1"/>
          </p:cNvSpPr>
          <p:nvPr>
            <p:ph sz="half" idx="2"/>
          </p:nvPr>
        </p:nvSpPr>
        <p:spPr>
          <a:xfrm>
            <a:off x="11304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48064" y="1556792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7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48064" y="2204864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0980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1130400" y="273050"/>
            <a:ext cx="308156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4499992" y="273050"/>
            <a:ext cx="4392488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30400" y="1435100"/>
            <a:ext cx="30815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2056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429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1" name="Bildobjekt 10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265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3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1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30400" y="1600200"/>
            <a:ext cx="7762080" cy="4525963"/>
          </a:xfrm>
        </p:spPr>
        <p:txBody>
          <a:bodyPr vert="eaVert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5260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0" name="Bildobjekt 9" descr="Li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796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2018-02-02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2018-02-02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60000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4136504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13" name="Bildobjekt 12" descr="Orange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674000" cy="697274"/>
          </a:xfrm>
          <a:prstGeom prst="rect">
            <a:avLst/>
          </a:prstGeom>
        </p:spPr>
      </p:pic>
      <p:pic>
        <p:nvPicPr>
          <p:cNvPr id="8" name="Bildobjekt 7" descr="Bla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690072" cy="11304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2018-02-02</a:t>
            </a:fld>
            <a:endParaRPr lang="sv-SE" dirty="0"/>
          </a:p>
        </p:txBody>
      </p:sp>
      <p:pic>
        <p:nvPicPr>
          <p:cNvPr id="6" name="Bildobjekt 5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03648" y="6356350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3" r:id="rId3"/>
    <p:sldLayoutId id="2147483652" r:id="rId4"/>
    <p:sldLayoutId id="2147483674" r:id="rId5"/>
    <p:sldLayoutId id="2147483655" r:id="rId6"/>
    <p:sldLayoutId id="2147483675" r:id="rId7"/>
    <p:sldLayoutId id="2147483649" r:id="rId8"/>
    <p:sldLayoutId id="2147483654" r:id="rId9"/>
    <p:sldLayoutId id="2147483676" r:id="rId10"/>
    <p:sldLayoutId id="2147483651" r:id="rId11"/>
    <p:sldLayoutId id="2147483653" r:id="rId12"/>
    <p:sldLayoutId id="2147483656" r:id="rId13"/>
    <p:sldLayoutId id="2147483657" r:id="rId14"/>
    <p:sldLayoutId id="2147483658" r:id="rId15"/>
    <p:sldLayoutId id="2147483659" r:id="rId16"/>
    <p:sldLayoutId id="2147483677" r:id="rId17"/>
    <p:sldLayoutId id="2147483678" r:id="rId18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>
                <a:solidFill>
                  <a:prstClr val="black"/>
                </a:solidFill>
              </a:rPr>
              <a:pPr/>
              <a:t>2018-02-02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03648" y="6356350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6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 smtClean="0"/>
              <a:pPr/>
              <a:t>2018-02-02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03648" y="6356350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94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google.se/url?sa=i&amp;rct=j&amp;q=&amp;esrc=s&amp;source=images&amp;cd=&amp;cad=rja&amp;uact=8&amp;ved=0ahUKEwi6wemY6MjRAhVIcRQKHQtND48QjRwIBw&amp;url=https://www.pinterest.com/patricbroman/ingmar-stenmark/&amp;psig=AFQjCNFg4E75fCMxGaHaryURnFT6cgT16g&amp;ust=1484729678358104" TargetMode="External"/><Relationship Id="rId7" Type="http://schemas.openxmlformats.org/officeDocument/2006/relationships/hyperlink" Target="https://www.google.se/url?sa=i&amp;rct=j&amp;q=&amp;esrc=s&amp;source=images&amp;cd=&amp;cad=rja&amp;uact=8&amp;ved=0ahUKEwiXz-f9j8nRAhVFPRQKHYiKBoQQjRwIBw&amp;url=https://www.pinterest.com/pin/23151385555254549/&amp;bvm=bv.144224172,d.bGs&amp;psig=AFQjCNHtUaNc3oyaYS0vZ5DA1ZOINqIDSQ&amp;ust=1484740403268441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jpeg"/><Relationship Id="rId11" Type="http://schemas.openxmlformats.org/officeDocument/2006/relationships/hyperlink" Target="http://www.google.se/url?sa=i&amp;rct=j&amp;q=&amp;esrc=s&amp;source=images&amp;cd=&amp;ved=0ahUKEwiu2piskMnRAhXDyRQKHdC1C4UQjRwIBw&amp;url=http://m.zimbio.com/photos/Carolina%2BKluft/Olympics%2BDay%2B8%2BAthletics/72ejIFSzNC_&amp;bvm=bv.144224172,d.bGs&amp;psig=AFQjCNHtUaNc3oyaYS0vZ5DA1ZOINqIDSQ&amp;ust=1484740403268441" TargetMode="External"/><Relationship Id="rId5" Type="http://schemas.openxmlformats.org/officeDocument/2006/relationships/hyperlink" Target="http://www.google.se/url?sa=i&amp;rct=j&amp;q=&amp;esrc=s&amp;source=images&amp;cd=&amp;cad=rja&amp;uact=8&amp;ved=0ahUKEwje0u--6MjRAhXKuBQKHbKaB4oQjRwIBw&amp;url=http://olympicday.se/olympier/stefanholm.4.716d1d681310a8621bf80004781.html&amp;bvm=bv.144224172,d.bGg&amp;psig=AFQjCNG5k_132UH1aanvNsLqcjVckoUBXA&amp;ust=1484730012693808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www.google.se/url?sa=i&amp;rct=j&amp;q=&amp;esrc=s&amp;source=images&amp;cd=&amp;cad=rja&amp;uact=8&amp;ved=0ahUKEwju5s7CkMnRAhVSkRQKHdgdCIUQjRwIBw&amp;url=http://www.runblogrun.com/2012/09/&amp;bvm=bv.144224172,d.bGs&amp;psig=AFQjCNHtUaNc3oyaYS0vZ5DA1ZOINqIDSQ&amp;ust=148474040326844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se/url?sa=i&amp;rct=j&amp;q=&amp;esrc=s&amp;source=images&amp;cd=&amp;cad=rja&amp;uact=8&amp;ved=0ahUKEwj3v5_Ov47PAhWCK5oKHbV7CvEQjRwIBw&amp;url=http://www.iso9001consultant.com.au/PDCA.html&amp;psig=AFQjCNEr4rZqD0JT2t9QeDU3G33fyyphmQ&amp;ust=1473930043839320" TargetMode="Externa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hyperlink" Target="https://www.google.se/url?sa=i&amp;rct=j&amp;q=&amp;esrc=s&amp;source=images&amp;cd=&amp;cad=rja&amp;uact=8&amp;ved=0ahUKEwjFybr6v47PAhXpPZoKHSdiCO4QjRwIBw&amp;url=https://anpassningmotstand.wordpress.com/2011/02/28/fy-fan-va-dagens-ungdom-ar-lata/&amp;psig=AFQjCNEVQ4_LY4P86Ukzf0LmuaIa7Y2YRQ&amp;ust=14739301510005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se/url?sa=i&amp;rct=j&amp;q=&amp;esrc=s&amp;source=images&amp;cd=&amp;cad=rja&amp;uact=8&amp;ved=0ahUKEwjRrriZ8_XYAhVRqKQKHVaRBQIQjRwIBw&amp;url=https://www.thinglink.com/scene/908974864260399106&amp;psig=AOvVaw0qwtd1n57xmUJCLaXTfsaa&amp;ust=1517064719839848" TargetMode="Externa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Systematiskt kvalitetsarbete</a:t>
            </a:r>
          </a:p>
        </p:txBody>
      </p:sp>
    </p:spTree>
    <p:extLst>
      <p:ext uri="{BB962C8B-B14F-4D97-AF65-F5344CB8AC3E}">
        <p14:creationId xmlns:p14="http://schemas.microsoft.com/office/powerpoint/2010/main" val="195568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Ung-man-ros-BA_T263.jpg">
            <a:extLst>
              <a:ext uri="{FF2B5EF4-FFF2-40B4-BE49-F238E27FC236}">
                <a16:creationId xmlns:a16="http://schemas.microsoft.com/office/drawing/2014/main" id="{2BFB33A0-A944-471B-A624-241570FAF2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3744416" cy="5615823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DDC275-6033-4A0E-B80F-FCF296F529C8}"/>
              </a:ext>
            </a:extLst>
          </p:cNvPr>
          <p:cNvSpPr txBox="1">
            <a:spLocks/>
          </p:cNvSpPr>
          <p:nvPr/>
        </p:nvSpPr>
        <p:spPr bwMode="auto">
          <a:xfrm>
            <a:off x="838200" y="2070100"/>
            <a:ext cx="790575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3850" indent="-3238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AA003E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841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923925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228725" indent="-255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144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19716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4288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8860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3432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3850" marR="0" lvl="0" indent="-3238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AA003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sv-SE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Tack för Er uppmärksamhet!</a:t>
            </a: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40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ågrät skriftrulle 1">
            <a:extLst>
              <a:ext uri="{FF2B5EF4-FFF2-40B4-BE49-F238E27FC236}">
                <a16:creationId xmlns:a16="http://schemas.microsoft.com/office/drawing/2014/main" id="{2A5233A7-5D50-4A56-AB25-8EB48B5B76E4}"/>
              </a:ext>
            </a:extLst>
          </p:cNvPr>
          <p:cNvSpPr/>
          <p:nvPr/>
        </p:nvSpPr>
        <p:spPr>
          <a:xfrm>
            <a:off x="1043608" y="908720"/>
            <a:ext cx="7560840" cy="5328592"/>
          </a:xfrm>
          <a:prstGeom prst="horizontalScroll">
            <a:avLst/>
          </a:prstGeom>
          <a:solidFill>
            <a:srgbClr val="FFDC00">
              <a:lumMod val="20000"/>
              <a:lumOff val="80000"/>
            </a:srgbClr>
          </a:solidFill>
          <a:ln w="25400" cap="flat" cmpd="sng" algn="ctr">
            <a:solidFill>
              <a:srgbClr val="FFDC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Kvalitet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Förmågan att tillfredsställa, och helst överträffa, kundernas behov och förväntningar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(Bergman &amp; Klefsjö)</a:t>
            </a:r>
          </a:p>
        </p:txBody>
      </p:sp>
    </p:spTree>
    <p:extLst>
      <p:ext uri="{BB962C8B-B14F-4D97-AF65-F5344CB8AC3E}">
        <p14:creationId xmlns:p14="http://schemas.microsoft.com/office/powerpoint/2010/main" val="323008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F9EE493-E7AE-440F-B385-0F1DE5FB0437}"/>
              </a:ext>
            </a:extLst>
          </p:cNvPr>
          <p:cNvSpPr/>
          <p:nvPr/>
        </p:nvSpPr>
        <p:spPr>
          <a:xfrm rot="420000">
            <a:off x="7647956" y="934467"/>
            <a:ext cx="1390875" cy="40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4A56470-6DF7-457E-8013-2060A699220B}"/>
              </a:ext>
            </a:extLst>
          </p:cNvPr>
          <p:cNvSpPr/>
          <p:nvPr/>
        </p:nvSpPr>
        <p:spPr>
          <a:xfrm rot="-420000">
            <a:off x="15293" y="351844"/>
            <a:ext cx="1979712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22FF2BA-EAF5-4600-817C-39AB4ADA81D6}"/>
              </a:ext>
            </a:extLst>
          </p:cNvPr>
          <p:cNvSpPr/>
          <p:nvPr/>
        </p:nvSpPr>
        <p:spPr>
          <a:xfrm>
            <a:off x="5508104" y="5974872"/>
            <a:ext cx="1584176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74AE38-0011-4F53-BAD9-40F9C4EB7AEA}"/>
              </a:ext>
            </a:extLst>
          </p:cNvPr>
          <p:cNvSpPr/>
          <p:nvPr/>
        </p:nvSpPr>
        <p:spPr>
          <a:xfrm>
            <a:off x="4741639" y="1338513"/>
            <a:ext cx="4176048" cy="4497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E6EEFE9-8E37-4356-8185-B3BBBA0257AE}"/>
              </a:ext>
            </a:extLst>
          </p:cNvPr>
          <p:cNvSpPr/>
          <p:nvPr/>
        </p:nvSpPr>
        <p:spPr>
          <a:xfrm>
            <a:off x="251520" y="822722"/>
            <a:ext cx="4406856" cy="5918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8ABE18-E3F9-401A-802C-344F4585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8640"/>
            <a:ext cx="7768800" cy="634082"/>
          </a:xfrm>
        </p:spPr>
        <p:txBody>
          <a:bodyPr/>
          <a:lstStyle/>
          <a:p>
            <a:pPr algn="ctr"/>
            <a:r>
              <a:rPr lang="sv-SE" dirty="0"/>
              <a:t>Systematiskt kvalitetsarbete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1AA1AD-A964-4970-AC38-7E274FA1A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932753"/>
            <a:ext cx="4334848" cy="44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dirty="0"/>
              <a:t>4 kap. Kvalitet och inflytande, (Skollagen). 1 § I detta kapitel finns bestämmelser om systematiskt kvalitetsarbete (2-8 §§), </a:t>
            </a:r>
          </a:p>
          <a:p>
            <a:pPr marL="0" indent="0">
              <a:buNone/>
            </a:pPr>
            <a:r>
              <a:rPr lang="sv-SE" sz="1000" dirty="0"/>
              <a:t>Systematiskt kvalitetsarbete</a:t>
            </a:r>
          </a:p>
          <a:p>
            <a:pPr marL="0" indent="0">
              <a:buNone/>
            </a:pPr>
            <a:r>
              <a:rPr lang="sv-SE" sz="1000" dirty="0"/>
              <a:t>Nationell nivå</a:t>
            </a:r>
          </a:p>
          <a:p>
            <a:r>
              <a:rPr lang="sv-SE" sz="1000" dirty="0"/>
              <a:t>2 § I 26 kap. finns bestämmelser om tillsyn, statlig kvalitetsgranskning och nationell uppföljning av skolväsendet och andra utbildningar.</a:t>
            </a:r>
          </a:p>
          <a:p>
            <a:pPr marL="0" indent="0">
              <a:buNone/>
            </a:pPr>
            <a:r>
              <a:rPr lang="sv-SE" sz="1000" dirty="0"/>
              <a:t>Huvudmannanivå</a:t>
            </a:r>
          </a:p>
          <a:p>
            <a:r>
              <a:rPr lang="sv-SE" sz="1000" dirty="0"/>
              <a:t>3 § Varje huvudman inom skolväsendet ska på huvudmannanivå </a:t>
            </a:r>
            <a:r>
              <a:rPr lang="sv-SE" sz="1200" b="1" dirty="0"/>
              <a:t>systematiskt och kontinuerligt planera, följa upp och utveckla utbildningen.</a:t>
            </a:r>
          </a:p>
          <a:p>
            <a:pPr marL="0" indent="0">
              <a:buNone/>
            </a:pPr>
            <a:r>
              <a:rPr lang="sv-SE" sz="1000" dirty="0"/>
              <a:t>Enhetsnivå</a:t>
            </a:r>
          </a:p>
          <a:p>
            <a:r>
              <a:rPr lang="sv-SE" sz="1000" dirty="0"/>
              <a:t>4 § Sådan planering, uppföljning och utveckling av utbildningen som anges i 3 § ska genomföras även på förskole- och skolenhetsnivå.</a:t>
            </a:r>
          </a:p>
          <a:p>
            <a:r>
              <a:rPr lang="sv-SE" sz="1000" dirty="0"/>
              <a:t>Kvalitetsarbetet på enhetsnivå ska genomföras under medverkan av lärare, förskollärare, övrig personal och elever. Barn i förskolan, deras vårdnadshavare och elevernas vårdnadshavare ska ges möjlighet att delta i arbetet.</a:t>
            </a:r>
          </a:p>
          <a:p>
            <a:r>
              <a:rPr lang="sv-SE" sz="1000" dirty="0"/>
              <a:t>Rektorn och förskolechefen ansvarar för att kvalitetsarbete vid enheten genomförs enligt första och andra styckena.</a:t>
            </a:r>
          </a:p>
          <a:p>
            <a:pPr marL="0" indent="0">
              <a:buNone/>
            </a:pPr>
            <a:r>
              <a:rPr lang="sv-SE" sz="1000" dirty="0"/>
              <a:t>Inriktningen på det systematiska kvalitetsarbetet</a:t>
            </a:r>
          </a:p>
          <a:p>
            <a:r>
              <a:rPr lang="sv-SE" sz="1000" dirty="0"/>
              <a:t>5 § Inriktningen på det systematiska kvalitetsarbetet enligt 3 och 4 §§ ska vara att de mål som finns för utbildningen i denna lag och i andra föreskrifter (nationella mål) uppfylls.</a:t>
            </a:r>
          </a:p>
          <a:p>
            <a:pPr marL="0" indent="0">
              <a:buNone/>
            </a:pPr>
            <a:r>
              <a:rPr lang="sv-SE" sz="1000" dirty="0"/>
              <a:t>Dokumentation</a:t>
            </a:r>
          </a:p>
          <a:p>
            <a:r>
              <a:rPr lang="sv-SE" sz="1000" dirty="0"/>
              <a:t>6 § Det systematiska kvalitetsarbetet enligt 3 och 4 §§ ska dokumenteras.</a:t>
            </a:r>
          </a:p>
          <a:p>
            <a:pPr marL="0" indent="0">
              <a:buNone/>
            </a:pPr>
            <a:r>
              <a:rPr lang="sv-SE" sz="1000" dirty="0"/>
              <a:t>Åtgärder</a:t>
            </a:r>
          </a:p>
          <a:p>
            <a:r>
              <a:rPr lang="sv-SE" sz="1000" dirty="0"/>
              <a:t>7 § Om det vid uppföljning, genom klagomål eller på annat sätt kommer fram att det finns brister i verksamheten, ska huvudmannen se till att nödvändiga åtgärder vidtas.</a:t>
            </a:r>
          </a:p>
          <a:p>
            <a:pPr marL="0" indent="0">
              <a:buNone/>
            </a:pPr>
            <a:r>
              <a:rPr lang="sv-SE" sz="1000" dirty="0"/>
              <a:t>Rutiner för klagomål</a:t>
            </a:r>
          </a:p>
          <a:p>
            <a:r>
              <a:rPr lang="sv-SE" sz="1000" dirty="0"/>
              <a:t>8 § Huvudmannen ska ha skriftliga rutiner för att ta emot och utreda klagomål mot utbildningen. Information om rutinerna ska lämnas på lämpligt sätt.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54FA7B3-2401-47C5-8DBE-E5030BF8C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2324" y="1338513"/>
            <a:ext cx="4176048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dirty="0"/>
              <a:t>Ledningssystem för systematiskt kvalitetsarbete</a:t>
            </a:r>
          </a:p>
          <a:p>
            <a:pPr marL="0" indent="0">
              <a:buNone/>
            </a:pPr>
            <a:r>
              <a:rPr lang="sv-SE" sz="1200" dirty="0"/>
              <a:t>(SOSFS 2011:9 (M och S) Föreskrifter och allmänna råd)</a:t>
            </a:r>
          </a:p>
          <a:p>
            <a:r>
              <a:rPr lang="sv-SE" sz="1400" dirty="0"/>
              <a:t>3 kap. Ansvar för och användning av ett ledningssystem 1 § Vårdgivaren eller den som bedriver socialtjänst eller verksamhet enligt LSS ska ansvara för att </a:t>
            </a:r>
            <a:r>
              <a:rPr lang="sv-SE" sz="1400" b="1" dirty="0"/>
              <a:t>det finns ett ledningssystem för verksamheten. Ledningssystemet ska användas för att systematiskt och fortlöpande utveckla och säkra verksamhetens kvalitet. </a:t>
            </a:r>
          </a:p>
          <a:p>
            <a:r>
              <a:rPr lang="sv-SE" sz="1400" dirty="0"/>
              <a:t>2 § Vårdgivaren eller den som bedriver socialtjänst eller verksamhet enligt LSS ska </a:t>
            </a:r>
            <a:r>
              <a:rPr lang="sv-SE" sz="1400" b="1" dirty="0"/>
              <a:t>med stöd av ledningssystemet planera, leda, kontrollera, följa upp, utvärdera och förbättra verksamheten.</a:t>
            </a:r>
          </a:p>
          <a:p>
            <a:r>
              <a:rPr lang="sv-SE" sz="1400" dirty="0"/>
              <a:t>3 § Vårdgivaren eller den som bedriver socialtjänst eller verksamhet enligt LSS ska ange hur uppgifterna som ingår i arbetet med att systematiskt och fortlöpande utveckla och säkra kvaliteten är fördelade i verksamheten.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CFC9B04-20DE-49C6-A760-62B1B6B755E4}"/>
              </a:ext>
            </a:extLst>
          </p:cNvPr>
          <p:cNvSpPr txBox="1"/>
          <p:nvPr/>
        </p:nvSpPr>
        <p:spPr>
          <a:xfrm>
            <a:off x="5040052" y="5974872"/>
            <a:ext cx="2376264" cy="55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sv-SE" sz="2400" kern="0" dirty="0">
                <a:latin typeface="Gill Sans MT"/>
              </a:rPr>
              <a:t>+ tillsyn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A7B8A7-4FA6-41BF-B937-A37B5B184D8E}"/>
              </a:ext>
            </a:extLst>
          </p:cNvPr>
          <p:cNvSpPr txBox="1"/>
          <p:nvPr/>
        </p:nvSpPr>
        <p:spPr>
          <a:xfrm rot="-420000">
            <a:off x="-45619" y="190755"/>
            <a:ext cx="1872208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sv-SE" sz="1400" i="1" kern="0" dirty="0">
                <a:solidFill>
                  <a:schemeClr val="accent1">
                    <a:lumMod val="50000"/>
                  </a:schemeClr>
                </a:solidFill>
                <a:latin typeface="Gill Sans MT"/>
              </a:rPr>
              <a:t>JUE/Vuxenutbildning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185A810-2E78-4719-B4C2-07FE06167ABB}"/>
              </a:ext>
            </a:extLst>
          </p:cNvPr>
          <p:cNvSpPr txBox="1"/>
          <p:nvPr/>
        </p:nvSpPr>
        <p:spPr>
          <a:xfrm rot="420000">
            <a:off x="7330983" y="770628"/>
            <a:ext cx="2314337" cy="513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sv-SE" sz="1200" kern="0" dirty="0">
                <a:latin typeface="Gill Sans MT"/>
              </a:rPr>
              <a:t>JUE/arbete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2A2E4F6-5072-4AB2-80DF-1B83771FB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5371972" cy="363279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C12AFDD-357F-42D2-B9B3-F417B5B35891}"/>
              </a:ext>
            </a:extLst>
          </p:cNvPr>
          <p:cNvSpPr txBox="1"/>
          <p:nvPr/>
        </p:nvSpPr>
        <p:spPr>
          <a:xfrm>
            <a:off x="6516216" y="2492896"/>
            <a:ext cx="245698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sv-SE" sz="2400" kern="0" dirty="0">
                <a:latin typeface="Gill Sans MT"/>
              </a:rPr>
              <a:t>till jobb och egen försörjning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CF96BAC4-C350-4AB8-86C4-42FF07A65807}"/>
              </a:ext>
            </a:extLst>
          </p:cNvPr>
          <p:cNvCxnSpPr/>
          <p:nvPr/>
        </p:nvCxnSpPr>
        <p:spPr>
          <a:xfrm>
            <a:off x="5371972" y="3052023"/>
            <a:ext cx="1008112" cy="0"/>
          </a:xfrm>
          <a:prstGeom prst="straightConnector1">
            <a:avLst/>
          </a:prstGeom>
          <a:ln w="412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E49299D5-BA42-4332-B912-B3DA386E3E59}"/>
              </a:ext>
            </a:extLst>
          </p:cNvPr>
          <p:cNvSpPr txBox="1"/>
          <p:nvPr/>
        </p:nvSpPr>
        <p:spPr>
          <a:xfrm>
            <a:off x="1115616" y="620688"/>
            <a:ext cx="684076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sv-SE" sz="3600" b="1" kern="0" dirty="0">
                <a:latin typeface="Gill Sans MT"/>
              </a:rPr>
              <a:t>Syfte och mål</a:t>
            </a:r>
          </a:p>
        </p:txBody>
      </p:sp>
    </p:spTree>
    <p:extLst>
      <p:ext uri="{BB962C8B-B14F-4D97-AF65-F5344CB8AC3E}">
        <p14:creationId xmlns:p14="http://schemas.microsoft.com/office/powerpoint/2010/main" val="396017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ildresultat för ingemar stenmark">
            <a:hlinkClick r:id="rId3"/>
            <a:extLst>
              <a:ext uri="{FF2B5EF4-FFF2-40B4-BE49-F238E27FC236}">
                <a16:creationId xmlns:a16="http://schemas.microsoft.com/office/drawing/2014/main" id="{B7A3AFD9-C2A5-49EC-9457-A54236A9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1278"/>
            <a:ext cx="4440272" cy="369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Bildresultat för stefan holm">
            <a:hlinkClick r:id="rId5"/>
            <a:extLst>
              <a:ext uri="{FF2B5EF4-FFF2-40B4-BE49-F238E27FC236}">
                <a16:creationId xmlns:a16="http://schemas.microsoft.com/office/drawing/2014/main" id="{57024EFA-2AA9-4DB8-BAC2-98639A92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36" y="181140"/>
            <a:ext cx="47339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ildresultat för carolina kluft">
            <a:hlinkClick r:id="rId7"/>
            <a:extLst>
              <a:ext uri="{FF2B5EF4-FFF2-40B4-BE49-F238E27FC236}">
                <a16:creationId xmlns:a16="http://schemas.microsoft.com/office/drawing/2014/main" id="{C3508EFD-717B-4AAE-95D2-CA74F3ED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14" y="2990849"/>
            <a:ext cx="22479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rad bild">
            <a:hlinkClick r:id="rId9"/>
            <a:extLst>
              <a:ext uri="{FF2B5EF4-FFF2-40B4-BE49-F238E27FC236}">
                <a16:creationId xmlns:a16="http://schemas.microsoft.com/office/drawing/2014/main" id="{7C356531-20AF-44D4-B12D-480D3A56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63" y="4537074"/>
            <a:ext cx="959837" cy="14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ldresultat för carolina kluft">
            <a:hlinkClick r:id="rId11"/>
            <a:extLst>
              <a:ext uri="{FF2B5EF4-FFF2-40B4-BE49-F238E27FC236}">
                <a16:creationId xmlns:a16="http://schemas.microsoft.com/office/drawing/2014/main" id="{FCCB4485-E182-4C9E-A42C-BC8881C4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3" y="4830397"/>
            <a:ext cx="1478524" cy="13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9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0AD588F-D392-49C8-B89D-D6B7508F3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2070100"/>
            <a:ext cx="387667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3850" indent="-3238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AA003E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841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923925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228725" indent="-255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144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19716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4288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8860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3432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3850" marR="0" lvl="0" indent="-3238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AA003E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sv-SE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Långsiktigt och uthålligt arbete för att säkerställa att vi gör rätt saker på rätt sätt, för de vi är till för</a:t>
            </a:r>
          </a:p>
          <a:p>
            <a:pPr marL="323850" marR="0" lvl="0" indent="-3238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AA003E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sv-SE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Följa upp och säkerställa att vi verkligen gör rätt saker</a:t>
            </a: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BA0C87-4B85-465E-8A23-EA1A04004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655638"/>
            <a:ext cx="7894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AA003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AA003E"/>
                </a:solidFill>
                <a:latin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AA003E"/>
                </a:solidFill>
                <a:latin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AA003E"/>
                </a:solidFill>
                <a:latin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AA003E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AA003E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AA003E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AA003E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AA003E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200" b="0" i="0" u="none" strike="noStrike" kern="0" cap="none" spc="0" normalizeH="0" baseline="0" noProof="0">
                <a:ln>
                  <a:noFill/>
                </a:ln>
                <a:solidFill>
                  <a:srgbClr val="AA003E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Vad är systematiskt kvalitetsarbete?</a:t>
            </a:r>
            <a:endParaRPr kumimoji="0" lang="sv-SE" sz="4200" b="0" i="0" u="none" strike="noStrike" kern="0" cap="none" spc="0" normalizeH="0" baseline="0" noProof="0" dirty="0">
              <a:ln>
                <a:noFill/>
              </a:ln>
              <a:solidFill>
                <a:srgbClr val="AA003E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  <p:pic>
        <p:nvPicPr>
          <p:cNvPr id="4" name="Picture 2" descr="Bildresultat för pdsa">
            <a:hlinkClick r:id="rId2"/>
            <a:extLst>
              <a:ext uri="{FF2B5EF4-FFF2-40B4-BE49-F238E27FC236}">
                <a16:creationId xmlns:a16="http://schemas.microsoft.com/office/drawing/2014/main" id="{49CF77FF-9FC1-490E-937F-BB3D1F540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5" y="1989667"/>
            <a:ext cx="3994651" cy="41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ildresultat för ungdom">
            <a:hlinkClick r:id="rId4"/>
            <a:extLst>
              <a:ext uri="{FF2B5EF4-FFF2-40B4-BE49-F238E27FC236}">
                <a16:creationId xmlns:a16="http://schemas.microsoft.com/office/drawing/2014/main" id="{E6EE1508-DC2C-4D87-B448-4C49EF86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52" y="2692233"/>
            <a:ext cx="1958975" cy="2720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54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/>
              <a:t>Metod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124744"/>
            <a:ext cx="776208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Insamling av data </a:t>
            </a:r>
            <a:r>
              <a:rPr lang="sv-SE" sz="1600" dirty="0"/>
              <a:t>(volym, resultat, nöjdhet)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Analys av utfall, relaterat till mål i lagrum och Nackas mål och fokusområden samt krav i auktorisation och avtal från upphandling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Kvalitets- och verksamhetsuppföljning i dialog med leverantören </a:t>
            </a:r>
            <a:r>
              <a:rPr lang="sv-SE" sz="1600" dirty="0"/>
              <a:t>(+ tillsyn)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Fokus på förbättringar för de vi är till för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Eliminering av slöseri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Förbättringskultur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32" y="4509120"/>
            <a:ext cx="2088232" cy="17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0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7FB3649-D7AD-44CB-9870-356D1BF24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76872"/>
            <a:ext cx="5759921" cy="336275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8C40D32-9DC9-4A19-8507-16C5D39C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538" y="908720"/>
            <a:ext cx="2268220" cy="709983"/>
          </a:xfrm>
          <a:prstGeom prst="rect">
            <a:avLst/>
          </a:prstGeom>
          <a:solidFill>
            <a:srgbClr val="C8D200">
              <a:lumMod val="60000"/>
              <a:lumOff val="4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Vision, mål- och resultatkrav, individens behov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Pil: nedåt 3">
            <a:extLst>
              <a:ext uri="{FF2B5EF4-FFF2-40B4-BE49-F238E27FC236}">
                <a16:creationId xmlns:a16="http://schemas.microsoft.com/office/drawing/2014/main" id="{CD713FCF-D00A-4FDA-91E9-50060A120ACC}"/>
              </a:ext>
            </a:extLst>
          </p:cNvPr>
          <p:cNvSpPr/>
          <p:nvPr/>
        </p:nvSpPr>
        <p:spPr>
          <a:xfrm>
            <a:off x="4535636" y="1700808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6B7F4E0F-8181-4AD0-A37E-7C856713183E}"/>
              </a:ext>
            </a:extLst>
          </p:cNvPr>
          <p:cNvSpPr/>
          <p:nvPr/>
        </p:nvSpPr>
        <p:spPr>
          <a:xfrm>
            <a:off x="3283711" y="3792203"/>
            <a:ext cx="1224136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57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BEC3C3-A50C-4825-BF09-D6059D07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24" y="214841"/>
            <a:ext cx="7762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Årshjul Kvalitetsarbete</a:t>
            </a:r>
          </a:p>
        </p:txBody>
      </p:sp>
      <p:pic>
        <p:nvPicPr>
          <p:cNvPr id="4" name="Bild 4" descr="Relaterad bild">
            <a:hlinkClick r:id="rId2" tgtFrame="&quot;_blank&quot;"/>
            <a:extLst>
              <a:ext uri="{FF2B5EF4-FFF2-40B4-BE49-F238E27FC236}">
                <a16:creationId xmlns:a16="http://schemas.microsoft.com/office/drawing/2014/main" id="{3CD12D00-1F43-49CB-9445-4FD666EEAAF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29" y="2343000"/>
            <a:ext cx="2657872" cy="237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FEA673D-45BF-45CA-AD98-5781FD36B9D1}"/>
              </a:ext>
            </a:extLst>
          </p:cNvPr>
          <p:cNvSpPr txBox="1"/>
          <p:nvPr/>
        </p:nvSpPr>
        <p:spPr>
          <a:xfrm>
            <a:off x="5004048" y="3936770"/>
            <a:ext cx="5070562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107000"/>
              </a:lnSpc>
            </a:pPr>
            <a:r>
              <a:rPr lang="sv-S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April: </a:t>
            </a:r>
          </a:p>
          <a:p>
            <a:pPr lvl="3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Verksamhets- och kvalitetsupp-</a:t>
            </a:r>
          </a:p>
          <a:p>
            <a:pPr lvl="3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följning JUE/arbete</a:t>
            </a:r>
          </a:p>
          <a:p>
            <a:pPr lvl="2">
              <a:lnSpc>
                <a:spcPct val="107000"/>
              </a:lnSpc>
            </a:pPr>
            <a:r>
              <a:rPr lang="sv-S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Maj: </a:t>
            </a:r>
          </a:p>
          <a:p>
            <a:pPr lvl="2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Sammanställning av analyserna, verk-</a:t>
            </a:r>
          </a:p>
          <a:p>
            <a:pPr lvl="2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samhets- och kvalitetsdialogerna </a:t>
            </a:r>
          </a:p>
          <a:p>
            <a:pPr lvl="2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JUE/arbete, till AFNs Kvalitetsrapport</a:t>
            </a:r>
          </a:p>
          <a:p>
            <a:pPr lvl="2">
              <a:lnSpc>
                <a:spcPct val="107000"/>
              </a:lnSpc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Nöjdhetsuppföljning, vuxenutbildning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39040D1-6AB2-48FC-9539-CE4DCA27F463}"/>
              </a:ext>
            </a:extLst>
          </p:cNvPr>
          <p:cNvSpPr txBox="1"/>
          <p:nvPr/>
        </p:nvSpPr>
        <p:spPr>
          <a:xfrm>
            <a:off x="186324" y="909158"/>
            <a:ext cx="3797958" cy="659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07000"/>
              </a:lnSpc>
            </a:pPr>
            <a:r>
              <a:rPr lang="sv-S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December:</a:t>
            </a:r>
          </a:p>
          <a:p>
            <a:pPr lvl="2">
              <a:lnSpc>
                <a:spcPct val="107000"/>
              </a:lnSpc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Sammanställning av analyserna verksamhets- och kvalitetsdialogerna JUE/vuxenutbildning, till AFNs Kvalitetsrapport</a:t>
            </a:r>
          </a:p>
          <a:p>
            <a:pPr>
              <a:lnSpc>
                <a:spcPct val="107000"/>
              </a:lnSpc>
            </a:pPr>
            <a:endParaRPr lang="sv-SE" sz="1400" i="1" dirty="0">
              <a:solidFill>
                <a:srgbClr val="54823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sv-S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Oktober och november:</a:t>
            </a:r>
          </a:p>
          <a:p>
            <a:pPr lvl="1">
              <a:lnSpc>
                <a:spcPct val="107000"/>
              </a:lnSpc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Verksamhets- och kvalitets-</a:t>
            </a:r>
          </a:p>
          <a:p>
            <a:pPr lvl="1">
              <a:lnSpc>
                <a:spcPct val="107000"/>
              </a:lnSpc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uppföljning JUE/vuxenutbildning</a:t>
            </a:r>
          </a:p>
          <a:p>
            <a:pPr lvl="1">
              <a:lnSpc>
                <a:spcPct val="107000"/>
              </a:lnSpc>
            </a:pPr>
            <a:r>
              <a:rPr lang="sv-SE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Kvalitetsrapport HVB/unga till AFN</a:t>
            </a:r>
          </a:p>
          <a:p>
            <a:pPr>
              <a:lnSpc>
                <a:spcPct val="107000"/>
              </a:lnSpc>
            </a:pPr>
            <a:endParaRPr lang="sv-SE" sz="1400" i="1" dirty="0">
              <a:solidFill>
                <a:srgbClr val="54823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v-S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September: </a:t>
            </a:r>
          </a:p>
          <a:p>
            <a:pPr>
              <a:lnSpc>
                <a:spcPct val="107000"/>
              </a:lnSpc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Sammanställning och reflektion </a:t>
            </a:r>
          </a:p>
          <a:p>
            <a:pPr>
              <a:lnSpc>
                <a:spcPct val="107000"/>
              </a:lnSpc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 insända Kvalitetsrapporter, JUE/vuxenutbildning </a:t>
            </a:r>
          </a:p>
          <a:p>
            <a:pPr>
              <a:lnSpc>
                <a:spcPct val="107000"/>
              </a:lnSpc>
            </a:pPr>
            <a:r>
              <a:rPr lang="sv-SE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Sammanställning och reflektion av Kvalitetsrapport HVB/unga</a:t>
            </a:r>
          </a:p>
          <a:p>
            <a:pPr>
              <a:lnSpc>
                <a:spcPct val="107000"/>
              </a:lnSpc>
            </a:pPr>
            <a:r>
              <a:rPr lang="sv-SE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Verksamhets- och kvalitetsuppföljning HVB/unga</a:t>
            </a:r>
          </a:p>
          <a:p>
            <a:pPr lvl="2">
              <a:lnSpc>
                <a:spcPct val="107000"/>
              </a:lnSpc>
            </a:pPr>
            <a:endParaRPr lang="sv-SE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sv-S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Augusti:</a:t>
            </a:r>
          </a:p>
          <a:p>
            <a:pPr lvl="2">
              <a:lnSpc>
                <a:spcPct val="107000"/>
              </a:lnSpc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Kvalitetsrapporter JUE/vuxen-utbildning, in till AFE</a:t>
            </a:r>
          </a:p>
          <a:p>
            <a:pPr lvl="2">
              <a:lnSpc>
                <a:spcPct val="107000"/>
              </a:lnSpc>
            </a:pPr>
            <a:r>
              <a:rPr lang="sv-SE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Anvisning Kvalitetsrapport HVB/unga till leverantör,  5 HVB</a:t>
            </a:r>
          </a:p>
          <a:p>
            <a:pPr lvl="2">
              <a:lnSpc>
                <a:spcPct val="107000"/>
              </a:lnSpc>
            </a:pPr>
            <a:r>
              <a:rPr lang="sv-SE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Nöjdhetsuppföljning</a:t>
            </a:r>
          </a:p>
          <a:p>
            <a:pPr>
              <a:lnSpc>
                <a:spcPct val="107000"/>
              </a:lnSpc>
            </a:pPr>
            <a:endParaRPr lang="sv-SE" sz="1400" i="1" dirty="0">
              <a:solidFill>
                <a:srgbClr val="54823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endParaRPr lang="sv-SE" sz="2400" kern="0" dirty="0">
              <a:latin typeface="Gill Sans MT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273BBC9-C0A2-444E-BEAB-9DA25017D59D}"/>
              </a:ext>
            </a:extLst>
          </p:cNvPr>
          <p:cNvSpPr txBox="1"/>
          <p:nvPr/>
        </p:nvSpPr>
        <p:spPr>
          <a:xfrm>
            <a:off x="4842735" y="909158"/>
            <a:ext cx="4824536" cy="360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v-S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Januari: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Sammanställning av analyser av verksamhets- och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kvalitetsdialoger, JUE/vuxenutbildning, till AFNs Kvalitets-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sv-S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Februari: 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Kvalitetsrapport JUE/Vuxenutbildning, till AFN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Anvisning för Kvalitetsrapport till JUE/arbete, ca 32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sv-S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Mars: 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Nöjdhetsuppföljning, JUE/arbetsmarknads</a:t>
            </a:r>
          </a:p>
          <a:p>
            <a:pPr lvl="2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insatser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Kvalitetsrapporter JUE/arbete, in till AFE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Sammanställning och reflektion av insända </a:t>
            </a:r>
          </a:p>
          <a:p>
            <a:pPr lvl="2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Kvalitetsrapporter, JUE/arbete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endParaRPr lang="sv-SE" sz="1400" kern="0" dirty="0">
              <a:latin typeface="Gill Sans MT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CAA4F68-4B8C-4058-8658-98C9B9393A68}"/>
              </a:ext>
            </a:extLst>
          </p:cNvPr>
          <p:cNvSpPr txBox="1"/>
          <p:nvPr/>
        </p:nvSpPr>
        <p:spPr>
          <a:xfrm>
            <a:off x="4352764" y="5089270"/>
            <a:ext cx="2235460" cy="17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sv-SE" sz="1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Juni: </a:t>
            </a:r>
          </a:p>
          <a:p>
            <a:pPr lvl="0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Kvalitetsrapport Arbetsmarknads</a:t>
            </a:r>
          </a:p>
          <a:p>
            <a:pPr lvl="0">
              <a:lnSpc>
                <a:spcPct val="107000"/>
              </a:lnSpc>
            </a:pPr>
            <a:r>
              <a:rPr lang="sv-SE" sz="1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insats, till AFN</a:t>
            </a:r>
          </a:p>
          <a:p>
            <a:pPr lvl="0">
              <a:lnSpc>
                <a:spcPct val="107000"/>
              </a:lnSpc>
            </a:pPr>
            <a:r>
              <a:rPr lang="sv-SE" sz="1400" i="1" dirty="0">
                <a:solidFill>
                  <a:srgbClr val="5482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Anvisning för Kvalitetsrapport till JUE/vuxenutbildning, ca 40 </a:t>
            </a:r>
          </a:p>
        </p:txBody>
      </p:sp>
    </p:spTree>
    <p:extLst>
      <p:ext uri="{BB962C8B-B14F-4D97-AF65-F5344CB8AC3E}">
        <p14:creationId xmlns:p14="http://schemas.microsoft.com/office/powerpoint/2010/main" val="283369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58484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96066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PP mall, blått kvarnhjul och orange logotyp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acka PP mall, orange kvarnhjul och lila logotyp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Nacka PP mall, blått kvarnhjul och orange logotyp</Template>
  <TotalTime>5919</TotalTime>
  <Words>740</Words>
  <Application>Microsoft Office PowerPoint</Application>
  <PresentationFormat>Bildspel på skärmen (4:3)</PresentationFormat>
  <Paragraphs>94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Gill Sans MT</vt:lpstr>
      <vt:lpstr>Times New Roman</vt:lpstr>
      <vt:lpstr>Wingdings</vt:lpstr>
      <vt:lpstr>Nacka PP mall, blått kvarnhjul och orange logotyp</vt:lpstr>
      <vt:lpstr>Nacka PP mall, orange kvarnhjul och lila logotyp</vt:lpstr>
      <vt:lpstr>Office-tema</vt:lpstr>
      <vt:lpstr>Systematiskt kvalitetsarbete</vt:lpstr>
      <vt:lpstr>Systematiskt kvalitetsarbete</vt:lpstr>
      <vt:lpstr>PowerPoint-presentation</vt:lpstr>
      <vt:lpstr>PowerPoint-presentation</vt:lpstr>
      <vt:lpstr>PowerPoint-presentation</vt:lpstr>
      <vt:lpstr>Metod</vt:lpstr>
      <vt:lpstr>PowerPoint-presentation</vt:lpstr>
      <vt:lpstr>Årshjul Kvalitetsarbete</vt:lpstr>
      <vt:lpstr>PowerPoint-presentation</vt:lpstr>
      <vt:lpstr>PowerPoint-presentation</vt:lpstr>
      <vt:lpstr>PowerPoint-presentation</vt:lpstr>
    </vt:vector>
  </TitlesOfParts>
  <Company>Nacka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Skuggning!</dc:title>
  <dc:creator>linmic</dc:creator>
  <cp:lastModifiedBy>Altin Gunnel</cp:lastModifiedBy>
  <cp:revision>199</cp:revision>
  <cp:lastPrinted>2014-11-18T09:34:28Z</cp:lastPrinted>
  <dcterms:created xsi:type="dcterms:W3CDTF">2013-09-16T12:13:34Z</dcterms:created>
  <dcterms:modified xsi:type="dcterms:W3CDTF">2018-02-02T09:16:24Z</dcterms:modified>
</cp:coreProperties>
</file>