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7" r:id="rId5"/>
    <p:sldMasterId id="2147483701" r:id="rId6"/>
    <p:sldMasterId id="2147483713" r:id="rId7"/>
    <p:sldMasterId id="2147483723" r:id="rId8"/>
  </p:sldMasterIdLst>
  <p:notesMasterIdLst>
    <p:notesMasterId r:id="rId11"/>
  </p:notesMasterIdLst>
  <p:handoutMasterIdLst>
    <p:handoutMasterId r:id="rId12"/>
  </p:handoutMasterIdLst>
  <p:sldIdLst>
    <p:sldId id="4839" r:id="rId9"/>
    <p:sldId id="4850" r:id="rId10"/>
  </p:sldIdLst>
  <p:sldSz cx="9144000" cy="5143500" type="screen16x9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A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98" d="100"/>
          <a:sy n="198" d="100"/>
        </p:scale>
        <p:origin x="3300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3076363" cy="511731"/>
          </a:xfrm>
          <a:prstGeom prst="rect">
            <a:avLst/>
          </a:prstGeom>
        </p:spPr>
        <p:txBody>
          <a:bodyPr vert="horz" lIns="94745" tIns="47372" rIns="94745" bIns="47372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1298" y="3"/>
            <a:ext cx="3076363" cy="511731"/>
          </a:xfrm>
          <a:prstGeom prst="rect">
            <a:avLst/>
          </a:prstGeom>
        </p:spPr>
        <p:txBody>
          <a:bodyPr vert="horz" lIns="94745" tIns="47372" rIns="94745" bIns="47372" rtlCol="0"/>
          <a:lstStyle>
            <a:lvl1pPr algn="r">
              <a:defRPr sz="1200"/>
            </a:lvl1pPr>
          </a:lstStyle>
          <a:p>
            <a:fld id="{3D85CE38-870D-4EDF-9729-8EC5963D248C}" type="datetimeFigureOut">
              <a:rPr lang="sv-SE" smtClean="0"/>
              <a:t>2022-01-21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4" y="9721109"/>
            <a:ext cx="3076363" cy="511731"/>
          </a:xfrm>
          <a:prstGeom prst="rect">
            <a:avLst/>
          </a:prstGeom>
        </p:spPr>
        <p:txBody>
          <a:bodyPr vert="horz" lIns="94745" tIns="47372" rIns="94745" bIns="47372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1298" y="9721109"/>
            <a:ext cx="3076363" cy="511731"/>
          </a:xfrm>
          <a:prstGeom prst="rect">
            <a:avLst/>
          </a:prstGeom>
        </p:spPr>
        <p:txBody>
          <a:bodyPr vert="horz" lIns="94745" tIns="47372" rIns="94745" bIns="47372" rtlCol="0" anchor="b"/>
          <a:lstStyle>
            <a:lvl1pPr algn="r">
              <a:defRPr sz="1200"/>
            </a:lvl1pPr>
          </a:lstStyle>
          <a:p>
            <a:fld id="{B8B83EB9-7314-4692-A855-729FE724F5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2598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3076363" cy="511731"/>
          </a:xfrm>
          <a:prstGeom prst="rect">
            <a:avLst/>
          </a:prstGeom>
        </p:spPr>
        <p:txBody>
          <a:bodyPr vert="horz" lIns="94745" tIns="47372" rIns="94745" bIns="473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1298" y="3"/>
            <a:ext cx="3076363" cy="511731"/>
          </a:xfrm>
          <a:prstGeom prst="rect">
            <a:avLst/>
          </a:prstGeom>
        </p:spPr>
        <p:txBody>
          <a:bodyPr vert="horz" lIns="94745" tIns="47372" rIns="94745" bIns="47372" rtlCol="0"/>
          <a:lstStyle>
            <a:lvl1pPr algn="r">
              <a:defRPr sz="1200"/>
            </a:lvl1pPr>
          </a:lstStyle>
          <a:p>
            <a:fld id="{05E51E55-D8AC-480B-8273-C4EFE9693A3F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45" tIns="47372" rIns="94745" bIns="47372" rtlCol="0" anchor="ctr"/>
          <a:lstStyle/>
          <a:p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9931" y="4861445"/>
            <a:ext cx="5679440" cy="4605576"/>
          </a:xfrm>
          <a:prstGeom prst="rect">
            <a:avLst/>
          </a:prstGeom>
        </p:spPr>
        <p:txBody>
          <a:bodyPr vert="horz" lIns="94745" tIns="47372" rIns="94745" bIns="47372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4" y="9721109"/>
            <a:ext cx="3076363" cy="511731"/>
          </a:xfrm>
          <a:prstGeom prst="rect">
            <a:avLst/>
          </a:prstGeom>
        </p:spPr>
        <p:txBody>
          <a:bodyPr vert="horz" lIns="94745" tIns="47372" rIns="94745" bIns="473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1298" y="9721109"/>
            <a:ext cx="3076363" cy="511731"/>
          </a:xfrm>
          <a:prstGeom prst="rect">
            <a:avLst/>
          </a:prstGeom>
        </p:spPr>
        <p:txBody>
          <a:bodyPr vert="horz" lIns="94745" tIns="47372" rIns="94745" bIns="47372" rtlCol="0" anchor="b"/>
          <a:lstStyle>
            <a:lvl1pPr algn="r">
              <a:defRPr sz="1200"/>
            </a:lvl1pPr>
          </a:lstStyle>
          <a:p>
            <a:fld id="{43C4190D-61C8-49E5-A1E7-0EC313CC3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66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Vatten/Av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135" y="233190"/>
            <a:ext cx="1989124" cy="1074056"/>
          </a:xfrm>
          <a:prstGeom prst="rect">
            <a:avLst/>
          </a:prstGeom>
        </p:spPr>
      </p:pic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475656" y="1851670"/>
            <a:ext cx="6293308" cy="85725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"/>
            <a:ext cx="1038370" cy="285789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4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43" y="1852569"/>
            <a:ext cx="977901" cy="32619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sdelar endas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135" y="233190"/>
            <a:ext cx="1989124" cy="1074056"/>
          </a:xfrm>
          <a:prstGeom prst="rect">
            <a:avLst/>
          </a:prstGeom>
        </p:spPr>
      </p:pic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1336974" y="1480964"/>
            <a:ext cx="6043338" cy="33843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aseline="0">
                <a:latin typeface="+mn-lt"/>
              </a:defRPr>
            </a:lvl1pPr>
            <a:lvl2pPr>
              <a:defRPr sz="2000" baseline="0">
                <a:latin typeface="+mn-lt"/>
              </a:defRPr>
            </a:lvl2pPr>
            <a:lvl3pPr>
              <a:defRPr sz="2000" baseline="0">
                <a:latin typeface="+mn-lt"/>
              </a:defRPr>
            </a:lvl3pPr>
            <a:lvl4pPr>
              <a:defRPr sz="2000" baseline="0">
                <a:latin typeface="+mn-lt"/>
              </a:defRPr>
            </a:lvl4pPr>
            <a:lvl5pPr>
              <a:defRPr sz="2000" baseline="0">
                <a:latin typeface="+mn-lt"/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331640" y="570193"/>
            <a:ext cx="6048672" cy="8572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20845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Vat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135" y="233190"/>
            <a:ext cx="1989124" cy="1074056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475656" y="1851670"/>
            <a:ext cx="6293308" cy="85725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"/>
            <a:ext cx="1038370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91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sdelar Vat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135" y="233190"/>
            <a:ext cx="1989124" cy="1074056"/>
          </a:xfrm>
          <a:prstGeom prst="rect">
            <a:avLst/>
          </a:prstGeom>
        </p:spPr>
      </p:pic>
      <p:sp>
        <p:nvSpPr>
          <p:cNvPr id="12" name="Platshållare för innehåll 2"/>
          <p:cNvSpPr>
            <a:spLocks noGrp="1"/>
          </p:cNvSpPr>
          <p:nvPr>
            <p:ph idx="1"/>
          </p:nvPr>
        </p:nvSpPr>
        <p:spPr>
          <a:xfrm>
            <a:off x="1336974" y="1480964"/>
            <a:ext cx="6043338" cy="33843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aseline="0">
                <a:latin typeface="+mn-lt"/>
              </a:defRPr>
            </a:lvl1pPr>
            <a:lvl2pPr>
              <a:defRPr sz="2000" baseline="0">
                <a:latin typeface="+mn-lt"/>
              </a:defRPr>
            </a:lvl2pPr>
            <a:lvl3pPr>
              <a:defRPr sz="2000" baseline="0">
                <a:latin typeface="+mn-lt"/>
              </a:defRPr>
            </a:lvl3pPr>
            <a:lvl4pPr>
              <a:defRPr sz="2000" baseline="0">
                <a:latin typeface="+mn-lt"/>
              </a:defRPr>
            </a:lvl4pPr>
            <a:lvl5pPr>
              <a:defRPr sz="2000" baseline="0">
                <a:latin typeface="+mn-lt"/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13" name="Rubrik 1"/>
          <p:cNvSpPr>
            <a:spLocks noGrp="1"/>
          </p:cNvSpPr>
          <p:nvPr>
            <p:ph type="title"/>
          </p:nvPr>
        </p:nvSpPr>
        <p:spPr>
          <a:xfrm>
            <a:off x="1331640" y="570193"/>
            <a:ext cx="6048672" cy="8572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"/>
            <a:ext cx="1038370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41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Av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135" y="233190"/>
            <a:ext cx="1989124" cy="1074056"/>
          </a:xfrm>
          <a:prstGeom prst="rect">
            <a:avLst/>
          </a:prstGeom>
        </p:spPr>
      </p:pic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475656" y="1851670"/>
            <a:ext cx="6293308" cy="85725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3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43" y="1852569"/>
            <a:ext cx="977901" cy="32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08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Av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135" y="233190"/>
            <a:ext cx="1989124" cy="1074056"/>
          </a:xfrm>
          <a:prstGeom prst="rect">
            <a:avLst/>
          </a:prstGeom>
        </p:spPr>
      </p:pic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1336974" y="1480964"/>
            <a:ext cx="6043338" cy="33843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aseline="0">
                <a:latin typeface="+mn-lt"/>
              </a:defRPr>
            </a:lvl1pPr>
            <a:lvl2pPr>
              <a:defRPr sz="2000" baseline="0">
                <a:latin typeface="+mn-lt"/>
              </a:defRPr>
            </a:lvl2pPr>
            <a:lvl3pPr>
              <a:defRPr sz="2000" baseline="0">
                <a:latin typeface="+mn-lt"/>
              </a:defRPr>
            </a:lvl3pPr>
            <a:lvl4pPr>
              <a:defRPr sz="2000" baseline="0">
                <a:latin typeface="+mn-lt"/>
              </a:defRPr>
            </a:lvl4pPr>
            <a:lvl5pPr>
              <a:defRPr sz="2000" baseline="0">
                <a:latin typeface="+mn-lt"/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331640" y="570193"/>
            <a:ext cx="6048672" cy="8572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3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43" y="1852569"/>
            <a:ext cx="977901" cy="32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05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1408200" y="2519933"/>
            <a:ext cx="61926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v-SE" sz="2000" b="1" noProof="0"/>
              <a:t>Namn Efternamn</a:t>
            </a:r>
          </a:p>
          <a:p>
            <a:pPr lvl="0" algn="ctr"/>
            <a:r>
              <a:rPr lang="sv-SE" sz="2000" noProof="0"/>
              <a:t>Nacka vatten och avfall AB</a:t>
            </a:r>
          </a:p>
          <a:p>
            <a:pPr lvl="0" algn="ctr"/>
            <a:r>
              <a:rPr lang="sv-SE" sz="2000" noProof="0"/>
              <a:t>08-718 80 00</a:t>
            </a:r>
          </a:p>
          <a:p>
            <a:pPr lvl="0" algn="ctr"/>
            <a:r>
              <a:rPr lang="sv-SE" sz="2000" noProof="0"/>
              <a:t>fornamn.efternamn@nacka.se</a:t>
            </a:r>
          </a:p>
          <a:p>
            <a:pPr lvl="0" algn="ctr"/>
            <a:r>
              <a:rPr lang="sv-SE" sz="2000" noProof="0"/>
              <a:t>www.nackavattenavfall.se</a:t>
            </a:r>
          </a:p>
        </p:txBody>
      </p:sp>
      <p:sp>
        <p:nvSpPr>
          <p:cNvPr id="8" name="textruta 1"/>
          <p:cNvSpPr txBox="1"/>
          <p:nvPr userDrawn="1"/>
        </p:nvSpPr>
        <p:spPr>
          <a:xfrm>
            <a:off x="1560600" y="1892409"/>
            <a:ext cx="5904656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sv-SE" sz="2600" b="1" noProof="0"/>
              <a:t>Hållbar samhällsutveckling.</a:t>
            </a:r>
            <a:endParaRPr lang="sv-SE" sz="2600" b="1" kern="0" err="1">
              <a:latin typeface="Gill Sans MT"/>
            </a:endParaRP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"/>
            <a:ext cx="1038370" cy="2857899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43" y="1852569"/>
            <a:ext cx="977901" cy="32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Vatten/Av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135" y="233190"/>
            <a:ext cx="1989124" cy="1074056"/>
          </a:xfrm>
          <a:prstGeom prst="rect">
            <a:avLst/>
          </a:prstGeom>
        </p:spPr>
      </p:pic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475656" y="1851670"/>
            <a:ext cx="6293308" cy="85725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"/>
            <a:ext cx="1038370" cy="285789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4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43" y="1852569"/>
            <a:ext cx="977901" cy="32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64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Vatten/Av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135" y="233190"/>
            <a:ext cx="1989124" cy="1074056"/>
          </a:xfrm>
          <a:prstGeom prst="rect">
            <a:avLst/>
          </a:prstGeom>
        </p:spPr>
      </p:pic>
      <p:sp>
        <p:nvSpPr>
          <p:cNvPr id="15" name="Platshållare för innehåll 2"/>
          <p:cNvSpPr>
            <a:spLocks noGrp="1"/>
          </p:cNvSpPr>
          <p:nvPr>
            <p:ph idx="1"/>
          </p:nvPr>
        </p:nvSpPr>
        <p:spPr>
          <a:xfrm>
            <a:off x="1336974" y="1480964"/>
            <a:ext cx="6043338" cy="33843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aseline="0">
                <a:latin typeface="+mn-lt"/>
              </a:defRPr>
            </a:lvl1pPr>
            <a:lvl2pPr>
              <a:defRPr sz="2000" baseline="0">
                <a:latin typeface="+mn-lt"/>
              </a:defRPr>
            </a:lvl2pPr>
            <a:lvl3pPr>
              <a:defRPr sz="2000" baseline="0">
                <a:latin typeface="+mn-lt"/>
              </a:defRPr>
            </a:lvl3pPr>
            <a:lvl4pPr>
              <a:defRPr sz="2000" baseline="0">
                <a:latin typeface="+mn-lt"/>
              </a:defRPr>
            </a:lvl4pPr>
            <a:lvl5pPr>
              <a:defRPr sz="2000" baseline="0">
                <a:latin typeface="+mn-lt"/>
              </a:defRPr>
            </a:lvl5pPr>
          </a:lstStyle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1331640" y="570193"/>
            <a:ext cx="6048672" cy="8572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"/>
            <a:ext cx="1038370" cy="285789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4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43" y="1852569"/>
            <a:ext cx="977901" cy="32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32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Endas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135" y="233190"/>
            <a:ext cx="1989124" cy="1074056"/>
          </a:xfrm>
          <a:prstGeom prst="rect">
            <a:avLst/>
          </a:prstGeom>
        </p:spPr>
      </p:pic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1475656" y="1851670"/>
            <a:ext cx="6293308" cy="85725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209410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135" y="233190"/>
            <a:ext cx="1989124" cy="1074056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645" y="1850529"/>
            <a:ext cx="989738" cy="330138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6"/>
            <a:ext cx="1115615" cy="3071762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1475656" y="1851670"/>
            <a:ext cx="6293308" cy="85725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65646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Vatten/Av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135" y="233190"/>
            <a:ext cx="1989124" cy="1074056"/>
          </a:xfrm>
          <a:prstGeom prst="rect">
            <a:avLst/>
          </a:prstGeom>
        </p:spPr>
      </p:pic>
      <p:sp>
        <p:nvSpPr>
          <p:cNvPr id="15" name="Platshållare för innehåll 2"/>
          <p:cNvSpPr>
            <a:spLocks noGrp="1"/>
          </p:cNvSpPr>
          <p:nvPr>
            <p:ph idx="1"/>
          </p:nvPr>
        </p:nvSpPr>
        <p:spPr>
          <a:xfrm>
            <a:off x="1336974" y="1480964"/>
            <a:ext cx="6043338" cy="33843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aseline="0">
                <a:latin typeface="+mn-lt"/>
              </a:defRPr>
            </a:lvl1pPr>
            <a:lvl2pPr>
              <a:defRPr sz="2000" baseline="0">
                <a:latin typeface="+mn-lt"/>
              </a:defRPr>
            </a:lvl2pPr>
            <a:lvl3pPr>
              <a:defRPr sz="2000" baseline="0">
                <a:latin typeface="+mn-lt"/>
              </a:defRPr>
            </a:lvl3pPr>
            <a:lvl4pPr>
              <a:defRPr sz="2000" baseline="0">
                <a:latin typeface="+mn-lt"/>
              </a:defRPr>
            </a:lvl4pPr>
            <a:lvl5pPr>
              <a:defRPr sz="2000" baseline="0">
                <a:latin typeface="+mn-lt"/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1331640" y="570193"/>
            <a:ext cx="6048672" cy="8572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"/>
            <a:ext cx="1038370" cy="285789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4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43" y="1852569"/>
            <a:ext cx="977901" cy="32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17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Endas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sz="half" idx="1"/>
          </p:nvPr>
        </p:nvSpPr>
        <p:spPr>
          <a:xfrm>
            <a:off x="1331640" y="1491630"/>
            <a:ext cx="3527976" cy="33843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9" name="Platshållare för innehåll 3"/>
          <p:cNvSpPr>
            <a:spLocks noGrp="1"/>
          </p:cNvSpPr>
          <p:nvPr>
            <p:ph sz="half" idx="2"/>
          </p:nvPr>
        </p:nvSpPr>
        <p:spPr>
          <a:xfrm>
            <a:off x="5148064" y="1491630"/>
            <a:ext cx="3744000" cy="33843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135" y="233190"/>
            <a:ext cx="1989124" cy="1074056"/>
          </a:xfrm>
          <a:prstGeom prst="rect">
            <a:avLst/>
          </a:prstGeom>
        </p:spPr>
      </p:pic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331640" y="570193"/>
            <a:ext cx="6048672" cy="8572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716020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sdelar endas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135" y="233190"/>
            <a:ext cx="1989124" cy="1074056"/>
          </a:xfrm>
          <a:prstGeom prst="rect">
            <a:avLst/>
          </a:prstGeom>
        </p:spPr>
      </p:pic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1336974" y="1480964"/>
            <a:ext cx="6043338" cy="33843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aseline="0">
                <a:latin typeface="+mn-lt"/>
              </a:defRPr>
            </a:lvl1pPr>
            <a:lvl2pPr>
              <a:defRPr sz="2000" baseline="0">
                <a:latin typeface="+mn-lt"/>
              </a:defRPr>
            </a:lvl2pPr>
            <a:lvl3pPr>
              <a:defRPr sz="2000" baseline="0">
                <a:latin typeface="+mn-lt"/>
              </a:defRPr>
            </a:lvl3pPr>
            <a:lvl4pPr>
              <a:defRPr sz="2000" baseline="0">
                <a:latin typeface="+mn-lt"/>
              </a:defRPr>
            </a:lvl4pPr>
            <a:lvl5pPr>
              <a:defRPr sz="2000" baseline="0">
                <a:latin typeface="+mn-lt"/>
              </a:defRPr>
            </a:lvl5pPr>
          </a:lstStyle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331640" y="570193"/>
            <a:ext cx="6048672" cy="8572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259198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Vat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135" y="233190"/>
            <a:ext cx="1989124" cy="1074056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475656" y="1851670"/>
            <a:ext cx="6293308" cy="85725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"/>
            <a:ext cx="1038370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13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sdelar Vat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135" y="233190"/>
            <a:ext cx="1989124" cy="1074056"/>
          </a:xfrm>
          <a:prstGeom prst="rect">
            <a:avLst/>
          </a:prstGeom>
        </p:spPr>
      </p:pic>
      <p:sp>
        <p:nvSpPr>
          <p:cNvPr id="12" name="Platshållare för innehåll 2"/>
          <p:cNvSpPr>
            <a:spLocks noGrp="1"/>
          </p:cNvSpPr>
          <p:nvPr>
            <p:ph idx="1"/>
          </p:nvPr>
        </p:nvSpPr>
        <p:spPr>
          <a:xfrm>
            <a:off x="1336974" y="1480964"/>
            <a:ext cx="6043338" cy="33843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aseline="0">
                <a:latin typeface="+mn-lt"/>
              </a:defRPr>
            </a:lvl1pPr>
            <a:lvl2pPr>
              <a:defRPr sz="2000" baseline="0">
                <a:latin typeface="+mn-lt"/>
              </a:defRPr>
            </a:lvl2pPr>
            <a:lvl3pPr>
              <a:defRPr sz="2000" baseline="0">
                <a:latin typeface="+mn-lt"/>
              </a:defRPr>
            </a:lvl3pPr>
            <a:lvl4pPr>
              <a:defRPr sz="2000" baseline="0">
                <a:latin typeface="+mn-lt"/>
              </a:defRPr>
            </a:lvl4pPr>
            <a:lvl5pPr>
              <a:defRPr sz="2000" baseline="0">
                <a:latin typeface="+mn-lt"/>
              </a:defRPr>
            </a:lvl5pPr>
          </a:lstStyle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13" name="Rubrik 1"/>
          <p:cNvSpPr>
            <a:spLocks noGrp="1"/>
          </p:cNvSpPr>
          <p:nvPr>
            <p:ph type="title"/>
          </p:nvPr>
        </p:nvSpPr>
        <p:spPr>
          <a:xfrm>
            <a:off x="1331640" y="570193"/>
            <a:ext cx="6048672" cy="8572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"/>
            <a:ext cx="1038370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19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Av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135" y="233190"/>
            <a:ext cx="1989124" cy="1074056"/>
          </a:xfrm>
          <a:prstGeom prst="rect">
            <a:avLst/>
          </a:prstGeom>
        </p:spPr>
      </p:pic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475656" y="1851670"/>
            <a:ext cx="6293308" cy="85725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3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43" y="1852569"/>
            <a:ext cx="977901" cy="32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386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Av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135" y="233190"/>
            <a:ext cx="1989124" cy="1074056"/>
          </a:xfrm>
          <a:prstGeom prst="rect">
            <a:avLst/>
          </a:prstGeom>
        </p:spPr>
      </p:pic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1336974" y="1480964"/>
            <a:ext cx="6043338" cy="33843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aseline="0">
                <a:latin typeface="+mn-lt"/>
              </a:defRPr>
            </a:lvl1pPr>
            <a:lvl2pPr>
              <a:defRPr sz="2000" baseline="0">
                <a:latin typeface="+mn-lt"/>
              </a:defRPr>
            </a:lvl2pPr>
            <a:lvl3pPr>
              <a:defRPr sz="2000" baseline="0">
                <a:latin typeface="+mn-lt"/>
              </a:defRPr>
            </a:lvl3pPr>
            <a:lvl4pPr>
              <a:defRPr sz="2000" baseline="0">
                <a:latin typeface="+mn-lt"/>
              </a:defRPr>
            </a:lvl4pPr>
            <a:lvl5pPr>
              <a:defRPr sz="2000" baseline="0">
                <a:latin typeface="+mn-lt"/>
              </a:defRPr>
            </a:lvl5pPr>
          </a:lstStyle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331640" y="570193"/>
            <a:ext cx="6048672" cy="8572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3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43" y="1852569"/>
            <a:ext cx="977901" cy="32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83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1408200" y="2519933"/>
            <a:ext cx="61926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v-SE" sz="2000" b="1" noProof="0"/>
              <a:t>Namn Efternamn</a:t>
            </a:r>
          </a:p>
          <a:p>
            <a:pPr lvl="0" algn="ctr"/>
            <a:r>
              <a:rPr lang="sv-SE" sz="2000" noProof="0"/>
              <a:t>Nacka vatten och avfall AB</a:t>
            </a:r>
          </a:p>
          <a:p>
            <a:pPr lvl="0" algn="ctr"/>
            <a:r>
              <a:rPr lang="sv-SE" sz="2000" noProof="0"/>
              <a:t>08-718 80 00</a:t>
            </a:r>
          </a:p>
          <a:p>
            <a:pPr lvl="0" algn="ctr"/>
            <a:r>
              <a:rPr lang="sv-SE" sz="2000" noProof="0"/>
              <a:t>fornamn.efternamn@nacka.se</a:t>
            </a:r>
          </a:p>
          <a:p>
            <a:pPr lvl="0" algn="ctr"/>
            <a:r>
              <a:rPr lang="sv-SE" sz="2000" noProof="0"/>
              <a:t>www.nackavattenavfall.se</a:t>
            </a:r>
          </a:p>
        </p:txBody>
      </p:sp>
      <p:sp>
        <p:nvSpPr>
          <p:cNvPr id="8" name="textruta 1"/>
          <p:cNvSpPr txBox="1"/>
          <p:nvPr userDrawn="1"/>
        </p:nvSpPr>
        <p:spPr>
          <a:xfrm>
            <a:off x="1560600" y="1892409"/>
            <a:ext cx="5904656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sv-SE" sz="2600" b="1" noProof="0"/>
              <a:t>Hållbar samhällsutveckling.</a:t>
            </a:r>
            <a:endParaRPr lang="sv-SE" sz="2600" b="1" kern="0" err="1">
              <a:latin typeface="Gill Sans MT"/>
            </a:endParaRP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"/>
            <a:ext cx="1038370" cy="2857899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43" y="1852569"/>
            <a:ext cx="977901" cy="32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65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Vatten/Av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1568996" y="1474478"/>
            <a:ext cx="6293308" cy="85725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 baseline="0">
                <a:latin typeface="+mj-lt"/>
              </a:defRPr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236561"/>
            <a:ext cx="1841737" cy="309634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127" y="1885578"/>
            <a:ext cx="1636809" cy="34344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6413"/>
            <a:ext cx="2339752" cy="126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250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Vatten/Av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6413"/>
            <a:ext cx="2339752" cy="1264526"/>
          </a:xfrm>
          <a:prstGeom prst="rect">
            <a:avLst/>
          </a:prstGeom>
        </p:spPr>
      </p:pic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1764000" y="1131590"/>
            <a:ext cx="6210124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>
                <a:latin typeface="+mj-lt"/>
              </a:defRPr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236561"/>
            <a:ext cx="1841737" cy="3096344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127" y="1885578"/>
            <a:ext cx="1636809" cy="3434400"/>
          </a:xfrm>
          <a:prstGeom prst="rect">
            <a:avLst/>
          </a:prstGeom>
        </p:spPr>
      </p:pic>
      <p:sp>
        <p:nvSpPr>
          <p:cNvPr id="11" name="Platshållare för text 2"/>
          <p:cNvSpPr>
            <a:spLocks noGrp="1"/>
          </p:cNvSpPr>
          <p:nvPr>
            <p:ph idx="1"/>
          </p:nvPr>
        </p:nvSpPr>
        <p:spPr>
          <a:xfrm>
            <a:off x="1752600" y="2067695"/>
            <a:ext cx="6212346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95672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sdelar Vatten/Av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6413"/>
            <a:ext cx="2339752" cy="1264526"/>
          </a:xfrm>
          <a:prstGeom prst="rect">
            <a:avLst/>
          </a:prstGeom>
        </p:spPr>
      </p:pic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1764000" y="1131590"/>
            <a:ext cx="6264384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>
                <a:latin typeface="+mj-lt"/>
              </a:defRPr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1764000" y="2067694"/>
            <a:ext cx="6264695" cy="29624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 baseline="0">
                <a:latin typeface="+mn-lt"/>
              </a:defRPr>
            </a:lvl1pPr>
            <a:lvl2pPr>
              <a:defRPr sz="2200" baseline="0">
                <a:latin typeface="+mn-lt"/>
              </a:defRPr>
            </a:lvl2pPr>
            <a:lvl3pPr>
              <a:defRPr sz="2200" baseline="0">
                <a:latin typeface="+mn-lt"/>
              </a:defRPr>
            </a:lvl3pPr>
            <a:lvl4pPr>
              <a:defRPr sz="2200" baseline="0">
                <a:latin typeface="+mn-lt"/>
              </a:defRPr>
            </a:lvl4pPr>
            <a:lvl5pPr>
              <a:defRPr sz="2200" baseline="0">
                <a:latin typeface="+mn-lt"/>
              </a:defRPr>
            </a:lvl5pPr>
          </a:lstStyle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236561"/>
            <a:ext cx="1841737" cy="3096344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127" y="1885578"/>
            <a:ext cx="1636809" cy="34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68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Endas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135" y="233190"/>
            <a:ext cx="1989124" cy="1074056"/>
          </a:xfrm>
          <a:prstGeom prst="rect">
            <a:avLst/>
          </a:prstGeom>
        </p:spPr>
      </p:pic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1475656" y="1851670"/>
            <a:ext cx="6293308" cy="85725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7491860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Endas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70" y="73563"/>
            <a:ext cx="2339752" cy="1264526"/>
          </a:xfrm>
          <a:prstGeom prst="rect">
            <a:avLst/>
          </a:prstGeom>
        </p:spPr>
      </p:pic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1569600" y="1476000"/>
            <a:ext cx="6293308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aseline="0">
                <a:latin typeface="+mj-lt"/>
              </a:defRPr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7996787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Vat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1568996" y="1474478"/>
            <a:ext cx="6293308" cy="85725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 baseline="0">
                <a:latin typeface="+mj-lt"/>
              </a:defRPr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236561"/>
            <a:ext cx="1841737" cy="3096344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6413"/>
            <a:ext cx="2339752" cy="126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16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Vat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6413"/>
            <a:ext cx="2339752" cy="1264526"/>
          </a:xfrm>
          <a:prstGeom prst="rect">
            <a:avLst/>
          </a:prstGeom>
        </p:spPr>
      </p:pic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1764000" y="1131590"/>
            <a:ext cx="6210124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>
                <a:latin typeface="+mj-lt"/>
              </a:defRPr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236561"/>
            <a:ext cx="1841737" cy="3096344"/>
          </a:xfrm>
          <a:prstGeom prst="rect">
            <a:avLst/>
          </a:prstGeom>
        </p:spPr>
      </p:pic>
      <p:sp>
        <p:nvSpPr>
          <p:cNvPr id="12" name="Platshållare för text 2"/>
          <p:cNvSpPr>
            <a:spLocks noGrp="1"/>
          </p:cNvSpPr>
          <p:nvPr>
            <p:ph idx="1"/>
          </p:nvPr>
        </p:nvSpPr>
        <p:spPr>
          <a:xfrm>
            <a:off x="1752600" y="2067694"/>
            <a:ext cx="6212346" cy="2952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179621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sdelar Vat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6413"/>
            <a:ext cx="2339752" cy="1264526"/>
          </a:xfrm>
          <a:prstGeom prst="rect">
            <a:avLst/>
          </a:prstGeom>
        </p:spPr>
      </p:pic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1764000" y="1131590"/>
            <a:ext cx="6264384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>
                <a:latin typeface="+mj-lt"/>
              </a:defRPr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1764000" y="2067694"/>
            <a:ext cx="6264695" cy="29624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 baseline="0">
                <a:latin typeface="+mn-lt"/>
              </a:defRPr>
            </a:lvl1pPr>
            <a:lvl2pPr>
              <a:defRPr sz="2200" baseline="0">
                <a:latin typeface="+mn-lt"/>
              </a:defRPr>
            </a:lvl2pPr>
            <a:lvl3pPr>
              <a:defRPr sz="2200" baseline="0">
                <a:latin typeface="+mn-lt"/>
              </a:defRPr>
            </a:lvl3pPr>
            <a:lvl4pPr>
              <a:defRPr sz="2200" baseline="0">
                <a:latin typeface="+mn-lt"/>
              </a:defRPr>
            </a:lvl4pPr>
            <a:lvl5pPr>
              <a:defRPr sz="2200" baseline="0">
                <a:latin typeface="+mn-lt"/>
              </a:defRPr>
            </a:lvl5pPr>
          </a:lstStyle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236561"/>
            <a:ext cx="1841737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039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Av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1568996" y="1474478"/>
            <a:ext cx="6293308" cy="85725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 baseline="0">
                <a:latin typeface="+mj-lt"/>
              </a:defRPr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127" y="1885578"/>
            <a:ext cx="1636809" cy="34344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6413"/>
            <a:ext cx="2339752" cy="126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561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Av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6413"/>
            <a:ext cx="2339752" cy="1264526"/>
          </a:xfrm>
          <a:prstGeom prst="rect">
            <a:avLst/>
          </a:prstGeom>
        </p:spPr>
      </p:pic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1764000" y="1131590"/>
            <a:ext cx="6210124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>
                <a:latin typeface="+mj-lt"/>
              </a:defRPr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127" y="1885578"/>
            <a:ext cx="1636809" cy="3434400"/>
          </a:xfrm>
          <a:prstGeom prst="rect">
            <a:avLst/>
          </a:prstGeom>
        </p:spPr>
      </p:pic>
      <p:sp>
        <p:nvSpPr>
          <p:cNvPr id="11" name="Platshållare för text 2"/>
          <p:cNvSpPr>
            <a:spLocks noGrp="1"/>
          </p:cNvSpPr>
          <p:nvPr>
            <p:ph idx="1"/>
          </p:nvPr>
        </p:nvSpPr>
        <p:spPr>
          <a:xfrm>
            <a:off x="1752600" y="2067695"/>
            <a:ext cx="6212346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02523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sdelar Av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6413"/>
            <a:ext cx="2339752" cy="1264526"/>
          </a:xfrm>
          <a:prstGeom prst="rect">
            <a:avLst/>
          </a:prstGeom>
        </p:spPr>
      </p:pic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1764000" y="1131590"/>
            <a:ext cx="6264384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>
                <a:latin typeface="+mj-lt"/>
              </a:defRPr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1764000" y="2067694"/>
            <a:ext cx="6264695" cy="29624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 baseline="0">
                <a:latin typeface="+mn-lt"/>
              </a:defRPr>
            </a:lvl1pPr>
            <a:lvl2pPr>
              <a:defRPr sz="2200" baseline="0">
                <a:latin typeface="+mn-lt"/>
              </a:defRPr>
            </a:lvl2pPr>
            <a:lvl3pPr>
              <a:defRPr sz="2200" baseline="0">
                <a:latin typeface="+mn-lt"/>
              </a:defRPr>
            </a:lvl3pPr>
            <a:lvl4pPr>
              <a:defRPr sz="2200" baseline="0">
                <a:latin typeface="+mn-lt"/>
              </a:defRPr>
            </a:lvl4pPr>
            <a:lvl5pPr>
              <a:defRPr sz="2200" baseline="0">
                <a:latin typeface="+mn-lt"/>
              </a:defRPr>
            </a:lvl5pPr>
          </a:lstStyle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127" y="1885578"/>
            <a:ext cx="1636809" cy="34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324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1763688" y="1635646"/>
            <a:ext cx="6210124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000" baseline="0">
                <a:latin typeface="+mj-lt"/>
              </a:defRPr>
            </a:lvl1pPr>
          </a:lstStyle>
          <a:p>
            <a:r>
              <a:rPr lang="sv-SE" noProof="0"/>
              <a:t>Hållbar samhällsutveckling.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236561"/>
            <a:ext cx="1841737" cy="3096344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127" y="1885578"/>
            <a:ext cx="1636809" cy="3434400"/>
          </a:xfrm>
          <a:prstGeom prst="rect">
            <a:avLst/>
          </a:prstGeom>
        </p:spPr>
      </p:pic>
      <p:sp>
        <p:nvSpPr>
          <p:cNvPr id="11" name="Platshållare för text 2"/>
          <p:cNvSpPr>
            <a:spLocks noGrp="1"/>
          </p:cNvSpPr>
          <p:nvPr>
            <p:ph idx="1" hasCustomPrompt="1"/>
          </p:nvPr>
        </p:nvSpPr>
        <p:spPr>
          <a:xfrm>
            <a:off x="1763688" y="2931790"/>
            <a:ext cx="6212346" cy="1584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b="0" baseline="0"/>
            </a:lvl1pPr>
          </a:lstStyle>
          <a:p>
            <a:pPr lvl="0"/>
            <a:r>
              <a:rPr lang="sv-SE" noProof="0"/>
              <a:t> Namn Efternamn</a:t>
            </a:r>
          </a:p>
          <a:p>
            <a:pPr lvl="0"/>
            <a:r>
              <a:rPr lang="sv-SE" noProof="0"/>
              <a:t>Nacka vatten och avfall AB</a:t>
            </a:r>
          </a:p>
          <a:p>
            <a:pPr lvl="0"/>
            <a:r>
              <a:rPr lang="sv-SE" noProof="0"/>
              <a:t>08-718 80 00</a:t>
            </a:r>
          </a:p>
          <a:p>
            <a:pPr lvl="0"/>
            <a:r>
              <a:rPr lang="sv-SE" noProof="0"/>
              <a:t>info@nacka.se</a:t>
            </a:r>
          </a:p>
          <a:p>
            <a:pPr lvl="0"/>
            <a:r>
              <a:rPr lang="sv-SE" noProof="0"/>
              <a:t>www.nackavattenavfall.se</a:t>
            </a:r>
          </a:p>
        </p:txBody>
      </p:sp>
    </p:spTree>
    <p:extLst>
      <p:ext uri="{BB962C8B-B14F-4D97-AF65-F5344CB8AC3E}">
        <p14:creationId xmlns:p14="http://schemas.microsoft.com/office/powerpoint/2010/main" val="35003289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-underrubri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378F48-0507-5A4A-A745-E132E11737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722147"/>
            <a:ext cx="6858000" cy="528606"/>
          </a:xfrm>
        </p:spPr>
        <p:txBody>
          <a:bodyPr anchor="b">
            <a:spAutoFit/>
          </a:bodyPr>
          <a:lstStyle>
            <a:lvl1pPr algn="ctr">
              <a:defRPr sz="3150"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19430E9-E6AC-AC49-919C-1A4F4BE7AE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319810"/>
            <a:ext cx="6858000" cy="369332"/>
          </a:xfrm>
        </p:spPr>
        <p:txBody>
          <a:bodyPr>
            <a:spAutoFit/>
          </a:bodyPr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8D2A841-7EC0-F042-BF0A-BF773E795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7DDB-89F0-4E4F-AB17-367BB2EBFB4B}" type="datetimeFigureOut">
              <a:rPr lang="sv-SE" smtClean="0"/>
              <a:t>2022-01-21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4626694-AA49-2843-9122-70D838405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45004B-8288-B14A-9C9C-599B131B5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211C-9CD0-E246-AB74-2D737B3066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08485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710035-F711-9D45-8DFD-E44C57938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6666" y="465535"/>
            <a:ext cx="6019792" cy="424732"/>
          </a:xfrm>
        </p:spPr>
        <p:txBody>
          <a:bodyPr anchor="t" anchorCtr="0">
            <a:spAutoFit/>
          </a:bodyPr>
          <a:lstStyle>
            <a:lvl1pPr algn="ctr"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7D5C9C-CF2E-F044-8366-6411E3FD883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56666" y="1356123"/>
            <a:ext cx="6039522" cy="3106340"/>
          </a:xfrm>
        </p:spPr>
        <p:txBody>
          <a:bodyPr>
            <a:normAutofit/>
          </a:bodyPr>
          <a:lstStyle/>
          <a:p>
            <a:pPr lvl="0"/>
            <a:r>
              <a:rPr lang="sv-SE"/>
              <a:t>Text nivå ett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93F056-FAFD-CB49-97BA-E648292AC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7DDB-89F0-4E4F-AB17-367BB2EBFB4B}" type="datetimeFigureOut">
              <a:rPr lang="sv-SE" smtClean="0"/>
              <a:t>2022-01-21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3B90E31-3452-714F-A2D7-0F340CE5E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4EE46C4-6629-404A-9F6D-2366932FB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211C-9CD0-E246-AB74-2D737B3066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54343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135" y="233190"/>
            <a:ext cx="1989124" cy="1074056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645" y="1850529"/>
            <a:ext cx="989738" cy="330138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6"/>
            <a:ext cx="1115615" cy="3071762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1475656" y="1851670"/>
            <a:ext cx="6293308" cy="85725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760558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-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210B08-C672-3044-A728-8FE839E612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7813" y="1341204"/>
            <a:ext cx="6038850" cy="75713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Rubrik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43FEC78-0A90-354F-A4D9-30D102C71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7DDB-89F0-4E4F-AB17-367BB2EBFB4B}" type="datetimeFigureOut">
              <a:rPr lang="sv-SE" smtClean="0"/>
              <a:t>2022-01-21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3A95924-7BDB-7A4D-B8C2-D5B3C9955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F3A9D08-70D0-6843-B980-16D88E35B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211C-9CD0-E246-AB74-2D737B3066B5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61B491E0-3C68-BC42-9B77-AB08C8769D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040945"/>
            <a:ext cx="9142200" cy="1425600"/>
          </a:xfrm>
        </p:spPr>
        <p:txBody>
          <a:bodyPr bIns="1188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69621355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-innehåll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ADD2E4-BD07-6F4B-BA07-88F765BF2B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5178" y="474442"/>
            <a:ext cx="3330172" cy="424732"/>
          </a:xfrm>
        </p:spPr>
        <p:txBody>
          <a:bodyPr anchor="t" anchorCtr="0">
            <a:spAutoFit/>
          </a:bodyPr>
          <a:lstStyle>
            <a:lvl1pPr algn="l"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0C93684-51DB-4842-BE47-FFD87587B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7DDB-89F0-4E4F-AB17-367BB2EBFB4B}" type="datetimeFigureOut">
              <a:rPr lang="sv-SE" smtClean="0"/>
              <a:pPr/>
              <a:t>2022-01-21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5453322-3AF0-8A42-B095-9C94FB382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BB04D05-C804-E041-9186-D3B7D99FD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211C-9CD0-E246-AB74-2D737B3066B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5AD4A3A2-A955-5243-9E7C-3038E80972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572000" cy="5143500"/>
          </a:xfrm>
        </p:spPr>
        <p:txBody>
          <a:bodyPr bIns="1224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BILD</a:t>
            </a:r>
          </a:p>
        </p:txBody>
      </p:sp>
      <p:sp>
        <p:nvSpPr>
          <p:cNvPr id="18" name="Platshållare för innehåll 17">
            <a:extLst>
              <a:ext uri="{FF2B5EF4-FFF2-40B4-BE49-F238E27FC236}">
                <a16:creationId xmlns:a16="http://schemas.microsoft.com/office/drawing/2014/main" id="{7D8E76F8-054A-B941-958B-FE928B8FC20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83981" y="1356123"/>
            <a:ext cx="3330171" cy="3106340"/>
          </a:xfrm>
        </p:spPr>
        <p:txBody>
          <a:bodyPr/>
          <a:lstStyle>
            <a:lvl1pPr marL="252450" indent="-252450">
              <a:spcBef>
                <a:spcPts val="675"/>
              </a:spcBef>
              <a:spcAft>
                <a:spcPts val="0"/>
              </a:spcAft>
              <a:defRPr sz="1350" baseline="0"/>
            </a:lvl1pPr>
            <a:lvl2pPr marL="415800">
              <a:spcBef>
                <a:spcPts val="450"/>
              </a:spcBef>
              <a:defRPr sz="1200" baseline="0"/>
            </a:lvl2pPr>
            <a:lvl3pPr>
              <a:spcBef>
                <a:spcPts val="300"/>
              </a:spcBef>
              <a:defRPr sz="1050" baseline="0"/>
            </a:lvl3pPr>
          </a:lstStyle>
          <a:p>
            <a:pPr lvl="0"/>
            <a:r>
              <a:rPr lang="sv-SE"/>
              <a:t>Text nivå ett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920670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5AD4A3A2-A955-5243-9E7C-3038E80972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tIns="864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0C93684-51DB-4842-BE47-FFD87587B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7DDB-89F0-4E4F-AB17-367BB2EBFB4B}" type="datetimeFigureOut">
              <a:rPr lang="sv-SE" smtClean="0"/>
              <a:pPr/>
              <a:t>2022-01-21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5453322-3AF0-8A42-B095-9C94FB382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BB04D05-C804-E041-9186-D3B7D99FD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211C-9CD0-E246-AB74-2D737B3066B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C5A86C0-CF18-124F-BE1A-DA635E3806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6666" y="2147018"/>
            <a:ext cx="6039521" cy="424732"/>
          </a:xfrm>
        </p:spPr>
        <p:txBody>
          <a:bodyPr wrap="square">
            <a:spAutoFit/>
          </a:bodyPr>
          <a:lstStyle/>
          <a:p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905623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-innehåll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A88A13-3533-0D4C-96DA-0BB2DFFC15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211" y="473700"/>
            <a:ext cx="7141578" cy="424732"/>
          </a:xfrm>
        </p:spPr>
        <p:txBody>
          <a:bodyPr anchor="t" anchorCtr="0"/>
          <a:lstStyle/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421398-0F95-034A-894E-9E9D5597A1E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01211" y="1369219"/>
            <a:ext cx="3385595" cy="3093244"/>
          </a:xfrm>
        </p:spPr>
        <p:txBody>
          <a:bodyPr/>
          <a:lstStyle/>
          <a:p>
            <a:pPr lvl="0"/>
            <a:r>
              <a:rPr lang="sv-SE"/>
              <a:t>Text nivå ett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CEF6EDA-8D67-4347-9079-CCFD42864B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757195" y="1369219"/>
            <a:ext cx="3385595" cy="3093244"/>
          </a:xfrm>
        </p:spPr>
        <p:txBody>
          <a:bodyPr/>
          <a:lstStyle/>
          <a:p>
            <a:pPr lvl="0"/>
            <a:r>
              <a:rPr lang="sv-SE"/>
              <a:t>Text nivå ett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F7F789C-0198-C442-ADB8-A7503782C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7DDB-89F0-4E4F-AB17-367BB2EBFB4B}" type="datetimeFigureOut">
              <a:rPr lang="sv-SE" smtClean="0"/>
              <a:t>2022-01-21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547217B-E239-4C4A-8E5A-ED45B55AB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47BA0CE-DF49-8C48-B98E-453CE1531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211C-9CD0-E246-AB74-2D737B3066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785342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-2-innehåll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6C81385-896E-2945-B542-29406096A9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01211" y="1293189"/>
            <a:ext cx="3382234" cy="369332"/>
          </a:xfrm>
        </p:spPr>
        <p:txBody>
          <a:bodyPr anchor="b">
            <a:sp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6C206A2-9728-E644-8F8E-BA8B42DE975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53833" y="1293189"/>
            <a:ext cx="3388957" cy="369332"/>
          </a:xfrm>
        </p:spPr>
        <p:txBody>
          <a:bodyPr anchor="b">
            <a:sp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F35025C-E7CB-0B4C-8266-F82350BFC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7DDB-89F0-4E4F-AB17-367BB2EBFB4B}" type="datetimeFigureOut">
              <a:rPr lang="sv-SE" smtClean="0"/>
              <a:t>2022-01-21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20F301B-9E18-6246-9874-808B70516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10332E4-21F9-6D42-B394-8C041BAD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211C-9CD0-E246-AB74-2D737B3066B5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CA00DBC7-181C-8144-8432-B86B1675F7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210" y="473700"/>
            <a:ext cx="7141581" cy="424732"/>
          </a:xfrm>
        </p:spPr>
        <p:txBody>
          <a:bodyPr anchor="t" anchorCtr="0"/>
          <a:lstStyle/>
          <a:p>
            <a:r>
              <a:rPr lang="sv-SE"/>
              <a:t>Rubrik</a:t>
            </a:r>
          </a:p>
        </p:txBody>
      </p:sp>
      <p:sp>
        <p:nvSpPr>
          <p:cNvPr id="13" name="Platshållare för innehåll 17">
            <a:extLst>
              <a:ext uri="{FF2B5EF4-FFF2-40B4-BE49-F238E27FC236}">
                <a16:creationId xmlns:a16="http://schemas.microsoft.com/office/drawing/2014/main" id="{08DEE117-FDA2-2E49-8F41-FCC7D7A189B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001210" y="1753565"/>
            <a:ext cx="3385594" cy="2708898"/>
          </a:xfrm>
        </p:spPr>
        <p:txBody>
          <a:bodyPr/>
          <a:lstStyle>
            <a:lvl1pPr marL="252450" indent="-252450">
              <a:spcBef>
                <a:spcPts val="675"/>
              </a:spcBef>
              <a:spcAft>
                <a:spcPts val="0"/>
              </a:spcAft>
              <a:defRPr sz="1350" baseline="0"/>
            </a:lvl1pPr>
            <a:lvl2pPr marL="415800">
              <a:spcBef>
                <a:spcPts val="450"/>
              </a:spcBef>
              <a:defRPr sz="1200" baseline="0"/>
            </a:lvl2pPr>
            <a:lvl3pPr>
              <a:spcBef>
                <a:spcPts val="300"/>
              </a:spcBef>
              <a:defRPr sz="1050" baseline="0"/>
            </a:lvl3pPr>
          </a:lstStyle>
          <a:p>
            <a:pPr lvl="0"/>
            <a:r>
              <a:rPr lang="sv-SE"/>
              <a:t>Text nivå ett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4" name="Platshållare för innehåll 17">
            <a:extLst>
              <a:ext uri="{FF2B5EF4-FFF2-40B4-BE49-F238E27FC236}">
                <a16:creationId xmlns:a16="http://schemas.microsoft.com/office/drawing/2014/main" id="{136DEDF5-4BAA-CD40-9401-9FD742A3399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757196" y="1753565"/>
            <a:ext cx="3385594" cy="2708898"/>
          </a:xfrm>
        </p:spPr>
        <p:txBody>
          <a:bodyPr/>
          <a:lstStyle>
            <a:lvl1pPr marL="252450" indent="-252450">
              <a:spcBef>
                <a:spcPts val="675"/>
              </a:spcBef>
              <a:spcAft>
                <a:spcPts val="0"/>
              </a:spcAft>
              <a:defRPr sz="1350" baseline="0"/>
            </a:lvl1pPr>
            <a:lvl2pPr marL="415800">
              <a:spcBef>
                <a:spcPts val="450"/>
              </a:spcBef>
              <a:defRPr sz="1200" baseline="0"/>
            </a:lvl2pPr>
            <a:lvl3pPr>
              <a:spcBef>
                <a:spcPts val="300"/>
              </a:spcBef>
              <a:defRPr sz="1050" baseline="0"/>
            </a:lvl3pPr>
          </a:lstStyle>
          <a:p>
            <a:pPr lvl="0"/>
            <a:r>
              <a:rPr lang="sv-SE"/>
              <a:t>Text nivå ett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4661427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AB61A6B-5EAE-B343-A9BE-1D2D5A510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7DDB-89F0-4E4F-AB17-367BB2EBFB4B}" type="datetimeFigureOut">
              <a:rPr lang="sv-SE" smtClean="0"/>
              <a:t>2022-01-21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B31A245-BD8C-D640-AA62-686261F0B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5FBABD1-B1CA-3148-8126-29B2A66B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211C-9CD0-E246-AB74-2D737B3066B5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8DDC41B7-66EA-6748-9A91-F789298852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7813" y="473700"/>
            <a:ext cx="6048375" cy="424732"/>
          </a:xfrm>
        </p:spPr>
        <p:txBody>
          <a:bodyPr anchor="t" anchorCtr="0"/>
          <a:lstStyle/>
          <a:p>
            <a:r>
              <a:rPr lang="sv-S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278809617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84309AE-FE89-224D-A7D1-5D5663B35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7DDB-89F0-4E4F-AB17-367BB2EBFB4B}" type="datetimeFigureOut">
              <a:rPr lang="sv-SE" smtClean="0"/>
              <a:t>2022-01-21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30E37BB-3DAA-E24C-BA27-39EDFB5E6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329A999-A482-8245-B25F-4DBC6DB94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211C-9CD0-E246-AB74-2D737B3066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225873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Vatten/Av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135" y="233190"/>
            <a:ext cx="1989124" cy="1074056"/>
          </a:xfrm>
          <a:prstGeom prst="rect">
            <a:avLst/>
          </a:prstGeom>
        </p:spPr>
      </p:pic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475656" y="1851670"/>
            <a:ext cx="6293308" cy="85725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"/>
            <a:ext cx="1038370" cy="285789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4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43" y="1852569"/>
            <a:ext cx="977901" cy="32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211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Vatten/Av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135" y="233190"/>
            <a:ext cx="1989124" cy="1074056"/>
          </a:xfrm>
          <a:prstGeom prst="rect">
            <a:avLst/>
          </a:prstGeom>
        </p:spPr>
      </p:pic>
      <p:sp>
        <p:nvSpPr>
          <p:cNvPr id="15" name="Platshållare för innehåll 2"/>
          <p:cNvSpPr>
            <a:spLocks noGrp="1"/>
          </p:cNvSpPr>
          <p:nvPr>
            <p:ph idx="1"/>
          </p:nvPr>
        </p:nvSpPr>
        <p:spPr>
          <a:xfrm>
            <a:off x="1336974" y="1480964"/>
            <a:ext cx="6043338" cy="33843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aseline="0">
                <a:latin typeface="+mn-lt"/>
              </a:defRPr>
            </a:lvl1pPr>
            <a:lvl2pPr>
              <a:defRPr sz="2000" baseline="0">
                <a:latin typeface="+mn-lt"/>
              </a:defRPr>
            </a:lvl2pPr>
            <a:lvl3pPr>
              <a:defRPr sz="2000" baseline="0">
                <a:latin typeface="+mn-lt"/>
              </a:defRPr>
            </a:lvl3pPr>
            <a:lvl4pPr>
              <a:defRPr sz="2000" baseline="0">
                <a:latin typeface="+mn-lt"/>
              </a:defRPr>
            </a:lvl4pPr>
            <a:lvl5pPr>
              <a:defRPr sz="2000" baseline="0">
                <a:latin typeface="+mn-lt"/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1331640" y="570193"/>
            <a:ext cx="6048672" cy="8572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"/>
            <a:ext cx="1038370" cy="2857899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4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43" y="1852569"/>
            <a:ext cx="977901" cy="32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665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Endas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135" y="233190"/>
            <a:ext cx="1989124" cy="1074056"/>
          </a:xfrm>
          <a:prstGeom prst="rect">
            <a:avLst/>
          </a:prstGeom>
        </p:spPr>
      </p:pic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1475656" y="1851670"/>
            <a:ext cx="6293308" cy="85725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185685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" y="-236562"/>
            <a:ext cx="9130765" cy="6087177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135" y="233190"/>
            <a:ext cx="1989124" cy="1074056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645" y="1850529"/>
            <a:ext cx="989738" cy="330138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6"/>
            <a:ext cx="1115615" cy="3071762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1475656" y="1851670"/>
            <a:ext cx="6293308" cy="85725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5775462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135" y="233190"/>
            <a:ext cx="1989124" cy="1074056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645" y="1850529"/>
            <a:ext cx="989738" cy="330138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6"/>
            <a:ext cx="1115615" cy="3071762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1475656" y="1851670"/>
            <a:ext cx="6293308" cy="85725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7096512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Endas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sz="half" idx="1"/>
          </p:nvPr>
        </p:nvSpPr>
        <p:spPr>
          <a:xfrm>
            <a:off x="1331640" y="1491630"/>
            <a:ext cx="3527976" cy="33843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9" name="Platshållare för innehåll 3"/>
          <p:cNvSpPr>
            <a:spLocks noGrp="1"/>
          </p:cNvSpPr>
          <p:nvPr>
            <p:ph sz="half" idx="2"/>
          </p:nvPr>
        </p:nvSpPr>
        <p:spPr>
          <a:xfrm>
            <a:off x="5148064" y="1491630"/>
            <a:ext cx="3744000" cy="33843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135" y="233190"/>
            <a:ext cx="1989124" cy="1074056"/>
          </a:xfrm>
          <a:prstGeom prst="rect">
            <a:avLst/>
          </a:prstGeom>
        </p:spPr>
      </p:pic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331640" y="570193"/>
            <a:ext cx="6048672" cy="8572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8283423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sdelar endas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135" y="233190"/>
            <a:ext cx="1989124" cy="1074056"/>
          </a:xfrm>
          <a:prstGeom prst="rect">
            <a:avLst/>
          </a:prstGeom>
        </p:spPr>
      </p:pic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1336974" y="1480964"/>
            <a:ext cx="6043338" cy="33843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aseline="0">
                <a:latin typeface="+mn-lt"/>
              </a:defRPr>
            </a:lvl1pPr>
            <a:lvl2pPr>
              <a:defRPr sz="2000" baseline="0">
                <a:latin typeface="+mn-lt"/>
              </a:defRPr>
            </a:lvl2pPr>
            <a:lvl3pPr>
              <a:defRPr sz="2000" baseline="0">
                <a:latin typeface="+mn-lt"/>
              </a:defRPr>
            </a:lvl3pPr>
            <a:lvl4pPr>
              <a:defRPr sz="2000" baseline="0">
                <a:latin typeface="+mn-lt"/>
              </a:defRPr>
            </a:lvl4pPr>
            <a:lvl5pPr>
              <a:defRPr sz="2000" baseline="0">
                <a:latin typeface="+mn-lt"/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331640" y="570193"/>
            <a:ext cx="6048672" cy="8572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9470883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Vat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135" y="233190"/>
            <a:ext cx="1989124" cy="1074056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475656" y="1851670"/>
            <a:ext cx="6293308" cy="85725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"/>
            <a:ext cx="1038370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292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sdelar Vat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135" y="233190"/>
            <a:ext cx="1989124" cy="1074056"/>
          </a:xfrm>
          <a:prstGeom prst="rect">
            <a:avLst/>
          </a:prstGeom>
        </p:spPr>
      </p:pic>
      <p:sp>
        <p:nvSpPr>
          <p:cNvPr id="12" name="Platshållare för innehåll 2"/>
          <p:cNvSpPr>
            <a:spLocks noGrp="1"/>
          </p:cNvSpPr>
          <p:nvPr>
            <p:ph idx="1"/>
          </p:nvPr>
        </p:nvSpPr>
        <p:spPr>
          <a:xfrm>
            <a:off x="1336974" y="1480964"/>
            <a:ext cx="6043338" cy="33843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aseline="0">
                <a:latin typeface="+mn-lt"/>
              </a:defRPr>
            </a:lvl1pPr>
            <a:lvl2pPr>
              <a:defRPr sz="2000" baseline="0">
                <a:latin typeface="+mn-lt"/>
              </a:defRPr>
            </a:lvl2pPr>
            <a:lvl3pPr>
              <a:defRPr sz="2000" baseline="0">
                <a:latin typeface="+mn-lt"/>
              </a:defRPr>
            </a:lvl3pPr>
            <a:lvl4pPr>
              <a:defRPr sz="2000" baseline="0">
                <a:latin typeface="+mn-lt"/>
              </a:defRPr>
            </a:lvl4pPr>
            <a:lvl5pPr>
              <a:defRPr sz="2000" baseline="0">
                <a:latin typeface="+mn-lt"/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13" name="Rubrik 1"/>
          <p:cNvSpPr>
            <a:spLocks noGrp="1"/>
          </p:cNvSpPr>
          <p:nvPr>
            <p:ph type="title"/>
          </p:nvPr>
        </p:nvSpPr>
        <p:spPr>
          <a:xfrm>
            <a:off x="1331640" y="570193"/>
            <a:ext cx="6048672" cy="8572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"/>
            <a:ext cx="1038370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594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Av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135" y="233190"/>
            <a:ext cx="1989124" cy="1074056"/>
          </a:xfrm>
          <a:prstGeom prst="rect">
            <a:avLst/>
          </a:prstGeom>
        </p:spPr>
      </p:pic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475656" y="1851670"/>
            <a:ext cx="6293308" cy="85725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3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43" y="1852569"/>
            <a:ext cx="977901" cy="32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328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Av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135" y="233190"/>
            <a:ext cx="1989124" cy="1074056"/>
          </a:xfrm>
          <a:prstGeom prst="rect">
            <a:avLst/>
          </a:prstGeom>
        </p:spPr>
      </p:pic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1336974" y="1480964"/>
            <a:ext cx="6043338" cy="33843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aseline="0">
                <a:latin typeface="+mn-lt"/>
              </a:defRPr>
            </a:lvl1pPr>
            <a:lvl2pPr>
              <a:defRPr sz="2000" baseline="0">
                <a:latin typeface="+mn-lt"/>
              </a:defRPr>
            </a:lvl2pPr>
            <a:lvl3pPr>
              <a:defRPr sz="2000" baseline="0">
                <a:latin typeface="+mn-lt"/>
              </a:defRPr>
            </a:lvl3pPr>
            <a:lvl4pPr>
              <a:defRPr sz="2000" baseline="0">
                <a:latin typeface="+mn-lt"/>
              </a:defRPr>
            </a:lvl4pPr>
            <a:lvl5pPr>
              <a:defRPr sz="2000" baseline="0">
                <a:latin typeface="+mn-lt"/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331640" y="570193"/>
            <a:ext cx="6048672" cy="8572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3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43" y="1852569"/>
            <a:ext cx="977901" cy="32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005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1408200" y="2519933"/>
            <a:ext cx="61926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v-SE" sz="2000" b="1" noProof="0"/>
              <a:t>Namn Efternamn</a:t>
            </a:r>
          </a:p>
          <a:p>
            <a:pPr lvl="0" algn="ctr"/>
            <a:r>
              <a:rPr lang="sv-SE" sz="2000" noProof="0"/>
              <a:t>Nacka vatten och avfall AB</a:t>
            </a:r>
          </a:p>
          <a:p>
            <a:pPr lvl="0" algn="ctr"/>
            <a:r>
              <a:rPr lang="sv-SE" sz="2000" noProof="0"/>
              <a:t>08-718 80 00</a:t>
            </a:r>
          </a:p>
          <a:p>
            <a:pPr lvl="0" algn="ctr"/>
            <a:r>
              <a:rPr lang="sv-SE" sz="2000" noProof="0"/>
              <a:t>fornamn.efternamn@nacka.se</a:t>
            </a:r>
          </a:p>
          <a:p>
            <a:pPr lvl="0" algn="ctr"/>
            <a:r>
              <a:rPr lang="sv-SE" sz="2000" noProof="0"/>
              <a:t>www.nackavattenavfall.se</a:t>
            </a:r>
          </a:p>
        </p:txBody>
      </p:sp>
      <p:sp>
        <p:nvSpPr>
          <p:cNvPr id="8" name="textruta 1"/>
          <p:cNvSpPr txBox="1"/>
          <p:nvPr userDrawn="1"/>
        </p:nvSpPr>
        <p:spPr>
          <a:xfrm>
            <a:off x="1560600" y="1892409"/>
            <a:ext cx="5904656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sv-SE" sz="2600" b="1" noProof="0"/>
              <a:t>Hållbar samhällsutveckling.</a:t>
            </a:r>
            <a:endParaRPr lang="sv-SE" sz="2600" b="1" kern="0" err="1">
              <a:latin typeface="Gill Sans MT"/>
            </a:endParaRP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"/>
            <a:ext cx="1038370" cy="2857899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43" y="1852569"/>
            <a:ext cx="977901" cy="32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2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5028"/>
            <a:ext cx="9137382" cy="606914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135" y="233190"/>
            <a:ext cx="1989124" cy="1074056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645" y="1850529"/>
            <a:ext cx="989738" cy="330138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6"/>
            <a:ext cx="1115615" cy="3071762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1475656" y="1851670"/>
            <a:ext cx="6293308" cy="85725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90392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" y="-20538"/>
            <a:ext cx="9130765" cy="6261158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135" y="233190"/>
            <a:ext cx="1989124" cy="1074056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645" y="1850529"/>
            <a:ext cx="989738" cy="330138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6"/>
            <a:ext cx="1115615" cy="3071762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1475656" y="1851670"/>
            <a:ext cx="6293308" cy="85725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2728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80578"/>
            <a:ext cx="9137383" cy="6091589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135" y="233190"/>
            <a:ext cx="1989124" cy="1074056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645" y="1850529"/>
            <a:ext cx="989738" cy="330138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6"/>
            <a:ext cx="1115615" cy="3071762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1475656" y="1851670"/>
            <a:ext cx="6293308" cy="85725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01456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Endas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sz="half" idx="1"/>
          </p:nvPr>
        </p:nvSpPr>
        <p:spPr>
          <a:xfrm>
            <a:off x="1331640" y="1491630"/>
            <a:ext cx="3527976" cy="33843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9" name="Platshållare för innehåll 3"/>
          <p:cNvSpPr>
            <a:spLocks noGrp="1"/>
          </p:cNvSpPr>
          <p:nvPr>
            <p:ph sz="half" idx="2"/>
          </p:nvPr>
        </p:nvSpPr>
        <p:spPr>
          <a:xfrm>
            <a:off x="5148064" y="1491630"/>
            <a:ext cx="3744000" cy="33843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135" y="233190"/>
            <a:ext cx="1989124" cy="1074056"/>
          </a:xfrm>
          <a:prstGeom prst="rect">
            <a:avLst/>
          </a:prstGeom>
        </p:spPr>
      </p:pic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331640" y="570193"/>
            <a:ext cx="6048672" cy="8572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680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1763688" y="1280939"/>
            <a:ext cx="620125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8" name="Platshållare för text 2"/>
          <p:cNvSpPr>
            <a:spLocks noGrp="1"/>
          </p:cNvSpPr>
          <p:nvPr>
            <p:ph type="body" idx="1"/>
          </p:nvPr>
        </p:nvSpPr>
        <p:spPr>
          <a:xfrm>
            <a:off x="1752600" y="2283717"/>
            <a:ext cx="6212346" cy="2736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 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1" r:id="rId3"/>
    <p:sldLayoutId id="2147483672" r:id="rId4"/>
    <p:sldLayoutId id="2147483673" r:id="rId5"/>
    <p:sldLayoutId id="2147483675" r:id="rId6"/>
    <p:sldLayoutId id="2147483676" r:id="rId7"/>
    <p:sldLayoutId id="2147483674" r:id="rId8"/>
    <p:sldLayoutId id="2147483671" r:id="rId9"/>
    <p:sldLayoutId id="2147483670" r:id="rId10"/>
    <p:sldLayoutId id="2147483663" r:id="rId11"/>
    <p:sldLayoutId id="2147483662" r:id="rId12"/>
    <p:sldLayoutId id="2147483666" r:id="rId13"/>
    <p:sldLayoutId id="2147483667" r:id="rId14"/>
    <p:sldLayoutId id="2147483669" r:id="rId15"/>
  </p:sldLayoutIdLst>
  <p:hf sldNum="0" hdr="0" ftr="0" dt="0"/>
  <p:txStyles>
    <p:titleStyle>
      <a:lvl1pPr marL="0" algn="l" defTabSz="914400" rtl="0" eaLnBrk="1" latinLnBrk="0" hangingPunct="1">
        <a:lnSpc>
          <a:spcPts val="4000"/>
        </a:lnSpc>
        <a:spcBef>
          <a:spcPts val="0"/>
        </a:spcBef>
        <a:spcAft>
          <a:spcPts val="0"/>
        </a:spcAft>
        <a:buNone/>
        <a:defRPr lang="en-US" sz="2600" b="1" kern="0" spc="0" baseline="0" dirty="0" smtClean="0">
          <a:solidFill>
            <a:schemeClr val="tx1"/>
          </a:solidFill>
          <a:latin typeface="+mj-lt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7"/>
        </a:buBlip>
        <a:defRPr lang="sv-SE" sz="2000" b="0" kern="0" spc="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sv-SE" sz="2000" b="0" kern="0" spc="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sv-SE" sz="2000" b="0" kern="0" spc="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sv-SE" sz="2000" b="0" kern="0" spc="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2000" b="0" kern="0" spc="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1763688" y="1280939"/>
            <a:ext cx="620125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8" name="Platshållare för text 2"/>
          <p:cNvSpPr>
            <a:spLocks noGrp="1"/>
          </p:cNvSpPr>
          <p:nvPr>
            <p:ph type="body" idx="1"/>
          </p:nvPr>
        </p:nvSpPr>
        <p:spPr>
          <a:xfrm>
            <a:off x="1752600" y="2283717"/>
            <a:ext cx="6212346" cy="2736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 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77209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ftr="0" dt="0"/>
  <p:txStyles>
    <p:titleStyle>
      <a:lvl1pPr marL="0" algn="l" defTabSz="914400" rtl="0" eaLnBrk="1" latinLnBrk="0" hangingPunct="1">
        <a:lnSpc>
          <a:spcPts val="4000"/>
        </a:lnSpc>
        <a:spcBef>
          <a:spcPts val="0"/>
        </a:spcBef>
        <a:spcAft>
          <a:spcPts val="0"/>
        </a:spcAft>
        <a:buNone/>
        <a:defRPr lang="en-US" sz="2600" b="1" kern="0" spc="0" baseline="0" dirty="0" smtClean="0">
          <a:solidFill>
            <a:schemeClr val="tx1"/>
          </a:solidFill>
          <a:latin typeface="+mj-lt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lang="sv-SE" sz="2000" b="0" kern="0" spc="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sv-SE" sz="2000" b="0" kern="0" spc="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sv-SE" sz="2000" b="0" kern="0" spc="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sv-SE" sz="2000" b="0" kern="0" spc="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2000" b="0" kern="0" spc="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1763688" y="1280939"/>
            <a:ext cx="620125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8" name="Platshållare för text 2"/>
          <p:cNvSpPr>
            <a:spLocks noGrp="1"/>
          </p:cNvSpPr>
          <p:nvPr>
            <p:ph type="body" idx="1"/>
          </p:nvPr>
        </p:nvSpPr>
        <p:spPr>
          <a:xfrm>
            <a:off x="1752600" y="2283717"/>
            <a:ext cx="6212346" cy="2736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 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8535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sldNum="0" hdr="0" ftr="0" dt="0"/>
  <p:txStyles>
    <p:titleStyle>
      <a:lvl1pPr marL="0" algn="l" defTabSz="914400" rtl="0" eaLnBrk="1" latinLnBrk="0" hangingPunct="1">
        <a:lnSpc>
          <a:spcPts val="4000"/>
        </a:lnSpc>
        <a:spcBef>
          <a:spcPts val="0"/>
        </a:spcBef>
        <a:spcAft>
          <a:spcPts val="0"/>
        </a:spcAft>
        <a:buNone/>
        <a:defRPr lang="en-US" sz="3000" b="1" kern="0" spc="0" baseline="0" dirty="0" smtClean="0">
          <a:solidFill>
            <a:schemeClr val="tx1"/>
          </a:solidFill>
          <a:latin typeface="+mj-lt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lang="sv-SE" sz="2000" b="0" kern="0" spc="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sv-SE" sz="2000" b="0" kern="0" spc="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sv-SE" sz="2000" b="0" kern="0" spc="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sv-SE" sz="2000" b="0" kern="0" spc="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2000" b="0" kern="0" spc="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E8E1938-291C-4642-B041-76AAD5053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813" y="450616"/>
            <a:ext cx="6048375" cy="42473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sv-SE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71D4174-15A6-7C47-92A8-08283D0D7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7813" y="1369219"/>
            <a:ext cx="6048375" cy="3093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Text nivå ett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6B6C172-E03A-1C40-9E95-CE851AF4FD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2514" y="4792412"/>
            <a:ext cx="797388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944E7DDB-89F0-4E4F-AB17-367BB2EBFB4B}" type="datetimeFigureOut">
              <a:rPr lang="sv-SE" smtClean="0"/>
              <a:pPr/>
              <a:t>2022-01-21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DFDC7C6-715D-2B4C-940B-CEBB3FDB5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56666" y="4788722"/>
            <a:ext cx="6039522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776E8D-EFB0-4348-9C96-21D4899FB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792412"/>
            <a:ext cx="28575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2D20211C-9CD0-E246-AB74-2D737B3066B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355BD24-97A8-9545-AA2A-D635A3AEF6F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629" y="4622226"/>
            <a:ext cx="797444" cy="332990"/>
          </a:xfrm>
          <a:prstGeom prst="rect">
            <a:avLst/>
          </a:prstGeom>
          <a:effectLst>
            <a:outerShdw blurRad="127000" dist="38100" dir="2700000" sx="96000" sy="96000" algn="tl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917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transition>
    <p:fade/>
  </p:transition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450" indent="-252450" algn="l" defTabSz="685800" rtl="0" eaLnBrk="1" latinLnBrk="0" hangingPunct="1">
        <a:lnSpc>
          <a:spcPct val="100000"/>
        </a:lnSpc>
        <a:spcBef>
          <a:spcPts val="750"/>
        </a:spcBef>
        <a:buSzPct val="130000"/>
        <a:buFont typeface="Systemtypsnitt normalt"/>
        <a:buChar char="⚬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379350" indent="-144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614250" indent="-144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3pPr>
      <a:lvl4pPr marL="849150" indent="-144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084050" indent="-144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>
          <p15:clr>
            <a:srgbClr val="F26B43"/>
          </p15:clr>
        </p15:guide>
        <p15:guide id="2" orient="horz" pos="3748">
          <p15:clr>
            <a:srgbClr val="F26B43"/>
          </p15:clr>
        </p15:guide>
        <p15:guide id="3" pos="1300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pos="63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1763688" y="1280939"/>
            <a:ext cx="620125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8" name="Platshållare för text 2"/>
          <p:cNvSpPr>
            <a:spLocks noGrp="1"/>
          </p:cNvSpPr>
          <p:nvPr>
            <p:ph type="body" idx="1"/>
          </p:nvPr>
        </p:nvSpPr>
        <p:spPr>
          <a:xfrm>
            <a:off x="1752600" y="2283717"/>
            <a:ext cx="6212346" cy="2736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 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7732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sldNum="0" hdr="0" ftr="0" dt="0"/>
  <p:txStyles>
    <p:titleStyle>
      <a:lvl1pPr marL="0" algn="l" defTabSz="914400" rtl="0" eaLnBrk="1" latinLnBrk="0" hangingPunct="1">
        <a:lnSpc>
          <a:spcPts val="4000"/>
        </a:lnSpc>
        <a:spcBef>
          <a:spcPts val="0"/>
        </a:spcBef>
        <a:spcAft>
          <a:spcPts val="0"/>
        </a:spcAft>
        <a:buNone/>
        <a:defRPr lang="en-US" sz="2600" b="1" kern="0" spc="0" baseline="0" dirty="0" smtClean="0">
          <a:solidFill>
            <a:schemeClr val="tx1"/>
          </a:solidFill>
          <a:latin typeface="+mj-lt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lang="sv-SE" sz="2000" b="0" kern="0" spc="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sv-SE" sz="2000" b="0" kern="0" spc="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sv-SE" sz="2000" b="0" kern="0" spc="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sv-SE" sz="2000" b="0" kern="0" spc="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2000" b="0" kern="0" spc="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9C506B85-2EA3-43D2-9470-7C5B9A1BE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6974" y="1480964"/>
            <a:ext cx="5467274" cy="3384376"/>
          </a:xfrm>
        </p:spPr>
        <p:txBody>
          <a:bodyPr/>
          <a:lstStyle/>
          <a:p>
            <a:r>
              <a:rPr lang="sv-SE" dirty="0"/>
              <a:t>Brukningsavgifterna höjs med </a:t>
            </a:r>
            <a:r>
              <a:rPr lang="sv-SE" b="1" dirty="0">
                <a:solidFill>
                  <a:srgbClr val="FF0000"/>
                </a:solidFill>
              </a:rPr>
              <a:t>10 %</a:t>
            </a:r>
          </a:p>
          <a:p>
            <a:pPr lvl="1"/>
            <a:r>
              <a:rPr lang="sv-SE" sz="1600" dirty="0"/>
              <a:t>Periodisk avgift som ska täcka VA-verksamhetens kostnader som ex drift- och underhåll, köp av vatten och avloppsrening, personal, räntor och avskrivningar</a:t>
            </a:r>
          </a:p>
          <a:p>
            <a:r>
              <a:rPr lang="sv-SE" dirty="0"/>
              <a:t>Anläggningsavgifterna höjs med </a:t>
            </a:r>
            <a:r>
              <a:rPr lang="sv-SE" b="1" dirty="0">
                <a:solidFill>
                  <a:srgbClr val="FF0000"/>
                </a:solidFill>
              </a:rPr>
              <a:t>7 %</a:t>
            </a:r>
          </a:p>
          <a:p>
            <a:pPr lvl="1"/>
            <a:r>
              <a:rPr lang="sv-SE" sz="1600" dirty="0"/>
              <a:t>Engångsavgift för att ansluta sig till </a:t>
            </a:r>
            <a:r>
              <a:rPr lang="sv-SE" sz="1600" dirty="0" err="1"/>
              <a:t>VA-nätet</a:t>
            </a:r>
            <a:r>
              <a:rPr lang="sv-SE" sz="1600" dirty="0"/>
              <a:t>. Långsiktigt mål att avgifterna ska täcka kostnaderna för den VA-utbyggnad som krävs för att ansluta nya kunder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482C76C-37DA-4DFC-AE3E-072AC25A0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Höjning </a:t>
            </a:r>
            <a:r>
              <a:rPr lang="sv-SE" dirty="0" err="1"/>
              <a:t>VA-taxa</a:t>
            </a:r>
            <a:r>
              <a:rPr lang="sv-SE" dirty="0"/>
              <a:t> 2022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68A613C-44BD-44C7-8E3E-7403E711D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9136">
            <a:off x="6859379" y="1348042"/>
            <a:ext cx="1895295" cy="268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84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AB9A8B51-34E1-49E2-9486-8A728ADFC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6974" y="1480964"/>
            <a:ext cx="7483498" cy="3384376"/>
          </a:xfrm>
        </p:spPr>
        <p:txBody>
          <a:bodyPr>
            <a:normAutofit/>
          </a:bodyPr>
          <a:lstStyle/>
          <a:p>
            <a:r>
              <a:rPr lang="sv-SE" dirty="0"/>
              <a:t>Avgifter för köpt vatten och avlopp</a:t>
            </a:r>
          </a:p>
          <a:p>
            <a:r>
              <a:rPr lang="sv-SE" dirty="0"/>
              <a:t>Lön- och pensionskostnader</a:t>
            </a:r>
          </a:p>
          <a:p>
            <a:r>
              <a:rPr lang="sv-SE" dirty="0"/>
              <a:t>Avskrivningar (</a:t>
            </a:r>
            <a:r>
              <a:rPr lang="sv-SE" dirty="0" err="1"/>
              <a:t>VA-nätet</a:t>
            </a:r>
            <a:r>
              <a:rPr lang="sv-SE" dirty="0"/>
              <a:t> växer!)</a:t>
            </a:r>
          </a:p>
          <a:p>
            <a:r>
              <a:rPr lang="sv-SE" dirty="0"/>
              <a:t>Uppskjutna underhållsåtgärder, ex</a:t>
            </a:r>
          </a:p>
          <a:p>
            <a:pPr lvl="1"/>
            <a:r>
              <a:rPr lang="sv-SE" sz="1600" dirty="0"/>
              <a:t>Rengöring vattentorn</a:t>
            </a:r>
          </a:p>
          <a:p>
            <a:pPr lvl="1"/>
            <a:r>
              <a:rPr lang="sv-SE" sz="1600" dirty="0"/>
              <a:t>Underhåll tunnlar</a:t>
            </a:r>
          </a:p>
          <a:p>
            <a:r>
              <a:rPr lang="sv-SE" dirty="0"/>
              <a:t>Särskilda satsningar </a:t>
            </a:r>
          </a:p>
          <a:p>
            <a:pPr lvl="1"/>
            <a:r>
              <a:rPr lang="sv-SE" sz="1600" dirty="0"/>
              <a:t>Digitala vattenmätare</a:t>
            </a:r>
          </a:p>
          <a:p>
            <a:pPr lvl="1"/>
            <a:r>
              <a:rPr lang="sv-SE" sz="1600" dirty="0"/>
              <a:t>Omställning till fossilfri fordonsflotta</a:t>
            </a:r>
          </a:p>
          <a:p>
            <a:pPr lvl="1"/>
            <a:r>
              <a:rPr lang="sv-SE" sz="1600" dirty="0"/>
              <a:t>Införande av arbetssättet Tillgångsförvaltning (Asset Management)</a:t>
            </a:r>
          </a:p>
          <a:p>
            <a:endParaRPr lang="sv-SE" dirty="0"/>
          </a:p>
          <a:p>
            <a:pPr marL="457200" lvl="1" indent="0">
              <a:buNone/>
            </a:pP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00A2B057-0CA8-4D5D-AC56-EA0FB3774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 höjs brukningsavgifterna?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648C89B-8230-426D-A481-FCEAC87B9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159" y="1293294"/>
            <a:ext cx="2349443" cy="2869677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02AD5107-42D7-4536-8774-4082F90581ED}"/>
              </a:ext>
            </a:extLst>
          </p:cNvPr>
          <p:cNvSpPr txBox="1"/>
          <p:nvPr/>
        </p:nvSpPr>
        <p:spPr>
          <a:xfrm>
            <a:off x="5838096" y="3843002"/>
            <a:ext cx="2587568" cy="507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sv-SE" sz="1000" i="1" kern="0" dirty="0">
                <a:latin typeface="Gill Sans MT"/>
              </a:rPr>
              <a:t>Ny reningsteknik med membran i Henriksdals arv</a:t>
            </a:r>
          </a:p>
        </p:txBody>
      </p:sp>
    </p:spTree>
    <p:extLst>
      <p:ext uri="{BB962C8B-B14F-4D97-AF65-F5344CB8AC3E}">
        <p14:creationId xmlns:p14="http://schemas.microsoft.com/office/powerpoint/2010/main" val="960803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Nacka, ny version">
      <a:dk1>
        <a:sysClr val="windowText" lastClr="000000"/>
      </a:dk1>
      <a:lt1>
        <a:sysClr val="window" lastClr="FFFFFF"/>
      </a:lt1>
      <a:dk2>
        <a:srgbClr val="0F65B8"/>
      </a:dk2>
      <a:lt2>
        <a:srgbClr val="EEECE1"/>
      </a:lt2>
      <a:accent1>
        <a:srgbClr val="97AC1E"/>
      </a:accent1>
      <a:accent2>
        <a:srgbClr val="83449D"/>
      </a:accent2>
      <a:accent3>
        <a:srgbClr val="F07717"/>
      </a:accent3>
      <a:accent4>
        <a:srgbClr val="0F65B8"/>
      </a:accent4>
      <a:accent5>
        <a:srgbClr val="C0DE3D"/>
      </a:accent5>
      <a:accent6>
        <a:srgbClr val="BD0012"/>
      </a:accent6>
      <a:hlink>
        <a:srgbClr val="0F65B8"/>
      </a:hlink>
      <a:folHlink>
        <a:srgbClr val="BD001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ts val="4000"/>
          </a:lnSpc>
          <a:defRPr sz="2400" kern="0" dirty="0" err="1">
            <a:latin typeface="Gill Sans M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svartvit" id="{921ACA9A-5A5A-44EF-B0E1-2FEFD148C44D}" vid="{AEFC82C2-FBEF-40AA-8C55-5A00A30D1128}"/>
    </a:ext>
  </a:extLst>
</a:theme>
</file>

<file path=ppt/theme/theme2.xml><?xml version="1.0" encoding="utf-8"?>
<a:theme xmlns:a="http://schemas.openxmlformats.org/drawingml/2006/main" name="1_Office">
  <a:themeElements>
    <a:clrScheme name="Nacka, ny version">
      <a:dk1>
        <a:sysClr val="windowText" lastClr="000000"/>
      </a:dk1>
      <a:lt1>
        <a:sysClr val="window" lastClr="FFFFFF"/>
      </a:lt1>
      <a:dk2>
        <a:srgbClr val="0F65B8"/>
      </a:dk2>
      <a:lt2>
        <a:srgbClr val="EEECE1"/>
      </a:lt2>
      <a:accent1>
        <a:srgbClr val="97AC1E"/>
      </a:accent1>
      <a:accent2>
        <a:srgbClr val="83449D"/>
      </a:accent2>
      <a:accent3>
        <a:srgbClr val="F07717"/>
      </a:accent3>
      <a:accent4>
        <a:srgbClr val="0F65B8"/>
      </a:accent4>
      <a:accent5>
        <a:srgbClr val="C0DE3D"/>
      </a:accent5>
      <a:accent6>
        <a:srgbClr val="BD0012"/>
      </a:accent6>
      <a:hlink>
        <a:srgbClr val="0F65B8"/>
      </a:hlink>
      <a:folHlink>
        <a:srgbClr val="BD001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ts val="4000"/>
          </a:lnSpc>
          <a:defRPr sz="2400" kern="0" dirty="0" err="1">
            <a:latin typeface="Gill Sans M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Office">
  <a:themeElements>
    <a:clrScheme name="Nacka, ny version">
      <a:dk1>
        <a:sysClr val="windowText" lastClr="000000"/>
      </a:dk1>
      <a:lt1>
        <a:sysClr val="window" lastClr="FFFFFF"/>
      </a:lt1>
      <a:dk2>
        <a:srgbClr val="0F65B8"/>
      </a:dk2>
      <a:lt2>
        <a:srgbClr val="EEECE1"/>
      </a:lt2>
      <a:accent1>
        <a:srgbClr val="97AC1E"/>
      </a:accent1>
      <a:accent2>
        <a:srgbClr val="83449D"/>
      </a:accent2>
      <a:accent3>
        <a:srgbClr val="F07717"/>
      </a:accent3>
      <a:accent4>
        <a:srgbClr val="0F65B8"/>
      </a:accent4>
      <a:accent5>
        <a:srgbClr val="C0DE3D"/>
      </a:accent5>
      <a:accent6>
        <a:srgbClr val="BD0012"/>
      </a:accent6>
      <a:hlink>
        <a:srgbClr val="0F65B8"/>
      </a:hlink>
      <a:folHlink>
        <a:srgbClr val="BD001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ts val="4000"/>
          </a:lnSpc>
          <a:defRPr sz="2400" kern="0" dirty="0" err="1">
            <a:latin typeface="Gill Sans M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Sobona-Turkos-Ljus">
  <a:themeElements>
    <a:clrScheme name="Sobona-Ny-5">
      <a:dk1>
        <a:srgbClr val="000000"/>
      </a:dk1>
      <a:lt1>
        <a:srgbClr val="FFFFFF"/>
      </a:lt1>
      <a:dk2>
        <a:srgbClr val="286E79"/>
      </a:dk2>
      <a:lt2>
        <a:srgbClr val="D6F0F2"/>
      </a:lt2>
      <a:accent1>
        <a:srgbClr val="286D79"/>
      </a:accent1>
      <a:accent2>
        <a:srgbClr val="DECBCB"/>
      </a:accent2>
      <a:accent3>
        <a:srgbClr val="3B1641"/>
      </a:accent3>
      <a:accent4>
        <a:srgbClr val="DDEBDC"/>
      </a:accent4>
      <a:accent5>
        <a:srgbClr val="006D60"/>
      </a:accent5>
      <a:accent6>
        <a:srgbClr val="D88047"/>
      </a:accent6>
      <a:hlink>
        <a:srgbClr val="286D79"/>
      </a:hlink>
      <a:folHlink>
        <a:srgbClr val="3A154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_ppt.pptx" id="{667881BD-C60E-48E6-963A-35D2FDA918AC}" vid="{60C2F9FD-8E32-4256-810B-D9476D1CA943}"/>
    </a:ext>
  </a:extLst>
</a:theme>
</file>

<file path=ppt/theme/theme5.xml><?xml version="1.0" encoding="utf-8"?>
<a:theme xmlns:a="http://schemas.openxmlformats.org/drawingml/2006/main" name="3_Office">
  <a:themeElements>
    <a:clrScheme name="Nacka, ny version">
      <a:dk1>
        <a:sysClr val="windowText" lastClr="000000"/>
      </a:dk1>
      <a:lt1>
        <a:sysClr val="window" lastClr="FFFFFF"/>
      </a:lt1>
      <a:dk2>
        <a:srgbClr val="0F65B8"/>
      </a:dk2>
      <a:lt2>
        <a:srgbClr val="EEECE1"/>
      </a:lt2>
      <a:accent1>
        <a:srgbClr val="97AC1E"/>
      </a:accent1>
      <a:accent2>
        <a:srgbClr val="83449D"/>
      </a:accent2>
      <a:accent3>
        <a:srgbClr val="F07717"/>
      </a:accent3>
      <a:accent4>
        <a:srgbClr val="0F65B8"/>
      </a:accent4>
      <a:accent5>
        <a:srgbClr val="C0DE3D"/>
      </a:accent5>
      <a:accent6>
        <a:srgbClr val="BD0012"/>
      </a:accent6>
      <a:hlink>
        <a:srgbClr val="0F65B8"/>
      </a:hlink>
      <a:folHlink>
        <a:srgbClr val="BD001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ts val="4000"/>
          </a:lnSpc>
          <a:defRPr sz="2400" kern="0" dirty="0" err="1">
            <a:latin typeface="Gill Sans M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ECF52E6B2FF9247AD80C49D001437BC" ma:contentTypeVersion="8" ma:contentTypeDescription="Skapa ett nytt dokument." ma:contentTypeScope="" ma:versionID="cd738d431cc2236b862633cac3cfb607">
  <xsd:schema xmlns:xsd="http://www.w3.org/2001/XMLSchema" xmlns:xs="http://www.w3.org/2001/XMLSchema" xmlns:p="http://schemas.microsoft.com/office/2006/metadata/properties" xmlns:ns2="b174c3d1-cc55-4f0e-9101-064b87338a4a" targetNamespace="http://schemas.microsoft.com/office/2006/metadata/properties" ma:root="true" ma:fieldsID="1ec9ebe6e1e7c00b9743a0b938c92c0b" ns2:_="">
    <xsd:import namespace="b174c3d1-cc55-4f0e-9101-064b87338a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74c3d1-cc55-4f0e-9101-064b87338a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56EF4F-AA36-42BE-AF3F-D869C16AEF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F391FD-77FA-42A7-9636-E715A414F5EE}">
  <ds:schemaRefs>
    <ds:schemaRef ds:uri="b174c3d1-cc55-4f0e-9101-064b87338a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3715950-10F2-407F-A173-6740F61A47F8}">
  <ds:schemaRefs>
    <ds:schemaRef ds:uri="b174c3d1-cc55-4f0e-9101-064b87338a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111</Words>
  <Application>Microsoft Office PowerPoint</Application>
  <PresentationFormat>Bildspel på skärmen (16:9)</PresentationFormat>
  <Paragraphs>17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2</vt:i4>
      </vt:variant>
    </vt:vector>
  </HeadingPairs>
  <TitlesOfParts>
    <vt:vector size="11" baseType="lpstr">
      <vt:lpstr>Arial</vt:lpstr>
      <vt:lpstr>Calibri</vt:lpstr>
      <vt:lpstr>Gill Sans MT</vt:lpstr>
      <vt:lpstr>Systemtypsnitt normalt</vt:lpstr>
      <vt:lpstr>Office</vt:lpstr>
      <vt:lpstr>1_Office</vt:lpstr>
      <vt:lpstr>2_Office</vt:lpstr>
      <vt:lpstr>Sobona-Turkos-Ljus</vt:lpstr>
      <vt:lpstr>3_Office</vt:lpstr>
      <vt:lpstr>Höjning VA-taxa 2022</vt:lpstr>
      <vt:lpstr>Varför höjs brukningsavgifterna?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Avstamp 2021 2 Februari</dc:title>
  <dc:creator>Setréus Jan</dc:creator>
  <cp:lastModifiedBy>Blomberg Johanna</cp:lastModifiedBy>
  <cp:revision>6</cp:revision>
  <cp:lastPrinted>2021-12-14T09:28:04Z</cp:lastPrinted>
  <dcterms:created xsi:type="dcterms:W3CDTF">2021-01-29T15:38:04Z</dcterms:created>
  <dcterms:modified xsi:type="dcterms:W3CDTF">2022-01-21T12:34:09Z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0x010100DECF52E6B2FF9247AD80C49D001437BC</vt:lpwstr>
  </property>
</Properties>
</file>