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8" r:id="rId3"/>
  </p:sldMasterIdLst>
  <p:notesMasterIdLst>
    <p:notesMasterId r:id="rId17"/>
  </p:notesMasterIdLst>
  <p:handoutMasterIdLst>
    <p:handoutMasterId r:id="rId18"/>
  </p:handoutMasterIdLst>
  <p:sldIdLst>
    <p:sldId id="260" r:id="rId4"/>
    <p:sldId id="263" r:id="rId5"/>
    <p:sldId id="1986" r:id="rId6"/>
    <p:sldId id="280" r:id="rId7"/>
    <p:sldId id="1972" r:id="rId8"/>
    <p:sldId id="1975" r:id="rId9"/>
    <p:sldId id="1976" r:id="rId10"/>
    <p:sldId id="1977" r:id="rId11"/>
    <p:sldId id="1978" r:id="rId12"/>
    <p:sldId id="1979" r:id="rId13"/>
    <p:sldId id="1980" r:id="rId14"/>
    <p:sldId id="1985" r:id="rId15"/>
    <p:sldId id="279" r:id="rId16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önnerberg Anna" initials="LA" lastIdx="46" clrIdx="0">
    <p:extLst>
      <p:ext uri="{19B8F6BF-5375-455C-9EA6-DF929625EA0E}">
        <p15:presenceInfo xmlns:p15="http://schemas.microsoft.com/office/powerpoint/2012/main" userId="S::anna.lonnerberg@nacka.se::2d477558-c186-4286-baa8-4c9555691019" providerId="AD"/>
      </p:ext>
    </p:extLst>
  </p:cmAuthor>
  <p:cmAuthor id="2" name="Nordgren Sebastian" initials="NS" lastIdx="2" clrIdx="1">
    <p:extLst>
      <p:ext uri="{19B8F6BF-5375-455C-9EA6-DF929625EA0E}">
        <p15:presenceInfo xmlns:p15="http://schemas.microsoft.com/office/powerpoint/2012/main" userId="S::sebastian.nordgren@nacka.se::c689610e-7e15-4757-b0b2-eacc55dc60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503"/>
    <a:srgbClr val="B4C6E7"/>
    <a:srgbClr val="1F4E78"/>
    <a:srgbClr val="DF2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B0035-9A91-4327-88A5-254777810984}" v="1" dt="2021-12-14T13:15:4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2" autoAdjust="0"/>
    <p:restoredTop sz="93692" autoAdjust="0"/>
  </p:normalViewPr>
  <p:slideViewPr>
    <p:cSldViewPr snapToGrid="0">
      <p:cViewPr varScale="1">
        <p:scale>
          <a:sx n="109" d="100"/>
          <a:sy n="109" d="100"/>
        </p:scale>
        <p:origin x="138" y="9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44"/>
    </p:cViewPr>
  </p:sorter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9E0F4-F3B0-4C1C-8673-527DBB7086D5}" type="doc">
      <dgm:prSet loTypeId="urn:microsoft.com/office/officeart/2005/8/layout/cycle8" loCatId="cycle" qsTypeId="urn:microsoft.com/office/officeart/2005/8/quickstyle/simple1#25" qsCatId="simple" csTypeId="urn:microsoft.com/office/officeart/2005/8/colors/accent0_3" csCatId="mainScheme" phldr="1"/>
      <dgm:spPr/>
    </dgm:pt>
    <dgm:pt modelId="{E3D33F93-4A82-466B-95B0-F08D095E4EFE}">
      <dgm:prSet phldrT="[Text]" custT="1"/>
      <dgm:spPr>
        <a:xfrm>
          <a:off x="338986" y="194281"/>
          <a:ext cx="2636459" cy="2636459"/>
        </a:xfrm>
        <a:prstGeom prst="pie">
          <a:avLst>
            <a:gd name="adj1" fmla="val 16200000"/>
            <a:gd name="adj2" fmla="val 2052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6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EE5360AD-7160-4C94-A0F7-14CCC1E5BFE2}" type="parTrans" cxnId="{A68E5F6F-90D7-4896-BEC7-7513BE5A43BC}">
      <dgm:prSet/>
      <dgm:spPr/>
      <dgm:t>
        <a:bodyPr/>
        <a:lstStyle/>
        <a:p>
          <a:endParaRPr lang="en-US" sz="700"/>
        </a:p>
      </dgm:t>
    </dgm:pt>
    <dgm:pt modelId="{915F1466-3690-423E-9340-AE54F1840D0E}" type="sibTrans" cxnId="{A68E5F6F-90D7-4896-BEC7-7513BE5A43BC}">
      <dgm:prSet/>
      <dgm:spPr/>
      <dgm:t>
        <a:bodyPr/>
        <a:lstStyle/>
        <a:p>
          <a:endParaRPr lang="en-US" sz="700"/>
        </a:p>
      </dgm:t>
    </dgm:pt>
    <dgm:pt modelId="{97C4E3D0-C232-4076-9EB1-95CF4E546122}">
      <dgm:prSet phldrT="[Text]" custT="1"/>
      <dgm:spPr>
        <a:xfrm>
          <a:off x="361584" y="264587"/>
          <a:ext cx="2636459" cy="2636459"/>
        </a:xfrm>
        <a:prstGeom prst="pie">
          <a:avLst>
            <a:gd name="adj1" fmla="val 20520000"/>
            <a:gd name="adj2" fmla="val 324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6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3454D90A-1B18-466B-B58F-6DE90FAD65BD}" type="parTrans" cxnId="{812087ED-DBAE-4B03-B6F1-04E9C250A9DD}">
      <dgm:prSet/>
      <dgm:spPr/>
      <dgm:t>
        <a:bodyPr/>
        <a:lstStyle/>
        <a:p>
          <a:endParaRPr lang="en-US" sz="700"/>
        </a:p>
      </dgm:t>
    </dgm:pt>
    <dgm:pt modelId="{613BFCDB-61AF-440C-9261-6A56DD349BF0}" type="sibTrans" cxnId="{812087ED-DBAE-4B03-B6F1-04E9C250A9DD}">
      <dgm:prSet/>
      <dgm:spPr/>
      <dgm:t>
        <a:bodyPr/>
        <a:lstStyle/>
        <a:p>
          <a:endParaRPr lang="en-US" sz="700"/>
        </a:p>
      </dgm:t>
    </dgm:pt>
    <dgm:pt modelId="{F9F7EE65-9A80-418D-8E20-48663354F34E}">
      <dgm:prSet phldrT="[Text]" custT="1"/>
      <dgm:spPr>
        <a:xfrm>
          <a:off x="242316" y="264587"/>
          <a:ext cx="2636459" cy="2636459"/>
        </a:xfrm>
        <a:prstGeom prst="pie">
          <a:avLst>
            <a:gd name="adj1" fmla="val 7560000"/>
            <a:gd name="adj2" fmla="val 1188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6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C65C0353-8546-48D0-AE11-FEE77DA4FC56}" type="parTrans" cxnId="{01A703D6-A3CC-4F2D-A220-44DA02283EE7}">
      <dgm:prSet/>
      <dgm:spPr/>
      <dgm:t>
        <a:bodyPr/>
        <a:lstStyle/>
        <a:p>
          <a:endParaRPr lang="en-US" sz="700"/>
        </a:p>
      </dgm:t>
    </dgm:pt>
    <dgm:pt modelId="{BA68A98B-5A3A-41C1-B0A9-F1D8C02D05AC}" type="sibTrans" cxnId="{01A703D6-A3CC-4F2D-A220-44DA02283EE7}">
      <dgm:prSet/>
      <dgm:spPr/>
      <dgm:t>
        <a:bodyPr/>
        <a:lstStyle/>
        <a:p>
          <a:endParaRPr lang="en-US" sz="700"/>
        </a:p>
      </dgm:t>
    </dgm:pt>
    <dgm:pt modelId="{3AB7350E-077B-4E3A-80D4-C5664EBF1F26}">
      <dgm:prSet phldrT="[Text]" custT="1"/>
      <dgm:spPr>
        <a:xfrm>
          <a:off x="286006" y="194281"/>
          <a:ext cx="2636459" cy="2636459"/>
        </a:xfrm>
        <a:prstGeom prst="pie">
          <a:avLst>
            <a:gd name="adj1" fmla="val 11880000"/>
            <a:gd name="adj2" fmla="val 1620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7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86D45444-DC26-42AD-AD87-51E7FF1C528E}" type="parTrans" cxnId="{CD168273-8C84-41DF-B699-391911420906}">
      <dgm:prSet/>
      <dgm:spPr/>
      <dgm:t>
        <a:bodyPr/>
        <a:lstStyle/>
        <a:p>
          <a:endParaRPr lang="en-US" sz="700"/>
        </a:p>
      </dgm:t>
    </dgm:pt>
    <dgm:pt modelId="{0E628CD3-1139-437C-BB33-3F7108587528}" type="sibTrans" cxnId="{CD168273-8C84-41DF-B699-391911420906}">
      <dgm:prSet/>
      <dgm:spPr/>
      <dgm:t>
        <a:bodyPr/>
        <a:lstStyle/>
        <a:p>
          <a:endParaRPr lang="en-US" sz="700"/>
        </a:p>
      </dgm:t>
    </dgm:pt>
    <dgm:pt modelId="{FEEF0F8C-8759-454C-97F0-221E3A3CD488}">
      <dgm:prSet phldrT="[Text]" custT="1"/>
      <dgm:spPr>
        <a:xfrm>
          <a:off x="301950" y="307900"/>
          <a:ext cx="2636459" cy="2636459"/>
        </a:xfrm>
        <a:prstGeom prst="pie">
          <a:avLst>
            <a:gd name="adj1" fmla="val 3240000"/>
            <a:gd name="adj2" fmla="val 756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6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175053A-BA10-4E12-812D-B687CF237512}" type="parTrans" cxnId="{7B985404-73B1-461F-A5FD-B6F64437EE31}">
      <dgm:prSet/>
      <dgm:spPr/>
      <dgm:t>
        <a:bodyPr/>
        <a:lstStyle/>
        <a:p>
          <a:endParaRPr lang="en-US" sz="700"/>
        </a:p>
      </dgm:t>
    </dgm:pt>
    <dgm:pt modelId="{614F3603-8036-4FB6-BDD5-45859255D448}" type="sibTrans" cxnId="{7B985404-73B1-461F-A5FD-B6F64437EE31}">
      <dgm:prSet/>
      <dgm:spPr/>
      <dgm:t>
        <a:bodyPr/>
        <a:lstStyle/>
        <a:p>
          <a:endParaRPr lang="en-US" sz="700"/>
        </a:p>
      </dgm:t>
    </dgm:pt>
    <dgm:pt modelId="{4B3FA6E5-39C9-4E6E-A291-8DD08C877C14}" type="pres">
      <dgm:prSet presAssocID="{0DA9E0F4-F3B0-4C1C-8673-527DBB7086D5}" presName="compositeShape" presStyleCnt="0">
        <dgm:presLayoutVars>
          <dgm:chMax val="7"/>
          <dgm:dir/>
          <dgm:resizeHandles val="exact"/>
        </dgm:presLayoutVars>
      </dgm:prSet>
      <dgm:spPr/>
    </dgm:pt>
    <dgm:pt modelId="{3A3DD0B3-82F9-4FD2-B427-21BE11D196D0}" type="pres">
      <dgm:prSet presAssocID="{0DA9E0F4-F3B0-4C1C-8673-527DBB7086D5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03422CE1-1910-4641-87EF-74DEEBDB2B94}" type="pres">
      <dgm:prSet presAssocID="{0DA9E0F4-F3B0-4C1C-8673-527DBB7086D5}" presName="dummy1a" presStyleCnt="0"/>
      <dgm:spPr/>
    </dgm:pt>
    <dgm:pt modelId="{A180DB46-86DD-4CE2-884E-FCB266A3AD2F}" type="pres">
      <dgm:prSet presAssocID="{0DA9E0F4-F3B0-4C1C-8673-527DBB7086D5}" presName="dummy1b" presStyleCnt="0"/>
      <dgm:spPr/>
    </dgm:pt>
    <dgm:pt modelId="{F6E5FE69-0B45-4856-BA00-CD7DA3AB35C7}" type="pres">
      <dgm:prSet presAssocID="{0DA9E0F4-F3B0-4C1C-8673-527DBB7086D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9F48198-8DC4-4E4E-A6A5-16FFF1020BBD}" type="pres">
      <dgm:prSet presAssocID="{0DA9E0F4-F3B0-4C1C-8673-527DBB7086D5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7E6D85FF-5134-4B48-B661-8CA35FF3B572}" type="pres">
      <dgm:prSet presAssocID="{0DA9E0F4-F3B0-4C1C-8673-527DBB7086D5}" presName="dummy2a" presStyleCnt="0"/>
      <dgm:spPr/>
    </dgm:pt>
    <dgm:pt modelId="{4EB95FCF-326D-45BF-B73E-6AFB7AAB48F8}" type="pres">
      <dgm:prSet presAssocID="{0DA9E0F4-F3B0-4C1C-8673-527DBB7086D5}" presName="dummy2b" presStyleCnt="0"/>
      <dgm:spPr/>
    </dgm:pt>
    <dgm:pt modelId="{F2968396-D823-4672-84E3-DB1DDCC883A1}" type="pres">
      <dgm:prSet presAssocID="{0DA9E0F4-F3B0-4C1C-8673-527DBB7086D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4982ED2-1BCB-4A38-85B4-9DD7452E6700}" type="pres">
      <dgm:prSet presAssocID="{0DA9E0F4-F3B0-4C1C-8673-527DBB7086D5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D833974D-9432-4227-81AA-8B2866F24920}" type="pres">
      <dgm:prSet presAssocID="{0DA9E0F4-F3B0-4C1C-8673-527DBB7086D5}" presName="dummy3a" presStyleCnt="0"/>
      <dgm:spPr/>
    </dgm:pt>
    <dgm:pt modelId="{90586C88-CFFE-4463-9E2E-F498D85110FC}" type="pres">
      <dgm:prSet presAssocID="{0DA9E0F4-F3B0-4C1C-8673-527DBB7086D5}" presName="dummy3b" presStyleCnt="0"/>
      <dgm:spPr/>
    </dgm:pt>
    <dgm:pt modelId="{51B4E79D-AD02-4C72-AE1F-4433815D5AC4}" type="pres">
      <dgm:prSet presAssocID="{0DA9E0F4-F3B0-4C1C-8673-527DBB7086D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AC7523F-19DB-4171-8031-BF0BCCCF34DE}" type="pres">
      <dgm:prSet presAssocID="{0DA9E0F4-F3B0-4C1C-8673-527DBB7086D5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D2B3955F-D1DD-4990-B073-432DE9A6100E}" type="pres">
      <dgm:prSet presAssocID="{0DA9E0F4-F3B0-4C1C-8673-527DBB7086D5}" presName="dummy4a" presStyleCnt="0"/>
      <dgm:spPr/>
    </dgm:pt>
    <dgm:pt modelId="{5D22DBD8-7E34-4F61-A341-15352AC95001}" type="pres">
      <dgm:prSet presAssocID="{0DA9E0F4-F3B0-4C1C-8673-527DBB7086D5}" presName="dummy4b" presStyleCnt="0"/>
      <dgm:spPr/>
    </dgm:pt>
    <dgm:pt modelId="{7ABA78C5-A723-45BF-8CBF-2D91E0947AB9}" type="pres">
      <dgm:prSet presAssocID="{0DA9E0F4-F3B0-4C1C-8673-527DBB7086D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3DF071B-C1E9-4DC9-B24A-40E8A006F9BB}" type="pres">
      <dgm:prSet presAssocID="{0DA9E0F4-F3B0-4C1C-8673-527DBB7086D5}" presName="wedge5" presStyleLbl="node1" presStyleIdx="4" presStyleCnt="5" custLinFactNeighborX="800"/>
      <dgm:spPr>
        <a:prstGeom prst="pie">
          <a:avLst>
            <a:gd name="adj1" fmla="val 11880000"/>
            <a:gd name="adj2" fmla="val 16200000"/>
          </a:avLst>
        </a:prstGeom>
      </dgm:spPr>
    </dgm:pt>
    <dgm:pt modelId="{72D93D40-929E-4208-8168-5234F48D24D7}" type="pres">
      <dgm:prSet presAssocID="{0DA9E0F4-F3B0-4C1C-8673-527DBB7086D5}" presName="dummy5a" presStyleCnt="0"/>
      <dgm:spPr/>
    </dgm:pt>
    <dgm:pt modelId="{C7B6BA62-6916-4078-BA13-1D19FCC5F92E}" type="pres">
      <dgm:prSet presAssocID="{0DA9E0F4-F3B0-4C1C-8673-527DBB7086D5}" presName="dummy5b" presStyleCnt="0"/>
      <dgm:spPr/>
    </dgm:pt>
    <dgm:pt modelId="{771B5D43-E622-482D-89C1-209B5A06F976}" type="pres">
      <dgm:prSet presAssocID="{0DA9E0F4-F3B0-4C1C-8673-527DBB7086D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D26B707-A7CC-4C88-BAAA-81484D4024DB}" type="pres">
      <dgm:prSet presAssocID="{915F1466-3690-423E-9340-AE54F1840D0E}" presName="arrowWedge1" presStyleLbl="fgSibTrans2D1" presStyleIdx="0" presStyleCnt="5"/>
      <dgm:spPr>
        <a:xfrm>
          <a:off x="175652" y="31072"/>
          <a:ext cx="2962878" cy="296287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286107B-95A1-4AB5-82F3-69994F74501F}" type="pres">
      <dgm:prSet presAssocID="{613BFCDB-61AF-440C-9261-6A56DD349BF0}" presName="arrowWedge2" presStyleLbl="fgSibTrans2D1" presStyleIdx="1" presStyleCnt="5"/>
      <dgm:spPr>
        <a:xfrm>
          <a:off x="198557" y="101354"/>
          <a:ext cx="2962878" cy="296287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86236A5-B835-4A05-9216-80FC336F4897}" type="pres">
      <dgm:prSet presAssocID="{614F3603-8036-4FB6-BDD5-45859255D448}" presName="arrowWedge3" presStyleLbl="fgSibTrans2D1" presStyleIdx="2" presStyleCnt="5"/>
      <dgm:spPr>
        <a:xfrm>
          <a:off x="138740" y="144800"/>
          <a:ext cx="2962878" cy="296287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496168F-2598-4829-A37C-25393D7EAF6E}" type="pres">
      <dgm:prSet presAssocID="{BA68A98B-5A3A-41C1-B0A9-F1D8C02D05AC}" presName="arrowWedge4" presStyleLbl="fgSibTrans2D1" presStyleIdx="3" presStyleCnt="5"/>
      <dgm:spPr>
        <a:xfrm>
          <a:off x="78924" y="101354"/>
          <a:ext cx="2962878" cy="296287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4B9E3EA-4A47-4F0B-8A76-32806A2FA97B}" type="pres">
      <dgm:prSet presAssocID="{0E628CD3-1139-437C-BB33-3F7108587528}" presName="arrowWedge5" presStyleLbl="fgSibTrans2D1" presStyleIdx="4" presStyleCnt="5"/>
      <dgm:spPr>
        <a:xfrm>
          <a:off x="122920" y="31072"/>
          <a:ext cx="2962878" cy="296287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7B985404-73B1-461F-A5FD-B6F64437EE31}" srcId="{0DA9E0F4-F3B0-4C1C-8673-527DBB7086D5}" destId="{FEEF0F8C-8759-454C-97F0-221E3A3CD488}" srcOrd="2" destOrd="0" parTransId="{B175053A-BA10-4E12-812D-B687CF237512}" sibTransId="{614F3603-8036-4FB6-BDD5-45859255D448}"/>
    <dgm:cxn modelId="{71529D17-BC49-40AA-8218-94EC22006DEF}" type="presOf" srcId="{97C4E3D0-C232-4076-9EB1-95CF4E546122}" destId="{29F48198-8DC4-4E4E-A6A5-16FFF1020BBD}" srcOrd="0" destOrd="0" presId="urn:microsoft.com/office/officeart/2005/8/layout/cycle8"/>
    <dgm:cxn modelId="{3A296F1D-0421-4739-BD57-3914B8878469}" type="presOf" srcId="{97C4E3D0-C232-4076-9EB1-95CF4E546122}" destId="{F2968396-D823-4672-84E3-DB1DDCC883A1}" srcOrd="1" destOrd="0" presId="urn:microsoft.com/office/officeart/2005/8/layout/cycle8"/>
    <dgm:cxn modelId="{E2559F2A-5D39-4F94-BC0B-37FCA34F3411}" type="presOf" srcId="{FEEF0F8C-8759-454C-97F0-221E3A3CD488}" destId="{51B4E79D-AD02-4C72-AE1F-4433815D5AC4}" srcOrd="1" destOrd="0" presId="urn:microsoft.com/office/officeart/2005/8/layout/cycle8"/>
    <dgm:cxn modelId="{0C927440-E072-4B61-942C-C6946A986489}" type="presOf" srcId="{F9F7EE65-9A80-418D-8E20-48663354F34E}" destId="{7ABA78C5-A723-45BF-8CBF-2D91E0947AB9}" srcOrd="1" destOrd="0" presId="urn:microsoft.com/office/officeart/2005/8/layout/cycle8"/>
    <dgm:cxn modelId="{E4AC636E-B2B9-4425-8203-72CAB6DC85E2}" type="presOf" srcId="{F9F7EE65-9A80-418D-8E20-48663354F34E}" destId="{DAC7523F-19DB-4171-8031-BF0BCCCF34DE}" srcOrd="0" destOrd="0" presId="urn:microsoft.com/office/officeart/2005/8/layout/cycle8"/>
    <dgm:cxn modelId="{A68E5F6F-90D7-4896-BEC7-7513BE5A43BC}" srcId="{0DA9E0F4-F3B0-4C1C-8673-527DBB7086D5}" destId="{E3D33F93-4A82-466B-95B0-F08D095E4EFE}" srcOrd="0" destOrd="0" parTransId="{EE5360AD-7160-4C94-A0F7-14CCC1E5BFE2}" sibTransId="{915F1466-3690-423E-9340-AE54F1840D0E}"/>
    <dgm:cxn modelId="{4B187973-34F8-4F56-B202-364156C05554}" type="presOf" srcId="{E3D33F93-4A82-466B-95B0-F08D095E4EFE}" destId="{3A3DD0B3-82F9-4FD2-B427-21BE11D196D0}" srcOrd="0" destOrd="0" presId="urn:microsoft.com/office/officeart/2005/8/layout/cycle8"/>
    <dgm:cxn modelId="{CD168273-8C84-41DF-B699-391911420906}" srcId="{0DA9E0F4-F3B0-4C1C-8673-527DBB7086D5}" destId="{3AB7350E-077B-4E3A-80D4-C5664EBF1F26}" srcOrd="4" destOrd="0" parTransId="{86D45444-DC26-42AD-AD87-51E7FF1C528E}" sibTransId="{0E628CD3-1139-437C-BB33-3F7108587528}"/>
    <dgm:cxn modelId="{B7B50491-7E48-48F2-965D-E97DEFBB48B4}" type="presOf" srcId="{E3D33F93-4A82-466B-95B0-F08D095E4EFE}" destId="{F6E5FE69-0B45-4856-BA00-CD7DA3AB35C7}" srcOrd="1" destOrd="0" presId="urn:microsoft.com/office/officeart/2005/8/layout/cycle8"/>
    <dgm:cxn modelId="{78EACD9B-2479-487D-9037-ACE6D65618FE}" type="presOf" srcId="{3AB7350E-077B-4E3A-80D4-C5664EBF1F26}" destId="{771B5D43-E622-482D-89C1-209B5A06F976}" srcOrd="1" destOrd="0" presId="urn:microsoft.com/office/officeart/2005/8/layout/cycle8"/>
    <dgm:cxn modelId="{0E03D4A5-9F09-4E0D-98BF-6B79D76F03CA}" type="presOf" srcId="{3AB7350E-077B-4E3A-80D4-C5664EBF1F26}" destId="{63DF071B-C1E9-4DC9-B24A-40E8A006F9BB}" srcOrd="0" destOrd="0" presId="urn:microsoft.com/office/officeart/2005/8/layout/cycle8"/>
    <dgm:cxn modelId="{01A703D6-A3CC-4F2D-A220-44DA02283EE7}" srcId="{0DA9E0F4-F3B0-4C1C-8673-527DBB7086D5}" destId="{F9F7EE65-9A80-418D-8E20-48663354F34E}" srcOrd="3" destOrd="0" parTransId="{C65C0353-8546-48D0-AE11-FEE77DA4FC56}" sibTransId="{BA68A98B-5A3A-41C1-B0A9-F1D8C02D05AC}"/>
    <dgm:cxn modelId="{812087ED-DBAE-4B03-B6F1-04E9C250A9DD}" srcId="{0DA9E0F4-F3B0-4C1C-8673-527DBB7086D5}" destId="{97C4E3D0-C232-4076-9EB1-95CF4E546122}" srcOrd="1" destOrd="0" parTransId="{3454D90A-1B18-466B-B58F-6DE90FAD65BD}" sibTransId="{613BFCDB-61AF-440C-9261-6A56DD349BF0}"/>
    <dgm:cxn modelId="{48F4D0EF-E973-4886-81E9-9D96787B31E8}" type="presOf" srcId="{0DA9E0F4-F3B0-4C1C-8673-527DBB7086D5}" destId="{4B3FA6E5-39C9-4E6E-A291-8DD08C877C14}" srcOrd="0" destOrd="0" presId="urn:microsoft.com/office/officeart/2005/8/layout/cycle8"/>
    <dgm:cxn modelId="{74E016F0-2A9F-4AF4-B926-47A0CD596B03}" type="presOf" srcId="{FEEF0F8C-8759-454C-97F0-221E3A3CD488}" destId="{94982ED2-1BCB-4A38-85B4-9DD7452E6700}" srcOrd="0" destOrd="0" presId="urn:microsoft.com/office/officeart/2005/8/layout/cycle8"/>
    <dgm:cxn modelId="{40C23446-4BDC-4585-B6E1-0691374000AB}" type="presParOf" srcId="{4B3FA6E5-39C9-4E6E-A291-8DD08C877C14}" destId="{3A3DD0B3-82F9-4FD2-B427-21BE11D196D0}" srcOrd="0" destOrd="0" presId="urn:microsoft.com/office/officeart/2005/8/layout/cycle8"/>
    <dgm:cxn modelId="{8E012AAE-8A2C-479D-B129-9171234F852E}" type="presParOf" srcId="{4B3FA6E5-39C9-4E6E-A291-8DD08C877C14}" destId="{03422CE1-1910-4641-87EF-74DEEBDB2B94}" srcOrd="1" destOrd="0" presId="urn:microsoft.com/office/officeart/2005/8/layout/cycle8"/>
    <dgm:cxn modelId="{89372976-2BED-4D46-955E-D2A2B4B44672}" type="presParOf" srcId="{4B3FA6E5-39C9-4E6E-A291-8DD08C877C14}" destId="{A180DB46-86DD-4CE2-884E-FCB266A3AD2F}" srcOrd="2" destOrd="0" presId="urn:microsoft.com/office/officeart/2005/8/layout/cycle8"/>
    <dgm:cxn modelId="{C7F7A5E6-3956-4D7A-B223-6C0534715F8F}" type="presParOf" srcId="{4B3FA6E5-39C9-4E6E-A291-8DD08C877C14}" destId="{F6E5FE69-0B45-4856-BA00-CD7DA3AB35C7}" srcOrd="3" destOrd="0" presId="urn:microsoft.com/office/officeart/2005/8/layout/cycle8"/>
    <dgm:cxn modelId="{9143BA4D-40C1-4678-B270-C2F0AFF35216}" type="presParOf" srcId="{4B3FA6E5-39C9-4E6E-A291-8DD08C877C14}" destId="{29F48198-8DC4-4E4E-A6A5-16FFF1020BBD}" srcOrd="4" destOrd="0" presId="urn:microsoft.com/office/officeart/2005/8/layout/cycle8"/>
    <dgm:cxn modelId="{82570EC4-3A92-4890-BA53-9262200FB87A}" type="presParOf" srcId="{4B3FA6E5-39C9-4E6E-A291-8DD08C877C14}" destId="{7E6D85FF-5134-4B48-B661-8CA35FF3B572}" srcOrd="5" destOrd="0" presId="urn:microsoft.com/office/officeart/2005/8/layout/cycle8"/>
    <dgm:cxn modelId="{103D8F54-9888-412A-94FA-882A698989C6}" type="presParOf" srcId="{4B3FA6E5-39C9-4E6E-A291-8DD08C877C14}" destId="{4EB95FCF-326D-45BF-B73E-6AFB7AAB48F8}" srcOrd="6" destOrd="0" presId="urn:microsoft.com/office/officeart/2005/8/layout/cycle8"/>
    <dgm:cxn modelId="{1B7FFEBA-CCB3-4E22-9B64-16FD22E23A1C}" type="presParOf" srcId="{4B3FA6E5-39C9-4E6E-A291-8DD08C877C14}" destId="{F2968396-D823-4672-84E3-DB1DDCC883A1}" srcOrd="7" destOrd="0" presId="urn:microsoft.com/office/officeart/2005/8/layout/cycle8"/>
    <dgm:cxn modelId="{672047A3-649C-44B0-BE93-51A0F193B881}" type="presParOf" srcId="{4B3FA6E5-39C9-4E6E-A291-8DD08C877C14}" destId="{94982ED2-1BCB-4A38-85B4-9DD7452E6700}" srcOrd="8" destOrd="0" presId="urn:microsoft.com/office/officeart/2005/8/layout/cycle8"/>
    <dgm:cxn modelId="{4DAF08B3-06CD-4002-8CD3-41D14B946A38}" type="presParOf" srcId="{4B3FA6E5-39C9-4E6E-A291-8DD08C877C14}" destId="{D833974D-9432-4227-81AA-8B2866F24920}" srcOrd="9" destOrd="0" presId="urn:microsoft.com/office/officeart/2005/8/layout/cycle8"/>
    <dgm:cxn modelId="{F031EB9A-AD3D-48F5-A8C5-1FA45BFCA760}" type="presParOf" srcId="{4B3FA6E5-39C9-4E6E-A291-8DD08C877C14}" destId="{90586C88-CFFE-4463-9E2E-F498D85110FC}" srcOrd="10" destOrd="0" presId="urn:microsoft.com/office/officeart/2005/8/layout/cycle8"/>
    <dgm:cxn modelId="{496BE247-4003-4FF9-8C78-A85FB8D25A4B}" type="presParOf" srcId="{4B3FA6E5-39C9-4E6E-A291-8DD08C877C14}" destId="{51B4E79D-AD02-4C72-AE1F-4433815D5AC4}" srcOrd="11" destOrd="0" presId="urn:microsoft.com/office/officeart/2005/8/layout/cycle8"/>
    <dgm:cxn modelId="{5961CD94-B6D1-4BEC-8C40-74C959BF71E6}" type="presParOf" srcId="{4B3FA6E5-39C9-4E6E-A291-8DD08C877C14}" destId="{DAC7523F-19DB-4171-8031-BF0BCCCF34DE}" srcOrd="12" destOrd="0" presId="urn:microsoft.com/office/officeart/2005/8/layout/cycle8"/>
    <dgm:cxn modelId="{52B557CB-EB2E-41EF-9307-8AEBA84009D2}" type="presParOf" srcId="{4B3FA6E5-39C9-4E6E-A291-8DD08C877C14}" destId="{D2B3955F-D1DD-4990-B073-432DE9A6100E}" srcOrd="13" destOrd="0" presId="urn:microsoft.com/office/officeart/2005/8/layout/cycle8"/>
    <dgm:cxn modelId="{860DC761-15DC-4676-9D1E-111FC3F491E9}" type="presParOf" srcId="{4B3FA6E5-39C9-4E6E-A291-8DD08C877C14}" destId="{5D22DBD8-7E34-4F61-A341-15352AC95001}" srcOrd="14" destOrd="0" presId="urn:microsoft.com/office/officeart/2005/8/layout/cycle8"/>
    <dgm:cxn modelId="{80A2F899-E395-4DAE-9334-B2C05A61EA29}" type="presParOf" srcId="{4B3FA6E5-39C9-4E6E-A291-8DD08C877C14}" destId="{7ABA78C5-A723-45BF-8CBF-2D91E0947AB9}" srcOrd="15" destOrd="0" presId="urn:microsoft.com/office/officeart/2005/8/layout/cycle8"/>
    <dgm:cxn modelId="{ECFF7385-B605-4C03-852D-B4D1675C7A7E}" type="presParOf" srcId="{4B3FA6E5-39C9-4E6E-A291-8DD08C877C14}" destId="{63DF071B-C1E9-4DC9-B24A-40E8A006F9BB}" srcOrd="16" destOrd="0" presId="urn:microsoft.com/office/officeart/2005/8/layout/cycle8"/>
    <dgm:cxn modelId="{1AB76F18-B142-40E4-8EE8-7E08268E4449}" type="presParOf" srcId="{4B3FA6E5-39C9-4E6E-A291-8DD08C877C14}" destId="{72D93D40-929E-4208-8168-5234F48D24D7}" srcOrd="17" destOrd="0" presId="urn:microsoft.com/office/officeart/2005/8/layout/cycle8"/>
    <dgm:cxn modelId="{211ABC99-F7AF-406E-A98D-9B190817059F}" type="presParOf" srcId="{4B3FA6E5-39C9-4E6E-A291-8DD08C877C14}" destId="{C7B6BA62-6916-4078-BA13-1D19FCC5F92E}" srcOrd="18" destOrd="0" presId="urn:microsoft.com/office/officeart/2005/8/layout/cycle8"/>
    <dgm:cxn modelId="{A9720275-D809-47C4-B380-79D2A9B728F9}" type="presParOf" srcId="{4B3FA6E5-39C9-4E6E-A291-8DD08C877C14}" destId="{771B5D43-E622-482D-89C1-209B5A06F976}" srcOrd="19" destOrd="0" presId="urn:microsoft.com/office/officeart/2005/8/layout/cycle8"/>
    <dgm:cxn modelId="{5D89BE77-72D2-4805-963F-309E5CF54615}" type="presParOf" srcId="{4B3FA6E5-39C9-4E6E-A291-8DD08C877C14}" destId="{4D26B707-A7CC-4C88-BAAA-81484D4024DB}" srcOrd="20" destOrd="0" presId="urn:microsoft.com/office/officeart/2005/8/layout/cycle8"/>
    <dgm:cxn modelId="{AE6B0576-BEA3-4C7C-B22C-8CEFA8F4BEB5}" type="presParOf" srcId="{4B3FA6E5-39C9-4E6E-A291-8DD08C877C14}" destId="{5286107B-95A1-4AB5-82F3-69994F74501F}" srcOrd="21" destOrd="0" presId="urn:microsoft.com/office/officeart/2005/8/layout/cycle8"/>
    <dgm:cxn modelId="{8E9162CF-2D7D-460F-A311-23746FFB9E41}" type="presParOf" srcId="{4B3FA6E5-39C9-4E6E-A291-8DD08C877C14}" destId="{886236A5-B835-4A05-9216-80FC336F4897}" srcOrd="22" destOrd="0" presId="urn:microsoft.com/office/officeart/2005/8/layout/cycle8"/>
    <dgm:cxn modelId="{BF340942-1254-4DB6-9A3E-7F48862D466E}" type="presParOf" srcId="{4B3FA6E5-39C9-4E6E-A291-8DD08C877C14}" destId="{7496168F-2598-4829-A37C-25393D7EAF6E}" srcOrd="23" destOrd="0" presId="urn:microsoft.com/office/officeart/2005/8/layout/cycle8"/>
    <dgm:cxn modelId="{E487CBB8-4EF0-49EC-9532-734B11FBA63D}" type="presParOf" srcId="{4B3FA6E5-39C9-4E6E-A291-8DD08C877C14}" destId="{64B9E3EA-4A47-4F0B-8A76-32806A2FA97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D0B3-82F9-4FD2-B427-21BE11D196D0}">
      <dsp:nvSpPr>
        <dsp:cNvPr id="0" name=""/>
        <dsp:cNvSpPr/>
      </dsp:nvSpPr>
      <dsp:spPr>
        <a:xfrm>
          <a:off x="338986" y="194281"/>
          <a:ext cx="2636459" cy="2636459"/>
        </a:xfrm>
        <a:prstGeom prst="pie">
          <a:avLst>
            <a:gd name="adj1" fmla="val 16200000"/>
            <a:gd name="adj2" fmla="val 2052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838443" y="720194"/>
        <a:ext cx="599225" cy="399483"/>
      </dsp:txXfrm>
    </dsp:sp>
    <dsp:sp modelId="{29F48198-8DC4-4E4E-A6A5-16FFF1020BBD}">
      <dsp:nvSpPr>
        <dsp:cNvPr id="0" name=""/>
        <dsp:cNvSpPr/>
      </dsp:nvSpPr>
      <dsp:spPr>
        <a:xfrm>
          <a:off x="361584" y="264587"/>
          <a:ext cx="2636459" cy="2636459"/>
        </a:xfrm>
        <a:prstGeom prst="pie">
          <a:avLst>
            <a:gd name="adj1" fmla="val 20520000"/>
            <a:gd name="adj2" fmla="val 324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174500" y="1561127"/>
        <a:ext cx="554838" cy="443870"/>
      </dsp:txXfrm>
    </dsp:sp>
    <dsp:sp modelId="{94982ED2-1BCB-4A38-85B4-9DD7452E6700}">
      <dsp:nvSpPr>
        <dsp:cNvPr id="0" name=""/>
        <dsp:cNvSpPr/>
      </dsp:nvSpPr>
      <dsp:spPr>
        <a:xfrm>
          <a:off x="301950" y="307900"/>
          <a:ext cx="2636459" cy="2636459"/>
        </a:xfrm>
        <a:prstGeom prst="pie">
          <a:avLst>
            <a:gd name="adj1" fmla="val 3240000"/>
            <a:gd name="adj2" fmla="val 756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353856" y="2260821"/>
        <a:ext cx="532646" cy="488257"/>
      </dsp:txXfrm>
    </dsp:sp>
    <dsp:sp modelId="{DAC7523F-19DB-4171-8031-BF0BCCCF34DE}">
      <dsp:nvSpPr>
        <dsp:cNvPr id="0" name=""/>
        <dsp:cNvSpPr/>
      </dsp:nvSpPr>
      <dsp:spPr>
        <a:xfrm>
          <a:off x="242316" y="264587"/>
          <a:ext cx="2636459" cy="2636459"/>
        </a:xfrm>
        <a:prstGeom prst="pie">
          <a:avLst>
            <a:gd name="adj1" fmla="val 7560000"/>
            <a:gd name="adj2" fmla="val 1188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511020" y="1561127"/>
        <a:ext cx="554838" cy="443870"/>
      </dsp:txXfrm>
    </dsp:sp>
    <dsp:sp modelId="{63DF071B-C1E9-4DC9-B24A-40E8A006F9BB}">
      <dsp:nvSpPr>
        <dsp:cNvPr id="0" name=""/>
        <dsp:cNvSpPr/>
      </dsp:nvSpPr>
      <dsp:spPr>
        <a:xfrm>
          <a:off x="286006" y="194281"/>
          <a:ext cx="2636459" cy="2636459"/>
        </a:xfrm>
        <a:prstGeom prst="pie">
          <a:avLst>
            <a:gd name="adj1" fmla="val 11880000"/>
            <a:gd name="adj2" fmla="val 1620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823783" y="720194"/>
        <a:ext cx="599225" cy="399483"/>
      </dsp:txXfrm>
    </dsp:sp>
    <dsp:sp modelId="{4D26B707-A7CC-4C88-BAAA-81484D4024DB}">
      <dsp:nvSpPr>
        <dsp:cNvPr id="0" name=""/>
        <dsp:cNvSpPr/>
      </dsp:nvSpPr>
      <dsp:spPr>
        <a:xfrm>
          <a:off x="175652" y="31072"/>
          <a:ext cx="2962878" cy="296287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6107B-95A1-4AB5-82F3-69994F74501F}">
      <dsp:nvSpPr>
        <dsp:cNvPr id="0" name=""/>
        <dsp:cNvSpPr/>
      </dsp:nvSpPr>
      <dsp:spPr>
        <a:xfrm>
          <a:off x="198557" y="101354"/>
          <a:ext cx="2962878" cy="296287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236A5-B835-4A05-9216-80FC336F4897}">
      <dsp:nvSpPr>
        <dsp:cNvPr id="0" name=""/>
        <dsp:cNvSpPr/>
      </dsp:nvSpPr>
      <dsp:spPr>
        <a:xfrm>
          <a:off x="138740" y="144800"/>
          <a:ext cx="2962878" cy="296287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6168F-2598-4829-A37C-25393D7EAF6E}">
      <dsp:nvSpPr>
        <dsp:cNvPr id="0" name=""/>
        <dsp:cNvSpPr/>
      </dsp:nvSpPr>
      <dsp:spPr>
        <a:xfrm>
          <a:off x="78924" y="101354"/>
          <a:ext cx="2962878" cy="296287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9E3EA-4A47-4F0B-8A76-32806A2FA97B}">
      <dsp:nvSpPr>
        <dsp:cNvPr id="0" name=""/>
        <dsp:cNvSpPr/>
      </dsp:nvSpPr>
      <dsp:spPr>
        <a:xfrm>
          <a:off x="122920" y="31072"/>
          <a:ext cx="2962878" cy="296287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2021-12-16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68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6AD35-74B5-49ED-BA49-6EA188AD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57BFD-3FFE-4072-8EC0-B348A160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5464D-E3DF-49D1-A5FB-E1F2D796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02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6000" y="116633"/>
            <a:ext cx="2544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68024" y="3240018"/>
            <a:ext cx="4823977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969286" y="1925960"/>
            <a:ext cx="10253429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00687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07200" y="1600201"/>
            <a:ext cx="103488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128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07200" y="1600201"/>
            <a:ext cx="103488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33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584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072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640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8489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58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072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640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716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2021-12-16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42708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2021-12-16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772919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6000" y="116633"/>
            <a:ext cx="2544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68024" y="3240018"/>
            <a:ext cx="4823977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914400" y="2160001"/>
            <a:ext cx="103632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911424" y="3933056"/>
            <a:ext cx="5515339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8277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64829BD-244B-4098-B11D-59EC94F36A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972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972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152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4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07200" y="1535113"/>
            <a:ext cx="4992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07200" y="2174875"/>
            <a:ext cx="4992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864000" y="1535113"/>
            <a:ext cx="4992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864000" y="2174875"/>
            <a:ext cx="4992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2" name="Bildobjekt 11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833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3050"/>
            <a:ext cx="410880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00000" y="273051"/>
            <a:ext cx="585600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507200" y="1435101"/>
            <a:ext cx="4108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843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47595" y="479715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5732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447595" y="5373216"/>
            <a:ext cx="73152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108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507200" y="1600201"/>
            <a:ext cx="10348800" cy="4525963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9" name="Bildobjekt 8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3086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5173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2"/>
            <a:ext cx="12167679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3"/>
            <a:ext cx="2026675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7764463" cy="4160837"/>
          </a:xfrm>
        </p:spPr>
        <p:txBody>
          <a:bodyPr/>
          <a:lstStyle>
            <a:lvl1pPr marL="135000" indent="-135000">
              <a:defRPr sz="1500"/>
            </a:lvl1pPr>
            <a:lvl2pPr marL="270000" indent="-171450">
              <a:buFont typeface="Gill Sans MT Pro Light" panose="020B0302020104020203" pitchFamily="34" charset="0"/>
              <a:buChar char="­"/>
              <a:defRPr sz="1350"/>
            </a:lvl2pPr>
            <a:lvl3pPr marL="405000" indent="-171450">
              <a:buFont typeface="Gill Sans MT Pro Light" panose="020B0302020104020203" pitchFamily="34" charset="0"/>
              <a:buChar char="­"/>
              <a:defRPr sz="1200"/>
            </a:lvl3pPr>
            <a:lvl4pPr marL="540000" indent="-171450">
              <a:buFont typeface="Gill Sans MT Pro Light" panose="020B0302020104020203" pitchFamily="34" charset="0"/>
              <a:buChar char="­"/>
              <a:defRPr sz="1050"/>
            </a:lvl4pPr>
            <a:lvl5pPr marL="675000" indent="-171450">
              <a:buFont typeface="Gill Sans MT Pro Light" panose="020B0302020104020203" pitchFamily="34" charset="0"/>
              <a:buChar char="­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9885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6000" y="116633"/>
            <a:ext cx="2544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68024" y="3240018"/>
            <a:ext cx="4823977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969286" y="1925960"/>
            <a:ext cx="10253429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93718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07200" y="1600201"/>
            <a:ext cx="103488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087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07200" y="1600201"/>
            <a:ext cx="1034880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8317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584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072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640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885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58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072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640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7295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2021-12-16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2903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2021-12-16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20469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la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6000" y="116633"/>
            <a:ext cx="2544000" cy="794743"/>
          </a:xfrm>
          <a:prstGeom prst="rect">
            <a:avLst/>
          </a:prstGeom>
        </p:spPr>
      </p:pic>
      <p:pic>
        <p:nvPicPr>
          <p:cNvPr id="10" name="Bildobjekt 9" descr="Gron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68024" y="3240018"/>
            <a:ext cx="4823977" cy="361798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914400" y="2160001"/>
            <a:ext cx="103632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911424" y="3933056"/>
            <a:ext cx="5515339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34506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972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4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972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pic>
        <p:nvPicPr>
          <p:cNvPr id="8" name="Bildobjekt 7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7104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  <p:pic>
        <p:nvPicPr>
          <p:cNvPr id="7" name="Bildobjekt 6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823977" cy="3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4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07200" y="1535113"/>
            <a:ext cx="4992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07200" y="2174875"/>
            <a:ext cx="4992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864000" y="1535113"/>
            <a:ext cx="4992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864000" y="2174875"/>
            <a:ext cx="4992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2" name="Bildobjekt 11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6249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3050"/>
            <a:ext cx="410880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00000" y="273051"/>
            <a:ext cx="585600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507200" y="1435101"/>
            <a:ext cx="4108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5936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47595" y="479715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5732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447595" y="5373216"/>
            <a:ext cx="73152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1" name="Bildobjekt 10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663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7200" y="274638"/>
            <a:ext cx="10348800" cy="114300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507200" y="1600201"/>
            <a:ext cx="10348800" cy="4525963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9" name="Bildobjekt 8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956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 descr="Bla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2000" y="6237313"/>
            <a:ext cx="1680000" cy="52423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735627" y="6381329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07200" y="6381329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2021-12-16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220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2"/>
            <a:ext cx="12167679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3"/>
            <a:ext cx="2026675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7764463" cy="4160837"/>
          </a:xfrm>
        </p:spPr>
        <p:txBody>
          <a:bodyPr/>
          <a:lstStyle>
            <a:lvl1pPr marL="135000" indent="-135000">
              <a:defRPr sz="1500"/>
            </a:lvl1pPr>
            <a:lvl2pPr marL="270000" indent="-171450">
              <a:buFont typeface="Gill Sans MT Pro Light" panose="020B0302020104020203" pitchFamily="34" charset="0"/>
              <a:buChar char="­"/>
              <a:defRPr sz="1350"/>
            </a:lvl2pPr>
            <a:lvl3pPr marL="405000" indent="-171450">
              <a:buFont typeface="Gill Sans MT Pro Light" panose="020B0302020104020203" pitchFamily="34" charset="0"/>
              <a:buChar char="­"/>
              <a:defRPr sz="1200"/>
            </a:lvl3pPr>
            <a:lvl4pPr marL="540000" indent="-171450">
              <a:buFont typeface="Gill Sans MT Pro Light" panose="020B0302020104020203" pitchFamily="34" charset="0"/>
              <a:buChar char="­"/>
              <a:defRPr sz="1050"/>
            </a:lvl4pPr>
            <a:lvl5pPr marL="675000" indent="-171450">
              <a:buFont typeface="Gill Sans MT Pro Light" panose="020B0302020104020203" pitchFamily="34" charset="0"/>
              <a:buChar char="­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069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377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50" r:id="rId3"/>
    <p:sldLayoutId id="2147483665" r:id="rId4"/>
    <p:sldLayoutId id="2147483683" r:id="rId5"/>
    <p:sldLayoutId id="2147483666" r:id="rId6"/>
    <p:sldLayoutId id="2147483684" r:id="rId7"/>
    <p:sldLayoutId id="2147483667" r:id="rId8"/>
    <p:sldLayoutId id="2147483681" r:id="rId9"/>
    <p:sldLayoutId id="2147483668" r:id="rId10"/>
    <p:sldLayoutId id="2147483682" r:id="rId11"/>
    <p:sldLayoutId id="2147483663" r:id="rId12"/>
    <p:sldLayoutId id="2147483657" r:id="rId13"/>
    <p:sldLayoutId id="2147483664" r:id="rId14"/>
    <p:sldLayoutId id="2147483662" r:id="rId15"/>
    <p:sldLayoutId id="2147483673" r:id="rId16"/>
    <p:sldLayoutId id="2147483672" r:id="rId17"/>
    <p:sldLayoutId id="2147483687" r:id="rId18"/>
    <p:sldLayoutId id="2147483688" r:id="rId19"/>
    <p:sldLayoutId id="2147483676" r:id="rId20"/>
    <p:sldLayoutId id="2147483649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2021-12-16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871531" y="6356351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03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7" r:id="rId17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2021-12-16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871531" y="6356351"/>
            <a:ext cx="81478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0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6" r:id="rId17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6E0D-A495-446E-B7CF-B2A7672D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Nacka kommuns inköpsprocess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12BFB-C1B2-49EE-AEBF-136FA1868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1200" dirty="0"/>
              <a:t>Version 3.0 – 2022-01-01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1241ED-460F-4AA9-8FC9-08BE6A35D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C31E530-2FDB-4BCA-881A-427D11169844}"/>
              </a:ext>
            </a:extLst>
          </p:cNvPr>
          <p:cNvSpPr txBox="1"/>
          <p:nvPr/>
        </p:nvSpPr>
        <p:spPr>
          <a:xfrm>
            <a:off x="1937677" y="1173572"/>
            <a:ext cx="54839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E377ECD-81A9-450E-9033-AAF4795CA64C}"/>
              </a:ext>
            </a:extLst>
          </p:cNvPr>
          <p:cNvSpPr txBox="1"/>
          <p:nvPr/>
        </p:nvSpPr>
        <p:spPr>
          <a:xfrm>
            <a:off x="2122688" y="757496"/>
            <a:ext cx="5955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Marknads-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</a:t>
            </a:r>
            <a:endParaRPr kumimoji="0" lang="sv-SE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2963C45-6F91-403F-8269-804393D50918}"/>
              </a:ext>
            </a:extLst>
          </p:cNvPr>
          <p:cNvSpPr txBox="1"/>
          <p:nvPr/>
        </p:nvSpPr>
        <p:spPr>
          <a:xfrm>
            <a:off x="1841118" y="937943"/>
            <a:ext cx="74150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Upphandlings-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kumimoji="0" lang="sv-SE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81111F2-0180-44F6-A78D-157859A73118}"/>
              </a:ext>
            </a:extLst>
          </p:cNvPr>
          <p:cNvSpPr txBox="1"/>
          <p:nvPr/>
        </p:nvSpPr>
        <p:spPr>
          <a:xfrm>
            <a:off x="1638024" y="787697"/>
            <a:ext cx="4669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Leverans-process</a:t>
            </a:r>
            <a:endParaRPr kumimoji="0" lang="sv-SE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982985-E6C9-4788-A3C6-A683A53BB4EB}"/>
              </a:ext>
            </a:extLst>
          </p:cNvPr>
          <p:cNvSpPr txBox="1"/>
          <p:nvPr/>
        </p:nvSpPr>
        <p:spPr>
          <a:xfrm>
            <a:off x="1655747" y="518712"/>
            <a:ext cx="4669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Uppföljnings-process</a:t>
            </a:r>
            <a:endParaRPr kumimoji="0" lang="sv-SE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EFFFE00-538B-4538-81C5-E594C74F4A7D}"/>
              </a:ext>
            </a:extLst>
          </p:cNvPr>
          <p:cNvSpPr txBox="1"/>
          <p:nvPr/>
        </p:nvSpPr>
        <p:spPr>
          <a:xfrm>
            <a:off x="1397225" y="420520"/>
            <a:ext cx="4669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ubrik 3">
            <a:extLst>
              <a:ext uri="{FF2B5EF4-FFF2-40B4-BE49-F238E27FC236}">
                <a16:creationId xmlns:a16="http://schemas.microsoft.com/office/drawing/2014/main" id="{6638C508-DD0B-47C7-A0BE-7072F0327346}"/>
              </a:ext>
            </a:extLst>
          </p:cNvPr>
          <p:cNvSpPr txBox="1">
            <a:spLocks/>
          </p:cNvSpPr>
          <p:nvPr/>
        </p:nvSpPr>
        <p:spPr>
          <a:xfrm>
            <a:off x="1187151" y="500067"/>
            <a:ext cx="7209663" cy="1133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>
                <a:solidFill>
                  <a:prstClr val="black"/>
                </a:solidFill>
                <a:latin typeface="Gill Sans MT"/>
              </a:rPr>
              <a:t>RolleR &amp; Ansvar</a:t>
            </a:r>
            <a:endParaRPr lang="sv-SE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9593E60-7FCB-4729-9AA1-AD2019FC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4" y="155099"/>
            <a:ext cx="1128728" cy="109265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330189F-76F9-4EBD-B07B-7A65AFC93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83" y="1713089"/>
            <a:ext cx="11588413" cy="337326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549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>
            <a:extLst>
              <a:ext uri="{FF2B5EF4-FFF2-40B4-BE49-F238E27FC236}">
                <a16:creationId xmlns:a16="http://schemas.microsoft.com/office/drawing/2014/main" id="{6638C508-DD0B-47C7-A0BE-7072F0327346}"/>
              </a:ext>
            </a:extLst>
          </p:cNvPr>
          <p:cNvSpPr txBox="1">
            <a:spLocks/>
          </p:cNvSpPr>
          <p:nvPr/>
        </p:nvSpPr>
        <p:spPr>
          <a:xfrm>
            <a:off x="1187151" y="500067"/>
            <a:ext cx="7209663" cy="1133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dirty="0" err="1">
                <a:solidFill>
                  <a:prstClr val="black"/>
                </a:solidFill>
                <a:latin typeface="Gill Sans MT"/>
              </a:rPr>
              <a:t>RolleR</a:t>
            </a:r>
            <a:r>
              <a:rPr lang="sv-SE" dirty="0">
                <a:solidFill>
                  <a:prstClr val="black"/>
                </a:solidFill>
                <a:latin typeface="Gill Sans MT"/>
              </a:rPr>
              <a:t> &amp; Ansvar</a:t>
            </a:r>
          </a:p>
        </p:txBody>
      </p:sp>
      <p:graphicFrame>
        <p:nvGraphicFramePr>
          <p:cNvPr id="21" name="Tabell 20">
            <a:extLst>
              <a:ext uri="{FF2B5EF4-FFF2-40B4-BE49-F238E27FC236}">
                <a16:creationId xmlns:a16="http://schemas.microsoft.com/office/drawing/2014/main" id="{5AB430D5-F0A3-4EC0-9202-B4FA99437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76242"/>
              </p:ext>
            </p:extLst>
          </p:nvPr>
        </p:nvGraphicFramePr>
        <p:xfrm>
          <a:off x="214032" y="1592196"/>
          <a:ext cx="10511175" cy="4447292"/>
        </p:xfrm>
        <a:graphic>
          <a:graphicData uri="http://schemas.openxmlformats.org/drawingml/2006/table">
            <a:tbl>
              <a:tblPr/>
              <a:tblGrid>
                <a:gridCol w="907335">
                  <a:extLst>
                    <a:ext uri="{9D8B030D-6E8A-4147-A177-3AD203B41FA5}">
                      <a16:colId xmlns:a16="http://schemas.microsoft.com/office/drawing/2014/main" val="1206027340"/>
                    </a:ext>
                  </a:extLst>
                </a:gridCol>
                <a:gridCol w="1920768">
                  <a:extLst>
                    <a:ext uri="{9D8B030D-6E8A-4147-A177-3AD203B41FA5}">
                      <a16:colId xmlns:a16="http://schemas.microsoft.com/office/drawing/2014/main" val="3175374649"/>
                    </a:ext>
                  </a:extLst>
                </a:gridCol>
                <a:gridCol w="1854652">
                  <a:extLst>
                    <a:ext uri="{9D8B030D-6E8A-4147-A177-3AD203B41FA5}">
                      <a16:colId xmlns:a16="http://schemas.microsoft.com/office/drawing/2014/main" val="3841282576"/>
                    </a:ext>
                  </a:extLst>
                </a:gridCol>
                <a:gridCol w="1986884">
                  <a:extLst>
                    <a:ext uri="{9D8B030D-6E8A-4147-A177-3AD203B41FA5}">
                      <a16:colId xmlns:a16="http://schemas.microsoft.com/office/drawing/2014/main" val="530848729"/>
                    </a:ext>
                  </a:extLst>
                </a:gridCol>
                <a:gridCol w="1920768">
                  <a:extLst>
                    <a:ext uri="{9D8B030D-6E8A-4147-A177-3AD203B41FA5}">
                      <a16:colId xmlns:a16="http://schemas.microsoft.com/office/drawing/2014/main" val="2003353587"/>
                    </a:ext>
                  </a:extLst>
                </a:gridCol>
                <a:gridCol w="1920768">
                  <a:extLst>
                    <a:ext uri="{9D8B030D-6E8A-4147-A177-3AD203B41FA5}">
                      <a16:colId xmlns:a16="http://schemas.microsoft.com/office/drawing/2014/main" val="1242310566"/>
                    </a:ext>
                  </a:extLst>
                </a:gridCol>
              </a:tblGrid>
              <a:tr h="484892"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Behovsanalys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Marknadsanalys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Upphandling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 &amp; Leverans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Uppföljning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50291"/>
                  </a:ext>
                </a:extLst>
              </a:tr>
              <a:tr h="114287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Inköp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Driver och Stödjer aktivt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 metod och verktyg framtagandet av kravspecifikationen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-Sammanställer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spend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leder analyser av tidigare köpmönster och tidigare avtalsperiod.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-Bistår verksamheten med att coacha fram kommunens samlade behov av en vara, tjänst eller entreprenad. 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-Vägleder utifrån inköpsprocessen och LOU.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och stödjer aktivt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metod och verktyg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marknadsanalysprocessen. 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-Leder kartläggningen av  marknaden inklusive trender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-Utmanar befintliga leverantörer och lösningar.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-Vägleder utifrån inköpsprocessen och LOU.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Äger och driver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hela upphandlingsprocessen. 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-Ansvarar för att ta fram samtliga upphandlingsdokument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-Leder anbudsutvärderingen samt avtalstecknandet inklusive arkivering enligt informationshanterings-plan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-Vägleder utifrån inköpsprocessen och LOU.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Ansvarar för att överlämning sker</a:t>
                      </a: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till verksamheten. </a:t>
                      </a:r>
                      <a:b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Stödjer</a:t>
                      </a: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vid frågor om säkerställande av leverans och vid avtalsfrågor eller andra kommersiella frågor.</a:t>
                      </a:r>
                      <a:b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-Vägleder utifrån inköpsprocessen och LOU.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Deltar aktivt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och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stödjer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uppföljning och affärsutveckling.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Följer upp avtalade nyckeltal.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-Vägleder utifrån inköpsprocessen och LOU.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083275"/>
                  </a:ext>
                </a:extLst>
              </a:tr>
              <a:tr h="84813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Verksam-</a:t>
                      </a:r>
                    </a:p>
                    <a:p>
                      <a:pPr algn="ctr" fontAlgn="ctr"/>
                      <a:r>
                        <a:rPr lang="sv-S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heten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Äger och ansvarar</a:t>
                      </a: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för att kravspecifikationen motsvarar och omfattar kommunens samlade behov framgent.</a:t>
                      </a:r>
                      <a:b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-Bidrar aktivt i framtagandet av kravspecifikationen.</a:t>
                      </a:r>
                      <a:b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Äger och bidrar aktivt </a:t>
                      </a: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utifrån verksamhetens erfarenhet och kunskap om marknaden och tidigare leveranser. </a:t>
                      </a:r>
                      <a:b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Utmanar befintliga leverantörer och lösningar.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Deltar aktivt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alla delar av upphandlingsprocessen.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Ansvarar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för bedömning av kravuppfyllnad och utvärdering enligt kravspecifikation.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Äger resultatet av upphandlingsprocessen.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Äger, ansvarar och driver  </a:t>
                      </a: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implementering och att leverans sker enligt avtal.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Äger och driver</a:t>
                      </a: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uppföljningen under avtalstiden.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0964"/>
                  </a:ext>
                </a:extLst>
              </a:tr>
              <a:tr h="98205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Avtals-</a:t>
                      </a:r>
                    </a:p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Ytterst ansvarig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för kravspecifikationen och dess prioriteringar.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Äger och godkänner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kravspecifikationen. 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-Utser projektledare och styrgrupp.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Ytterst ansvarig. </a:t>
                      </a:r>
                      <a:b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Utmanar befintliga leverantörer och lösningar. </a:t>
                      </a:r>
                      <a:b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-Godkänner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marknadsanalysen.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Ytterst ansvarig.</a:t>
                      </a:r>
                      <a:b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Prioriterar och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godkänner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underlag och ytterst ansvarig för resultat.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Ytterst ansvarig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ambassadör för affären.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Ytterst ansvarig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deltar i leverantörsmöten, ambassadör för affären.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57769"/>
                  </a:ext>
                </a:extLst>
              </a:tr>
            </a:tbl>
          </a:graphicData>
        </a:graphic>
      </p:graphicFrame>
      <p:sp>
        <p:nvSpPr>
          <p:cNvPr id="22" name="Rektangel 21">
            <a:extLst>
              <a:ext uri="{FF2B5EF4-FFF2-40B4-BE49-F238E27FC236}">
                <a16:creationId xmlns:a16="http://schemas.microsoft.com/office/drawing/2014/main" id="{BA7C4DE2-111E-4271-AD48-8E21EDA5172E}"/>
              </a:ext>
            </a:extLst>
          </p:cNvPr>
          <p:cNvSpPr/>
          <p:nvPr/>
        </p:nvSpPr>
        <p:spPr>
          <a:xfrm>
            <a:off x="214032" y="6170521"/>
            <a:ext cx="9474593" cy="26161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Inköparen är delprojektledare för inköpsprojektet och äger och driver i alla delar av inköpsprocessen och rapporterar detta till projektledaren.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3BC283A4-6E3D-460C-8F10-2F2E09FE2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74" y="1066804"/>
            <a:ext cx="526773" cy="50994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ACBF8EA4-CC58-4948-81F7-3A7EE35CF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71" y="1062236"/>
            <a:ext cx="525783" cy="50994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E5EA78A8-DCAE-4EB7-B5F4-22E4F4440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637" y="1072246"/>
            <a:ext cx="526773" cy="50994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BFB65018-92D8-4F8A-8622-B93127687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736" y="1061246"/>
            <a:ext cx="526773" cy="50994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31D0DBDF-998F-4CEF-9003-1CBFDA612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584" y="1062236"/>
            <a:ext cx="525783" cy="50895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DFA4E806-BDCA-4B92-90E4-D8C1ED925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94" y="155099"/>
            <a:ext cx="1128728" cy="10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808A4D6-4778-425B-8142-CD294BEC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5" y="1609243"/>
            <a:ext cx="11818150" cy="239255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2B52632-E43D-4103-9C43-8F747DD9BA26}"/>
              </a:ext>
            </a:extLst>
          </p:cNvPr>
          <p:cNvGraphicFramePr>
            <a:graphicFrameLocks noGrp="1"/>
          </p:cNvGraphicFramePr>
          <p:nvPr/>
        </p:nvGraphicFramePr>
        <p:xfrm>
          <a:off x="478113" y="4122970"/>
          <a:ext cx="7198269" cy="2259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585">
                  <a:extLst>
                    <a:ext uri="{9D8B030D-6E8A-4147-A177-3AD203B41FA5}">
                      <a16:colId xmlns:a16="http://schemas.microsoft.com/office/drawing/2014/main" val="2813529918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76856926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096369451"/>
                    </a:ext>
                  </a:extLst>
                </a:gridCol>
                <a:gridCol w="1094361">
                  <a:extLst>
                    <a:ext uri="{9D8B030D-6E8A-4147-A177-3AD203B41FA5}">
                      <a16:colId xmlns:a16="http://schemas.microsoft.com/office/drawing/2014/main" val="2238634380"/>
                    </a:ext>
                  </a:extLst>
                </a:gridCol>
              </a:tblGrid>
              <a:tr h="123058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Process 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Delprocess 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effectLst/>
                        </a:rPr>
                        <a:t>Tidsperiod </a:t>
                      </a:r>
                      <a:endParaRPr lang="sv-SE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effectLst/>
                        </a:rPr>
                        <a:t>Klart </a:t>
                      </a:r>
                      <a:endParaRPr lang="sv-SE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71158934"/>
                  </a:ext>
                </a:extLst>
              </a:tr>
              <a:tr h="185198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effectLst/>
                        </a:rPr>
                        <a:t> Behovsanalys</a:t>
                      </a:r>
                      <a:endParaRPr lang="sv-SE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5417477"/>
                  </a:ext>
                </a:extLst>
              </a:tr>
              <a:tr h="185198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effectLst/>
                        </a:rPr>
                        <a:t> Marknadsanalys</a:t>
                      </a:r>
                      <a:endParaRPr lang="sv-SE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12836294"/>
                  </a:ext>
                </a:extLst>
              </a:tr>
              <a:tr h="185198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Upphandlingsdokument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92386982"/>
                  </a:ext>
                </a:extLst>
              </a:tr>
              <a:tr h="185198">
                <a:tc rowSpan="7"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sv-SE" sz="10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Upphandlingprocess</a:t>
                      </a:r>
                      <a:endParaRPr lang="sv-SE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Annons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71747780"/>
                  </a:ext>
                </a:extLst>
              </a:tr>
              <a:tr h="18519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Anbudsöppning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36430895"/>
                  </a:ext>
                </a:extLst>
              </a:tr>
              <a:tr h="9580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effectLst/>
                        </a:rPr>
                        <a:t> Utvärdering</a:t>
                      </a:r>
                      <a:endParaRPr lang="sv-SE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959735927"/>
                  </a:ext>
                </a:extLst>
              </a:tr>
              <a:tr h="18519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effectLst/>
                        </a:rPr>
                        <a:t> Tilldelningsbeslut</a:t>
                      </a:r>
                      <a:endParaRPr lang="sv-SE" sz="105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056278375"/>
                  </a:ext>
                </a:extLst>
              </a:tr>
              <a:tr h="18519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Avtalsspärr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352286936"/>
                  </a:ext>
                </a:extLst>
              </a:tr>
              <a:tr h="18519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Kontraktsskrivning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01629023"/>
                  </a:ext>
                </a:extLst>
              </a:tr>
              <a:tr h="27459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Avtalstid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effectLst/>
                        </a:rPr>
                        <a:t> </a:t>
                      </a:r>
                      <a:r>
                        <a:rPr lang="sv-SE" sz="1050" dirty="0" err="1">
                          <a:effectLst/>
                        </a:rPr>
                        <a:t>xx-xx-xx</a:t>
                      </a:r>
                      <a:endParaRPr lang="sv-SE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79475846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E7982795-9C04-4CAB-A692-A696C616A781}"/>
              </a:ext>
            </a:extLst>
          </p:cNvPr>
          <p:cNvSpPr txBox="1"/>
          <p:nvPr/>
        </p:nvSpPr>
        <p:spPr>
          <a:xfrm>
            <a:off x="8114753" y="4024158"/>
            <a:ext cx="4077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Använd skärmklippverktyget för att klippa ut tidplanen från Kommers.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252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4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ubrik 3">
            <a:extLst>
              <a:ext uri="{FF2B5EF4-FFF2-40B4-BE49-F238E27FC236}">
                <a16:creationId xmlns:a16="http://schemas.microsoft.com/office/drawing/2014/main" id="{2419C7DA-E24A-4E78-8A69-715C6D23FD5D}"/>
              </a:ext>
            </a:extLst>
          </p:cNvPr>
          <p:cNvSpPr txBox="1">
            <a:spLocks/>
          </p:cNvSpPr>
          <p:nvPr/>
        </p:nvSpPr>
        <p:spPr>
          <a:xfrm>
            <a:off x="1187151" y="500067"/>
            <a:ext cx="7209663" cy="1133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Tidplan – översikt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7D5ECA2-F972-46AE-99CB-961CD8A8F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4" y="155099"/>
            <a:ext cx="1128728" cy="10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8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197762-F459-4F9A-86D4-7CABF3DB2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52D2CB7-5EA6-455A-AE5D-DA32D413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42" y="1498325"/>
            <a:ext cx="3375844" cy="104555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9A9F602-93AA-418D-A54E-B246BE12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89" y="2735540"/>
            <a:ext cx="1786283" cy="177409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92FADF1-852D-49AC-B85C-DCD4C79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4" y="4893290"/>
            <a:ext cx="4226493" cy="105854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96EDD9B-4777-4C7E-84C7-D5236F239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098" y="779356"/>
            <a:ext cx="3488587" cy="57551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8C02984-7EA0-4E8A-BD29-5EEF5A38E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626" y="2142350"/>
            <a:ext cx="2687346" cy="70719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644F540-646F-49B8-9465-3108BC76E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34" y="3960522"/>
            <a:ext cx="3172103" cy="8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197762-F459-4F9A-86D4-7CABF3DB2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Rubrik 3">
            <a:extLst>
              <a:ext uri="{FF2B5EF4-FFF2-40B4-BE49-F238E27FC236}">
                <a16:creationId xmlns:a16="http://schemas.microsoft.com/office/drawing/2014/main" id="{44015B1B-1CA8-4F29-82A4-8C8031A9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947496" cy="1133475"/>
          </a:xfrm>
        </p:spPr>
        <p:txBody>
          <a:bodyPr>
            <a:normAutofit/>
          </a:bodyPr>
          <a:lstStyle/>
          <a:p>
            <a:r>
              <a:rPr lang="sv-SE" dirty="0"/>
              <a:t>Inköpsprocessen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F296C4AF-8CE7-43B4-9370-43D21E172B39}"/>
              </a:ext>
            </a:extLst>
          </p:cNvPr>
          <p:cNvSpPr txBox="1">
            <a:spLocks/>
          </p:cNvSpPr>
          <p:nvPr/>
        </p:nvSpPr>
        <p:spPr>
          <a:xfrm>
            <a:off x="639793" y="1512637"/>
            <a:ext cx="5233470" cy="3975100"/>
          </a:xfrm>
          <a:prstGeom prst="rect">
            <a:avLst/>
          </a:prstGeom>
        </p:spPr>
        <p:txBody>
          <a:bodyPr/>
          <a:lstStyle>
            <a:lvl1pPr marL="540000" indent="-54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sv-SE" altLang="sv-SE" dirty="0">
                <a:solidFill>
                  <a:srgbClr val="3C3733"/>
                </a:solidFill>
                <a:cs typeface="Arial" panose="020B0604020202020204" pitchFamily="34" charset="0"/>
              </a:rPr>
              <a:t>… Beskriver inköpsprocessen i Nacka Kommun</a:t>
            </a:r>
            <a:br>
              <a:rPr lang="sv-SE" altLang="sv-SE" dirty="0">
                <a:solidFill>
                  <a:srgbClr val="3C3733"/>
                </a:solidFill>
                <a:cs typeface="Arial" panose="020B0604020202020204" pitchFamily="34" charset="0"/>
              </a:rPr>
            </a:br>
            <a:r>
              <a:rPr lang="sv-SE" altLang="sv-SE" dirty="0">
                <a:solidFill>
                  <a:srgbClr val="3C3733"/>
                </a:solidFill>
                <a:cs typeface="Arial" panose="020B0604020202020204" pitchFamily="34" charset="0"/>
              </a:rPr>
              <a:t>… Tydliggör roller och ansvar mellan inköpsenhet och verksamhet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sv-SE" altLang="sv-SE" dirty="0">
                <a:solidFill>
                  <a:srgbClr val="3C3733"/>
                </a:solidFill>
                <a:cs typeface="Arial" panose="020B0604020202020204" pitchFamily="34" charset="0"/>
              </a:rPr>
              <a:t>… Ger en tydlig överblick över inköpsprocessens olika steg</a:t>
            </a:r>
          </a:p>
          <a:p>
            <a:pPr marL="0" indent="0">
              <a:buNone/>
              <a:defRPr/>
            </a:pPr>
            <a:r>
              <a:rPr lang="sv-SE" altLang="sv-SE" dirty="0">
                <a:solidFill>
                  <a:srgbClr val="3C3733"/>
                </a:solidFill>
                <a:cs typeface="Arial" panose="020B0604020202020204" pitchFamily="34" charset="0"/>
              </a:rPr>
              <a:t>… Presenterar upphandlingsprocessens steg och tidplaner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dirty="0">
                <a:solidFill>
                  <a:srgbClr val="3C3733"/>
                </a:solidFill>
                <a:cs typeface="Arial" panose="020B0604020202020204" pitchFamily="34" charset="0"/>
              </a:rPr>
              <a:t>… Upphandlingsprocessen kan ske i enlighet med LOU/LUF/LOV/LUK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5C83B08D-5CB4-4DB2-A3DB-C692FB2D41B4}"/>
              </a:ext>
            </a:extLst>
          </p:cNvPr>
          <p:cNvSpPr/>
          <p:nvPr/>
        </p:nvSpPr>
        <p:spPr>
          <a:xfrm>
            <a:off x="376136" y="1322962"/>
            <a:ext cx="5894962" cy="38262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19E21F2-ECD5-4607-AFD3-13B1352B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76" y="344772"/>
            <a:ext cx="4060709" cy="242840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3D9F525-C31E-4C7A-A980-8BF7E4D7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6" y="5292638"/>
            <a:ext cx="2019077" cy="14092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1A21774-E720-4E1A-9BF8-5FD504876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68" y="5290694"/>
            <a:ext cx="1640625" cy="14092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4E9FF35-F95B-4F91-AA6D-064A5CB39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230" y="5301269"/>
            <a:ext cx="2485876" cy="141534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215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B2019D-06AA-459F-A0C2-ECA19C31EC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AB51CCA-6D95-4247-94E1-C7A1C6DD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inköpsprocessen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7070D2A-2043-428F-B162-D2E3A17CA2F5}"/>
              </a:ext>
            </a:extLst>
          </p:cNvPr>
          <p:cNvGraphicFramePr/>
          <p:nvPr/>
        </p:nvGraphicFramePr>
        <p:xfrm>
          <a:off x="476787" y="2004935"/>
          <a:ext cx="3240360" cy="313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ruta 16">
            <a:extLst>
              <a:ext uri="{FF2B5EF4-FFF2-40B4-BE49-F238E27FC236}">
                <a16:creationId xmlns:a16="http://schemas.microsoft.com/office/drawing/2014/main" id="{DA5235FD-1E4A-434B-83FA-490AF9B72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905" y="1927651"/>
            <a:ext cx="5450916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355600" indent="-173038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539750" indent="-182563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717550" indent="-176213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898525" indent="-179388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13557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18129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22701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27273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Behovsanalysen –  datainsamling &amp; analys – Hitta fakta och data samt definiera behovet, VAD som ska köpas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sv-SE" altLang="sv-SE" sz="13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Marknadsanalysen – Analysera hur marknaden kan tillfredsställa behoven? Hur påverkar marknadsläget våra affärsmöjligheter? Dialog med marknadens aktörer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sv-SE" altLang="sv-SE" sz="13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Upphandlingsprocessen – Genomföra beslutade upphandlingar i enlighet med LOU/LUF/LOV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sv-SE" altLang="sv-SE" sz="13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Leveransprocessen –  Implementering av avtal och arbetssätt tillsammans med leverantörerna med syfte att säkerställa leverans. Kvalitetssäkra de varor och tjänster som levereras till Nacka kommun.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sv-SE" altLang="sv-SE" sz="13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Uppföljningsprocessen – Leverantörsuppföljning (SRM – </a:t>
            </a:r>
            <a:r>
              <a:rPr lang="sv-SE" altLang="sv-SE" sz="13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Supplier</a:t>
            </a: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Relationship Management) och leverantörsvärdering (SPM – </a:t>
            </a:r>
            <a:r>
              <a:rPr lang="sv-SE" altLang="sv-SE" sz="13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Supplier</a:t>
            </a: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v-SE" altLang="sv-SE" sz="13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Performance</a:t>
            </a:r>
            <a:r>
              <a:rPr lang="sv-SE" altLang="sv-SE" sz="13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Management) för att säkerställa att kommunen får de varor och tjänster med rätt kvalité till avtalade villkor. Analys av erfarenheter inför nya upphandlingar.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1A19D7C-0E52-4687-A86C-22DBAF4A3462}"/>
              </a:ext>
            </a:extLst>
          </p:cNvPr>
          <p:cNvSpPr txBox="1"/>
          <p:nvPr/>
        </p:nvSpPr>
        <p:spPr>
          <a:xfrm>
            <a:off x="2442411" y="3747837"/>
            <a:ext cx="8722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Marknadsanalys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19AA8B9-06EB-4DE4-B5AE-B949949C2C41}"/>
              </a:ext>
            </a:extLst>
          </p:cNvPr>
          <p:cNvSpPr txBox="1"/>
          <p:nvPr/>
        </p:nvSpPr>
        <p:spPr>
          <a:xfrm>
            <a:off x="1616242" y="4353374"/>
            <a:ext cx="11189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Upphandlingsprocess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C102C54-C30A-4CA9-A50A-7E7476EB782C}"/>
              </a:ext>
            </a:extLst>
          </p:cNvPr>
          <p:cNvSpPr txBox="1"/>
          <p:nvPr/>
        </p:nvSpPr>
        <p:spPr>
          <a:xfrm>
            <a:off x="914400" y="3675647"/>
            <a:ext cx="8368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Leveransprocess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380A66D-2382-487E-9A88-EA319EFE23D4}"/>
              </a:ext>
            </a:extLst>
          </p:cNvPr>
          <p:cNvSpPr txBox="1"/>
          <p:nvPr/>
        </p:nvSpPr>
        <p:spPr>
          <a:xfrm>
            <a:off x="1068267" y="2759990"/>
            <a:ext cx="1028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Uppföljningsprocess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31EEC38-E10F-43CA-BDEE-9C6CD8E8C3BD}"/>
              </a:ext>
            </a:extLst>
          </p:cNvPr>
          <p:cNvSpPr txBox="1"/>
          <p:nvPr/>
        </p:nvSpPr>
        <p:spPr>
          <a:xfrm>
            <a:off x="2273968" y="2809374"/>
            <a:ext cx="80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  <a:endParaRPr lang="sv-SE" sz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67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6247EF-ED9A-48C8-B75E-FBA226171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Rubrik 3">
            <a:extLst>
              <a:ext uri="{FF2B5EF4-FFF2-40B4-BE49-F238E27FC236}">
                <a16:creationId xmlns:a16="http://schemas.microsoft.com/office/drawing/2014/main" id="{39C002AE-266A-4B91-A028-1E1F4247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562" y="500067"/>
            <a:ext cx="7209663" cy="1133475"/>
          </a:xfrm>
        </p:spPr>
        <p:txBody>
          <a:bodyPr>
            <a:normAutofit/>
          </a:bodyPr>
          <a:lstStyle/>
          <a:p>
            <a:r>
              <a:rPr lang="sv-SE" dirty="0"/>
              <a:t>Behovsanalysprocessen</a:t>
            </a:r>
          </a:p>
        </p:txBody>
      </p:sp>
      <p:sp>
        <p:nvSpPr>
          <p:cNvPr id="28" name="Rektangel med rundade hörn 30">
            <a:extLst>
              <a:ext uri="{FF2B5EF4-FFF2-40B4-BE49-F238E27FC236}">
                <a16:creationId xmlns:a16="http://schemas.microsoft.com/office/drawing/2014/main" id="{6AB1EC34-1027-483B-AC1F-4BC7B6CBBF55}"/>
              </a:ext>
            </a:extLst>
          </p:cNvPr>
          <p:cNvSpPr/>
          <p:nvPr/>
        </p:nvSpPr>
        <p:spPr>
          <a:xfrm>
            <a:off x="322441" y="1534346"/>
            <a:ext cx="2853265" cy="2335498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Att kartlägga Nacka kommuns totala behov av det som ska köpas.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Datainsamling och analys syftar till att kartlägga historiska köpmönster, finna fakta och förstå affärslogiken i det som ska upphandlas</a:t>
            </a:r>
            <a:r>
              <a:rPr kumimoji="0" lang="sv-SE" alt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Planera och skapa en kravspecifikation och en strategi för hur detta behov ska tillgodoses.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Rektangel med rundade hörn 31">
            <a:extLst>
              <a:ext uri="{FF2B5EF4-FFF2-40B4-BE49-F238E27FC236}">
                <a16:creationId xmlns:a16="http://schemas.microsoft.com/office/drawing/2014/main" id="{5C412049-5657-4EA1-B65C-F1D162A5D389}"/>
              </a:ext>
            </a:extLst>
          </p:cNvPr>
          <p:cNvSpPr/>
          <p:nvPr/>
        </p:nvSpPr>
        <p:spPr>
          <a:xfrm>
            <a:off x="322441" y="4134532"/>
            <a:ext cx="2853265" cy="2545975"/>
          </a:xfrm>
          <a:prstGeom prst="roundRect">
            <a:avLst>
              <a:gd name="adj" fmla="val 4705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Noggrann analys av verksamhetens behov med avseende på bl.a. nuläge och </a:t>
            </a: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nyläge</a:t>
            </a: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budget, funktion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Tydligt underlag för att utforma kravspecifikation, utvärdering och kommersiella villkor.</a:t>
            </a:r>
            <a:b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Behovsanalysen ska vara tillräckligt öppen för att ge utrymme för leverantörens egna idéer och kunskap.</a:t>
            </a:r>
            <a:b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Ska kunna fungera som underlag för utvärdering och kontroll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42F8D5B-57FE-4FBF-B128-18B35B9009A5}"/>
              </a:ext>
            </a:extLst>
          </p:cNvPr>
          <p:cNvSpPr txBox="1"/>
          <p:nvPr/>
        </p:nvSpPr>
        <p:spPr>
          <a:xfrm>
            <a:off x="630240" y="1271373"/>
            <a:ext cx="988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Syfte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D5A2A3-F02F-4147-888C-9BCB0DA14361}"/>
              </a:ext>
            </a:extLst>
          </p:cNvPr>
          <p:cNvSpPr txBox="1"/>
          <p:nvPr/>
        </p:nvSpPr>
        <p:spPr>
          <a:xfrm>
            <a:off x="544155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7EDA43F8-679A-43F1-801B-8D544570CADB}"/>
              </a:ext>
            </a:extLst>
          </p:cNvPr>
          <p:cNvSpPr txBox="1"/>
          <p:nvPr/>
        </p:nvSpPr>
        <p:spPr>
          <a:xfrm>
            <a:off x="551567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BE9C6B9-CEAD-4B2B-8150-AD121A959F5D}"/>
              </a:ext>
            </a:extLst>
          </p:cNvPr>
          <p:cNvSpPr txBox="1"/>
          <p:nvPr/>
        </p:nvSpPr>
        <p:spPr>
          <a:xfrm>
            <a:off x="630240" y="3882985"/>
            <a:ext cx="1037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Resultat</a:t>
            </a:r>
          </a:p>
        </p:txBody>
      </p:sp>
      <p:sp>
        <p:nvSpPr>
          <p:cNvPr id="34" name="Rektangel med rundade hörn 30">
            <a:extLst>
              <a:ext uri="{FF2B5EF4-FFF2-40B4-BE49-F238E27FC236}">
                <a16:creationId xmlns:a16="http://schemas.microsoft.com/office/drawing/2014/main" id="{18BB2D65-9881-4B28-AFCF-ECC7EB6CABE8}"/>
              </a:ext>
            </a:extLst>
          </p:cNvPr>
          <p:cNvSpPr/>
          <p:nvPr/>
        </p:nvSpPr>
        <p:spPr>
          <a:xfrm>
            <a:off x="3398241" y="4134532"/>
            <a:ext cx="3090485" cy="2545975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Kreditupplysningar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Gantt</a:t>
            </a: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-schema för tidsplanering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Process- och flödesbeskrivningar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Nacka kommuns </a:t>
            </a: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spendanalys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Nacka kommuns kategoriplaner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Tvärfunktionella workshops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Nacka kommuns checklista för behovsanalys.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9" name="Picture 125">
            <a:extLst>
              <a:ext uri="{FF2B5EF4-FFF2-40B4-BE49-F238E27FC236}">
                <a16:creationId xmlns:a16="http://schemas.microsoft.com/office/drawing/2014/main" id="{25D161B6-61C4-44D9-BBA9-749ED9AE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71" y="1371932"/>
            <a:ext cx="2424627" cy="16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3CF8CEB6-8FF2-449A-B3B0-FA4C7ED4D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0601" r="14957" b="10101"/>
          <a:stretch/>
        </p:blipFill>
        <p:spPr>
          <a:xfrm>
            <a:off x="6741771" y="3120918"/>
            <a:ext cx="2191468" cy="1631243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1829606B-6ACB-4BAE-98BB-93FA84EF0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31" t="24605" r="11990" b="50791"/>
          <a:stretch/>
        </p:blipFill>
        <p:spPr>
          <a:xfrm>
            <a:off x="6683049" y="4852284"/>
            <a:ext cx="2380469" cy="1774433"/>
          </a:xfrm>
          <a:prstGeom prst="rect">
            <a:avLst/>
          </a:prstGeom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C18A352A-A3F6-464C-B37A-3AE74757C10C}"/>
              </a:ext>
            </a:extLst>
          </p:cNvPr>
          <p:cNvSpPr txBox="1"/>
          <p:nvPr/>
        </p:nvSpPr>
        <p:spPr>
          <a:xfrm>
            <a:off x="7738809" y="1502737"/>
            <a:ext cx="96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Spendanalys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" name="Rektangel med rundade hörn 30">
            <a:extLst>
              <a:ext uri="{FF2B5EF4-FFF2-40B4-BE49-F238E27FC236}">
                <a16:creationId xmlns:a16="http://schemas.microsoft.com/office/drawing/2014/main" id="{6DA0FE37-11CC-4E6E-840D-062FA5AD60EA}"/>
              </a:ext>
            </a:extLst>
          </p:cNvPr>
          <p:cNvSpPr/>
          <p:nvPr/>
        </p:nvSpPr>
        <p:spPr>
          <a:xfrm>
            <a:off x="3385964" y="1539418"/>
            <a:ext cx="3090485" cy="2328249"/>
          </a:xfrm>
          <a:prstGeom prst="roundRect">
            <a:avLst>
              <a:gd name="adj" fmla="val 5232"/>
            </a:avLst>
          </a:prstGeom>
          <a:noFill/>
          <a:ln w="15875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Nuläge, </a:t>
            </a: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Nyläge</a:t>
            </a: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Gapanalys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Budget och kostnadsbild (</a:t>
            </a: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Spend</a:t>
            </a: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Sakägaranalys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Riskanalys 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Trender och utveckling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Resurser – Projektgrupp och styrgrupp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Tidplan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Miljökrav och sociala krav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Säkerhetskrav och personuppgifter</a:t>
            </a:r>
          </a:p>
          <a:p>
            <a:pPr marL="176213" marR="0" lvl="1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Facklig Information</a:t>
            </a:r>
            <a:b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39F1412-B3E9-4829-83F3-6F947E2CBF88}"/>
              </a:ext>
            </a:extLst>
          </p:cNvPr>
          <p:cNvSpPr txBox="1"/>
          <p:nvPr/>
        </p:nvSpPr>
        <p:spPr>
          <a:xfrm>
            <a:off x="3663563" y="3882985"/>
            <a:ext cx="21914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Verktyg och mallar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118B14C-484D-4260-BD3A-7B6C13665BAA}"/>
              </a:ext>
            </a:extLst>
          </p:cNvPr>
          <p:cNvSpPr txBox="1"/>
          <p:nvPr/>
        </p:nvSpPr>
        <p:spPr>
          <a:xfrm>
            <a:off x="3663563" y="1333460"/>
            <a:ext cx="1236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Checklista</a:t>
            </a: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7BDCBF38-1C0A-47F7-947D-178B1A750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" y="138285"/>
            <a:ext cx="1146096" cy="11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6247EF-ED9A-48C8-B75E-FBA226171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Rubrik 3">
            <a:extLst>
              <a:ext uri="{FF2B5EF4-FFF2-40B4-BE49-F238E27FC236}">
                <a16:creationId xmlns:a16="http://schemas.microsoft.com/office/drawing/2014/main" id="{39C002AE-266A-4B91-A028-1E1F4247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562" y="500067"/>
            <a:ext cx="7209663" cy="1133475"/>
          </a:xfrm>
        </p:spPr>
        <p:txBody>
          <a:bodyPr>
            <a:normAutofit fontScale="90000"/>
          </a:bodyPr>
          <a:lstStyle/>
          <a:p>
            <a:r>
              <a:rPr lang="sv-SE" dirty="0"/>
              <a:t>marknadsanalysprocessen</a:t>
            </a:r>
          </a:p>
        </p:txBody>
      </p:sp>
      <p:sp>
        <p:nvSpPr>
          <p:cNvPr id="28" name="Rektangel med rundade hörn 30">
            <a:extLst>
              <a:ext uri="{FF2B5EF4-FFF2-40B4-BE49-F238E27FC236}">
                <a16:creationId xmlns:a16="http://schemas.microsoft.com/office/drawing/2014/main" id="{6AB1EC34-1027-483B-AC1F-4BC7B6CBBF55}"/>
              </a:ext>
            </a:extLst>
          </p:cNvPr>
          <p:cNvSpPr/>
          <p:nvPr/>
        </p:nvSpPr>
        <p:spPr>
          <a:xfrm>
            <a:off x="322441" y="1534346"/>
            <a:ext cx="2853265" cy="2325024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Hitta de företag på marknaden som på ett konkurrenskraftigt sätt kan tillfredsställa de behov som definierats i behovsanalysen.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Att utmana kända och okända företag för att hitta den goda affären.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Föra dialog i för att säkerställa att kommunen inte missar viktiga aspekter av affären och ställer rätt krav för en god affär.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Rektangel med rundade hörn 31">
            <a:extLst>
              <a:ext uri="{FF2B5EF4-FFF2-40B4-BE49-F238E27FC236}">
                <a16:creationId xmlns:a16="http://schemas.microsoft.com/office/drawing/2014/main" id="{5C412049-5657-4EA1-B65C-F1D162A5D389}"/>
              </a:ext>
            </a:extLst>
          </p:cNvPr>
          <p:cNvSpPr/>
          <p:nvPr/>
        </p:nvSpPr>
        <p:spPr>
          <a:xfrm>
            <a:off x="322441" y="4138401"/>
            <a:ext cx="2853265" cy="2545975"/>
          </a:xfrm>
          <a:prstGeom prst="roundRect">
            <a:avLst>
              <a:gd name="adj" fmla="val 4705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Kartläggning och analys över den marknad som kan möta definierade behov. Analysen omfattar trender, konjunktur, marknadsledare, konkurrenssituation och intresseorganisationer. </a:t>
            </a:r>
            <a:b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En förteckning över potentiella leverantörer med analys över för- och nackdelar, ekonomisk status samt kontaktinformation för respektive leverantör.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42F8D5B-57FE-4FBF-B128-18B35B9009A5}"/>
              </a:ext>
            </a:extLst>
          </p:cNvPr>
          <p:cNvSpPr txBox="1"/>
          <p:nvPr/>
        </p:nvSpPr>
        <p:spPr>
          <a:xfrm>
            <a:off x="630240" y="1271373"/>
            <a:ext cx="988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Syfte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D5A2A3-F02F-4147-888C-9BCB0DA14361}"/>
              </a:ext>
            </a:extLst>
          </p:cNvPr>
          <p:cNvSpPr txBox="1"/>
          <p:nvPr/>
        </p:nvSpPr>
        <p:spPr>
          <a:xfrm>
            <a:off x="544155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7EDA43F8-679A-43F1-801B-8D544570CADB}"/>
              </a:ext>
            </a:extLst>
          </p:cNvPr>
          <p:cNvSpPr txBox="1"/>
          <p:nvPr/>
        </p:nvSpPr>
        <p:spPr>
          <a:xfrm>
            <a:off x="551567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BE9C6B9-CEAD-4B2B-8150-AD121A959F5D}"/>
              </a:ext>
            </a:extLst>
          </p:cNvPr>
          <p:cNvSpPr txBox="1"/>
          <p:nvPr/>
        </p:nvSpPr>
        <p:spPr>
          <a:xfrm>
            <a:off x="630240" y="3882985"/>
            <a:ext cx="1037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Resultat</a:t>
            </a:r>
          </a:p>
        </p:txBody>
      </p:sp>
      <p:sp>
        <p:nvSpPr>
          <p:cNvPr id="34" name="Rektangel med rundade hörn 30">
            <a:extLst>
              <a:ext uri="{FF2B5EF4-FFF2-40B4-BE49-F238E27FC236}">
                <a16:creationId xmlns:a16="http://schemas.microsoft.com/office/drawing/2014/main" id="{18BB2D65-9881-4B28-AFCF-ECC7EB6CABE8}"/>
              </a:ext>
            </a:extLst>
          </p:cNvPr>
          <p:cNvSpPr/>
          <p:nvPr/>
        </p:nvSpPr>
        <p:spPr>
          <a:xfrm>
            <a:off x="3385964" y="4091160"/>
            <a:ext cx="3090485" cy="2545975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SWOT-analys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PESTLE-analys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Konkurrensanalys – Fem marknadskrafter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Produktlivscykeln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Kreditupplysningsinstitut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Marknadsundersökningar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RFI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Rektangel med rundade hörn 30">
            <a:extLst>
              <a:ext uri="{FF2B5EF4-FFF2-40B4-BE49-F238E27FC236}">
                <a16:creationId xmlns:a16="http://schemas.microsoft.com/office/drawing/2014/main" id="{6DA0FE37-11CC-4E6E-840D-062FA5AD60EA}"/>
              </a:ext>
            </a:extLst>
          </p:cNvPr>
          <p:cNvSpPr/>
          <p:nvPr/>
        </p:nvSpPr>
        <p:spPr>
          <a:xfrm>
            <a:off x="3385965" y="1539419"/>
            <a:ext cx="3200366" cy="2319952"/>
          </a:xfrm>
          <a:prstGeom prst="roundRect">
            <a:avLst>
              <a:gd name="adj" fmla="val 5232"/>
            </a:avLst>
          </a:prstGeom>
          <a:noFill/>
          <a:ln w="15875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Definiera egenskaper som är viktiga hos leverantörerna för att tillgodose kommunens definierade behov.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Bruttolista på potentiella leverantörer.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Branschföreningar, Bransch-rapporter, fackpress, experter, mässor och seminarier. 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Dialog med sakägarna internt och med marknaden (befintliga och potentiella leverantörer)</a:t>
            </a:r>
            <a:b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39F1412-B3E9-4829-83F3-6F947E2CBF88}"/>
              </a:ext>
            </a:extLst>
          </p:cNvPr>
          <p:cNvSpPr txBox="1"/>
          <p:nvPr/>
        </p:nvSpPr>
        <p:spPr>
          <a:xfrm>
            <a:off x="3703658" y="3859370"/>
            <a:ext cx="21914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Verktyg och mallar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118B14C-484D-4260-BD3A-7B6C13665BAA}"/>
              </a:ext>
            </a:extLst>
          </p:cNvPr>
          <p:cNvSpPr txBox="1"/>
          <p:nvPr/>
        </p:nvSpPr>
        <p:spPr>
          <a:xfrm>
            <a:off x="3657270" y="1271373"/>
            <a:ext cx="1236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Checklista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4F68F0F-6415-4C31-8180-A9C1016F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48" y="1265992"/>
            <a:ext cx="1748827" cy="142914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363E0C1-69CE-44D0-ABBF-C71DA32E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401" y="2833707"/>
            <a:ext cx="1560723" cy="12256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592193F8-36F4-4229-9258-FD7497FF3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401" y="4197924"/>
            <a:ext cx="1448502" cy="105269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36EDFAAE-201F-436E-AC8F-9AEECC73B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054" y="5389180"/>
            <a:ext cx="1668777" cy="1247955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5ADF44A8-3851-4911-9A4A-A3A17077D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7999"/>
            <a:ext cx="1143942" cy="11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6247EF-ED9A-48C8-B75E-FBA226171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Rubrik 3">
            <a:extLst>
              <a:ext uri="{FF2B5EF4-FFF2-40B4-BE49-F238E27FC236}">
                <a16:creationId xmlns:a16="http://schemas.microsoft.com/office/drawing/2014/main" id="{39C002AE-266A-4B91-A028-1E1F4247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562" y="500067"/>
            <a:ext cx="7209663" cy="1133475"/>
          </a:xfrm>
        </p:spPr>
        <p:txBody>
          <a:bodyPr>
            <a:normAutofit/>
          </a:bodyPr>
          <a:lstStyle/>
          <a:p>
            <a:r>
              <a:rPr lang="sv-SE" dirty="0"/>
              <a:t>upphandlingsprocessen</a:t>
            </a:r>
          </a:p>
        </p:txBody>
      </p:sp>
      <p:sp>
        <p:nvSpPr>
          <p:cNvPr id="28" name="Rektangel med rundade hörn 30">
            <a:extLst>
              <a:ext uri="{FF2B5EF4-FFF2-40B4-BE49-F238E27FC236}">
                <a16:creationId xmlns:a16="http://schemas.microsoft.com/office/drawing/2014/main" id="{6AB1EC34-1027-483B-AC1F-4BC7B6CBBF55}"/>
              </a:ext>
            </a:extLst>
          </p:cNvPr>
          <p:cNvSpPr/>
          <p:nvPr/>
        </p:nvSpPr>
        <p:spPr>
          <a:xfrm>
            <a:off x="322441" y="1534346"/>
            <a:ext cx="2853265" cy="2325024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Tillgodose de behov som definierats i behovsanalysen och matcha dessa mot vad marknaden kan erbjuda på bästa sätt i enlighet med upphandlingsregelverken.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Upphandla samtliga varor, tjänster och entreprenader i enlighet med upphandlingsregelverken LOU, LUF och LOV för kommunen och dess dotterbolag.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Rektangel med rundade hörn 31">
            <a:extLst>
              <a:ext uri="{FF2B5EF4-FFF2-40B4-BE49-F238E27FC236}">
                <a16:creationId xmlns:a16="http://schemas.microsoft.com/office/drawing/2014/main" id="{5C412049-5657-4EA1-B65C-F1D162A5D389}"/>
              </a:ext>
            </a:extLst>
          </p:cNvPr>
          <p:cNvSpPr/>
          <p:nvPr/>
        </p:nvSpPr>
        <p:spPr>
          <a:xfrm>
            <a:off x="322441" y="4138401"/>
            <a:ext cx="2853265" cy="2545975"/>
          </a:xfrm>
          <a:prstGeom prst="roundRect">
            <a:avLst>
              <a:gd name="adj" fmla="val 4705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Ett konkurrenskraftigt och tydligt avtal som tillgodoser kommunens behov och ger förutsättningar för ett god samverkan med leverantören under avtalsperioden.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Hantera everentuella överprövningar av genomförda upphandlingar.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42F8D5B-57FE-4FBF-B128-18B35B9009A5}"/>
              </a:ext>
            </a:extLst>
          </p:cNvPr>
          <p:cNvSpPr txBox="1"/>
          <p:nvPr/>
        </p:nvSpPr>
        <p:spPr>
          <a:xfrm>
            <a:off x="630240" y="1271373"/>
            <a:ext cx="988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Syfte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D5A2A3-F02F-4147-888C-9BCB0DA14361}"/>
              </a:ext>
            </a:extLst>
          </p:cNvPr>
          <p:cNvSpPr txBox="1"/>
          <p:nvPr/>
        </p:nvSpPr>
        <p:spPr>
          <a:xfrm>
            <a:off x="544155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7EDA43F8-679A-43F1-801B-8D544570CADB}"/>
              </a:ext>
            </a:extLst>
          </p:cNvPr>
          <p:cNvSpPr txBox="1"/>
          <p:nvPr/>
        </p:nvSpPr>
        <p:spPr>
          <a:xfrm>
            <a:off x="551567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BE9C6B9-CEAD-4B2B-8150-AD121A959F5D}"/>
              </a:ext>
            </a:extLst>
          </p:cNvPr>
          <p:cNvSpPr txBox="1"/>
          <p:nvPr/>
        </p:nvSpPr>
        <p:spPr>
          <a:xfrm>
            <a:off x="630240" y="3882985"/>
            <a:ext cx="1037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Resultat</a:t>
            </a:r>
          </a:p>
        </p:txBody>
      </p:sp>
      <p:sp>
        <p:nvSpPr>
          <p:cNvPr id="34" name="Rektangel med rundade hörn 30">
            <a:extLst>
              <a:ext uri="{FF2B5EF4-FFF2-40B4-BE49-F238E27FC236}">
                <a16:creationId xmlns:a16="http://schemas.microsoft.com/office/drawing/2014/main" id="{18BB2D65-9881-4B28-AFCF-ECC7EB6CABE8}"/>
              </a:ext>
            </a:extLst>
          </p:cNvPr>
          <p:cNvSpPr/>
          <p:nvPr/>
        </p:nvSpPr>
        <p:spPr>
          <a:xfrm>
            <a:off x="3385964" y="4091160"/>
            <a:ext cx="3090485" cy="2545975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Upphandlingssystem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LOU/LUF/LOV/LUK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Upphandling A-Ö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Diariesystem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Kreditupplysningsverktyg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Elektroniskt signatursystem</a:t>
            </a: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Mallar i upphandlingssystem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Inköpsenhetens mallar för upphandlingsprocessen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Rektangel med rundade hörn 30">
            <a:extLst>
              <a:ext uri="{FF2B5EF4-FFF2-40B4-BE49-F238E27FC236}">
                <a16:creationId xmlns:a16="http://schemas.microsoft.com/office/drawing/2014/main" id="{6DA0FE37-11CC-4E6E-840D-062FA5AD60EA}"/>
              </a:ext>
            </a:extLst>
          </p:cNvPr>
          <p:cNvSpPr/>
          <p:nvPr/>
        </p:nvSpPr>
        <p:spPr>
          <a:xfrm>
            <a:off x="3385965" y="1539419"/>
            <a:ext cx="3200366" cy="2319952"/>
          </a:xfrm>
          <a:prstGeom prst="roundRect">
            <a:avLst>
              <a:gd name="adj" fmla="val 5232"/>
            </a:avLst>
          </a:prstGeom>
          <a:noFill/>
          <a:ln w="15875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Upphandlingsdokument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Kravspecifikation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Formulär i upphandlingsverktyg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Annonsering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Frågor och svar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Öppning och utvärdering av anbud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Ev</a:t>
            </a: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anbudspresentation, demonstration och förhandling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Tilldelning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Avtalstecknande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Överlämning till verksamheten</a:t>
            </a:r>
            <a:b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39F1412-B3E9-4829-83F3-6F947E2CBF88}"/>
              </a:ext>
            </a:extLst>
          </p:cNvPr>
          <p:cNvSpPr txBox="1"/>
          <p:nvPr/>
        </p:nvSpPr>
        <p:spPr>
          <a:xfrm>
            <a:off x="3703658" y="3859370"/>
            <a:ext cx="21914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Verktyg och mallar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118B14C-484D-4260-BD3A-7B6C13665BAA}"/>
              </a:ext>
            </a:extLst>
          </p:cNvPr>
          <p:cNvSpPr txBox="1"/>
          <p:nvPr/>
        </p:nvSpPr>
        <p:spPr>
          <a:xfrm>
            <a:off x="3657270" y="1271373"/>
            <a:ext cx="1236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Checklista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E100C94-05A6-4FE7-AD85-1E05E01B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36" y="4178360"/>
            <a:ext cx="1912468" cy="1052691"/>
          </a:xfrm>
          <a:prstGeom prst="rect">
            <a:avLst/>
          </a:prstGeom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69CD344-5ADA-4862-BDDA-9A813025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36" y="2889845"/>
            <a:ext cx="2543333" cy="927257"/>
          </a:xfrm>
          <a:prstGeom prst="rect">
            <a:avLst/>
          </a:prstGeom>
          <a:ln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FCC7D1E-ACA4-44CB-BB29-16E208856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49" y="1531238"/>
            <a:ext cx="2154685" cy="1022805"/>
          </a:xfrm>
          <a:prstGeom prst="rect">
            <a:avLst/>
          </a:prstGeom>
          <a:ln>
            <a:noFill/>
          </a:ln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B3E637D-F39E-4B48-B914-8D78115A9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50" y="138284"/>
            <a:ext cx="1146096" cy="11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6247EF-ED9A-48C8-B75E-FBA226171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Rubrik 3">
            <a:extLst>
              <a:ext uri="{FF2B5EF4-FFF2-40B4-BE49-F238E27FC236}">
                <a16:creationId xmlns:a16="http://schemas.microsoft.com/office/drawing/2014/main" id="{39C002AE-266A-4B91-A028-1E1F4247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562" y="500067"/>
            <a:ext cx="7209663" cy="1133475"/>
          </a:xfrm>
        </p:spPr>
        <p:txBody>
          <a:bodyPr>
            <a:normAutofit/>
          </a:bodyPr>
          <a:lstStyle/>
          <a:p>
            <a:r>
              <a:rPr lang="sv-SE" dirty="0"/>
              <a:t>leveransprocessen</a:t>
            </a:r>
          </a:p>
        </p:txBody>
      </p:sp>
      <p:sp>
        <p:nvSpPr>
          <p:cNvPr id="28" name="Rektangel med rundade hörn 30">
            <a:extLst>
              <a:ext uri="{FF2B5EF4-FFF2-40B4-BE49-F238E27FC236}">
                <a16:creationId xmlns:a16="http://schemas.microsoft.com/office/drawing/2014/main" id="{6AB1EC34-1027-483B-AC1F-4BC7B6CBBF55}"/>
              </a:ext>
            </a:extLst>
          </p:cNvPr>
          <p:cNvSpPr/>
          <p:nvPr/>
        </p:nvSpPr>
        <p:spPr>
          <a:xfrm>
            <a:off x="322441" y="1534346"/>
            <a:ext cx="2853265" cy="2508626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Implementering av leverans i enlighet med avtalet i samverkan mellan verksamhet och leverantör.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Etablering av beställningsrutiner och förutsättningar för uppföljning och leveranskontroll.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Leverans av de varor, tjänster och entreprenader som regleras i avtalet.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Affärsutveckling – utveckla och förbättra leveranserna under avtalstiden.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Rektangel med rundade hörn 31">
            <a:extLst>
              <a:ext uri="{FF2B5EF4-FFF2-40B4-BE49-F238E27FC236}">
                <a16:creationId xmlns:a16="http://schemas.microsoft.com/office/drawing/2014/main" id="{5C412049-5657-4EA1-B65C-F1D162A5D389}"/>
              </a:ext>
            </a:extLst>
          </p:cNvPr>
          <p:cNvSpPr/>
          <p:nvPr/>
        </p:nvSpPr>
        <p:spPr>
          <a:xfrm>
            <a:off x="322441" y="4516582"/>
            <a:ext cx="2853265" cy="2167794"/>
          </a:xfrm>
          <a:prstGeom prst="roundRect">
            <a:avLst>
              <a:gd name="adj" fmla="val 4705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Syftet och målet med upphandlingen realiseras.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Leverans i enlighet med avtal och  beslutade beställningsrutiner.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Säkert övertagande av leverans från tidigare leverantör.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Tydliga och effektiva beställningsrutiner.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Etablerade rutiner för leverantörsuppföljning och utveckling.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42F8D5B-57FE-4FBF-B128-18B35B9009A5}"/>
              </a:ext>
            </a:extLst>
          </p:cNvPr>
          <p:cNvSpPr txBox="1"/>
          <p:nvPr/>
        </p:nvSpPr>
        <p:spPr>
          <a:xfrm>
            <a:off x="718399" y="1159932"/>
            <a:ext cx="988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Syfte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D5A2A3-F02F-4147-888C-9BCB0DA14361}"/>
              </a:ext>
            </a:extLst>
          </p:cNvPr>
          <p:cNvSpPr txBox="1"/>
          <p:nvPr/>
        </p:nvSpPr>
        <p:spPr>
          <a:xfrm>
            <a:off x="544155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7EDA43F8-679A-43F1-801B-8D544570CADB}"/>
              </a:ext>
            </a:extLst>
          </p:cNvPr>
          <p:cNvSpPr txBox="1"/>
          <p:nvPr/>
        </p:nvSpPr>
        <p:spPr>
          <a:xfrm>
            <a:off x="551567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BE9C6B9-CEAD-4B2B-8150-AD121A959F5D}"/>
              </a:ext>
            </a:extLst>
          </p:cNvPr>
          <p:cNvSpPr txBox="1"/>
          <p:nvPr/>
        </p:nvSpPr>
        <p:spPr>
          <a:xfrm>
            <a:off x="605661" y="4148105"/>
            <a:ext cx="1037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Resultat</a:t>
            </a:r>
          </a:p>
        </p:txBody>
      </p:sp>
      <p:sp>
        <p:nvSpPr>
          <p:cNvPr id="34" name="Rektangel med rundade hörn 30">
            <a:extLst>
              <a:ext uri="{FF2B5EF4-FFF2-40B4-BE49-F238E27FC236}">
                <a16:creationId xmlns:a16="http://schemas.microsoft.com/office/drawing/2014/main" id="{18BB2D65-9881-4B28-AFCF-ECC7EB6CABE8}"/>
              </a:ext>
            </a:extLst>
          </p:cNvPr>
          <p:cNvSpPr/>
          <p:nvPr/>
        </p:nvSpPr>
        <p:spPr>
          <a:xfrm>
            <a:off x="3385965" y="4516582"/>
            <a:ext cx="3485890" cy="2120553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Dialog och samverkan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E-handelssystemet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Affärssystem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Interna processer och rutiner för reklamationshantering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f-ZA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Spendverktyg</a:t>
            </a:r>
            <a:endParaRPr kumimoji="0" lang="sv-SE" altLang="sv-S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Inköpsenhetens mallar för leverans och leverantörsuppföljningsprocessen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Enhetsinterna processer och rutiner (ex IT, sociala omsorgsprocessen och fastighet)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Rektangel med rundade hörn 30">
            <a:extLst>
              <a:ext uri="{FF2B5EF4-FFF2-40B4-BE49-F238E27FC236}">
                <a16:creationId xmlns:a16="http://schemas.microsoft.com/office/drawing/2014/main" id="{6DA0FE37-11CC-4E6E-840D-062FA5AD60EA}"/>
              </a:ext>
            </a:extLst>
          </p:cNvPr>
          <p:cNvSpPr/>
          <p:nvPr/>
        </p:nvSpPr>
        <p:spPr>
          <a:xfrm>
            <a:off x="3385965" y="1539418"/>
            <a:ext cx="3610580" cy="2528127"/>
          </a:xfrm>
          <a:prstGeom prst="roundRect">
            <a:avLst>
              <a:gd name="adj" fmla="val 5232"/>
            </a:avLst>
          </a:prstGeom>
          <a:noFill/>
          <a:ln w="15875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Implementering av avtal och arbetssätt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Information och kommunikation internt om det nya avtalet, ev. extern information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Systemuppdatering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Etablera beställningsrutin,   förutsättningar för uppföljning(nyckeltal mm) och leverantörsutveckling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Intern och extern ansvarsfördelning och kontaktvägar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Säkerställa att leverantören följer Nacka kommuns krav på säkerhet och personuppgiftsbehandling.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39F1412-B3E9-4829-83F3-6F947E2CBF88}"/>
              </a:ext>
            </a:extLst>
          </p:cNvPr>
          <p:cNvSpPr txBox="1"/>
          <p:nvPr/>
        </p:nvSpPr>
        <p:spPr>
          <a:xfrm>
            <a:off x="3703658" y="4166313"/>
            <a:ext cx="21914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Verktyg och mallar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118B14C-484D-4260-BD3A-7B6C13665BAA}"/>
              </a:ext>
            </a:extLst>
          </p:cNvPr>
          <p:cNvSpPr txBox="1"/>
          <p:nvPr/>
        </p:nvSpPr>
        <p:spPr>
          <a:xfrm>
            <a:off x="3648182" y="1175095"/>
            <a:ext cx="1236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Checklista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A50F8AB-289A-4DF1-B368-8E12E40A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048" y="1321404"/>
            <a:ext cx="1158340" cy="75597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1D3D2B3-533D-4BE8-B342-23E5F0C51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455" y="2264904"/>
            <a:ext cx="1286367" cy="67671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014CF5BD-ED82-4DCB-A8BF-8F7E0A70D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266" y="3404951"/>
            <a:ext cx="871804" cy="774259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D0661289-4E54-4D06-9A98-4D82963C6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266" y="5177535"/>
            <a:ext cx="1066892" cy="798645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5C166E09-9E46-49D7-A9F2-FA59C11D5AC7}"/>
              </a:ext>
            </a:extLst>
          </p:cNvPr>
          <p:cNvSpPr/>
          <p:nvPr/>
        </p:nvSpPr>
        <p:spPr>
          <a:xfrm flipH="1">
            <a:off x="8830898" y="1108091"/>
            <a:ext cx="1383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Bemanna avtalad samarbetsmodell, hitta alla relevanta gränssnitt.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196FBD7-EF80-44ED-B433-7ED601CD43F2}"/>
              </a:ext>
            </a:extLst>
          </p:cNvPr>
          <p:cNvSpPr/>
          <p:nvPr/>
        </p:nvSpPr>
        <p:spPr>
          <a:xfrm>
            <a:off x="7493513" y="2213037"/>
            <a:ext cx="1291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Glöm inte bort vad som avtalats. Nyttja allt som Nacka kommun betalar för! Uppträd affärsmässigt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5DAB207-B5B0-4A9F-B25F-F1020B271473}"/>
              </a:ext>
            </a:extLst>
          </p:cNvPr>
          <p:cNvSpPr/>
          <p:nvPr/>
        </p:nvSpPr>
        <p:spPr>
          <a:xfrm>
            <a:off x="8103698" y="3385451"/>
            <a:ext cx="1066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Kommunicera avtalet internt och låt leverantören kommunicera externt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626877C-C868-4012-9A4E-A262DDD7EBAC}"/>
              </a:ext>
            </a:extLst>
          </p:cNvPr>
          <p:cNvSpPr/>
          <p:nvPr/>
        </p:nvSpPr>
        <p:spPr>
          <a:xfrm>
            <a:off x="7297244" y="5976490"/>
            <a:ext cx="1134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Uppdatera alla system med avtalade villkor (betalningstid, priser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AED88E2E-E13C-4533-8049-4DF1AEDF7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8" y="150913"/>
            <a:ext cx="1143942" cy="1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9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6247EF-ED9A-48C8-B75E-FBA226171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Rubrik 3">
            <a:extLst>
              <a:ext uri="{FF2B5EF4-FFF2-40B4-BE49-F238E27FC236}">
                <a16:creationId xmlns:a16="http://schemas.microsoft.com/office/drawing/2014/main" id="{39C002AE-266A-4B91-A028-1E1F4247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562" y="500067"/>
            <a:ext cx="7209663" cy="1133475"/>
          </a:xfrm>
        </p:spPr>
        <p:txBody>
          <a:bodyPr>
            <a:normAutofit/>
          </a:bodyPr>
          <a:lstStyle/>
          <a:p>
            <a:r>
              <a:rPr lang="sv-SE" dirty="0"/>
              <a:t>uppföljningsprocessen</a:t>
            </a:r>
          </a:p>
        </p:txBody>
      </p:sp>
      <p:sp>
        <p:nvSpPr>
          <p:cNvPr id="28" name="Rektangel med rundade hörn 30">
            <a:extLst>
              <a:ext uri="{FF2B5EF4-FFF2-40B4-BE49-F238E27FC236}">
                <a16:creationId xmlns:a16="http://schemas.microsoft.com/office/drawing/2014/main" id="{6AB1EC34-1027-483B-AC1F-4BC7B6CBBF55}"/>
              </a:ext>
            </a:extLst>
          </p:cNvPr>
          <p:cNvSpPr/>
          <p:nvPr/>
        </p:nvSpPr>
        <p:spPr>
          <a:xfrm>
            <a:off x="322441" y="1534346"/>
            <a:ext cx="2853265" cy="2325024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Att följa upp att leverans sker i enlighet med avtalet och överenskomna beställningsrutiner.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Att successivt utveckla och optimera affären.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Att uppföljning sker enligt överenskomna rutiner och att avtalade nyckeltal följs upp.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Säkerställa korrekt fakturering.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Rektangel med rundade hörn 31">
            <a:extLst>
              <a:ext uri="{FF2B5EF4-FFF2-40B4-BE49-F238E27FC236}">
                <a16:creationId xmlns:a16="http://schemas.microsoft.com/office/drawing/2014/main" id="{5C412049-5657-4EA1-B65C-F1D162A5D389}"/>
              </a:ext>
            </a:extLst>
          </p:cNvPr>
          <p:cNvSpPr/>
          <p:nvPr/>
        </p:nvSpPr>
        <p:spPr>
          <a:xfrm>
            <a:off x="322441" y="4138401"/>
            <a:ext cx="2853265" cy="2545975"/>
          </a:xfrm>
          <a:prstGeom prst="roundRect">
            <a:avLst>
              <a:gd name="adj" fmla="val 4705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Den goda affären i enlighet avtal och beslutade rutiner.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Leverans till rätt kvalitet med förutsättningar för successiv affärsutveckling och förbättring.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Riskhantering och kontroll.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Kontinuerligt lärande och erfarenhetsåterföring för bättre upphandlingar och leveranser. 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42F8D5B-57FE-4FBF-B128-18B35B9009A5}"/>
              </a:ext>
            </a:extLst>
          </p:cNvPr>
          <p:cNvSpPr txBox="1"/>
          <p:nvPr/>
        </p:nvSpPr>
        <p:spPr>
          <a:xfrm>
            <a:off x="630240" y="1271373"/>
            <a:ext cx="988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Syfte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D5A2A3-F02F-4147-888C-9BCB0DA14361}"/>
              </a:ext>
            </a:extLst>
          </p:cNvPr>
          <p:cNvSpPr txBox="1"/>
          <p:nvPr/>
        </p:nvSpPr>
        <p:spPr>
          <a:xfrm>
            <a:off x="544155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7EDA43F8-679A-43F1-801B-8D544570CADB}"/>
              </a:ext>
            </a:extLst>
          </p:cNvPr>
          <p:cNvSpPr txBox="1"/>
          <p:nvPr/>
        </p:nvSpPr>
        <p:spPr>
          <a:xfrm>
            <a:off x="551567" y="421760"/>
            <a:ext cx="73119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BE9C6B9-CEAD-4B2B-8150-AD121A959F5D}"/>
              </a:ext>
            </a:extLst>
          </p:cNvPr>
          <p:cNvSpPr txBox="1"/>
          <p:nvPr/>
        </p:nvSpPr>
        <p:spPr>
          <a:xfrm>
            <a:off x="630240" y="3882985"/>
            <a:ext cx="1037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Resultat</a:t>
            </a:r>
          </a:p>
        </p:txBody>
      </p:sp>
      <p:sp>
        <p:nvSpPr>
          <p:cNvPr id="34" name="Rektangel med rundade hörn 30">
            <a:extLst>
              <a:ext uri="{FF2B5EF4-FFF2-40B4-BE49-F238E27FC236}">
                <a16:creationId xmlns:a16="http://schemas.microsoft.com/office/drawing/2014/main" id="{18BB2D65-9881-4B28-AFCF-ECC7EB6CABE8}"/>
              </a:ext>
            </a:extLst>
          </p:cNvPr>
          <p:cNvSpPr/>
          <p:nvPr/>
        </p:nvSpPr>
        <p:spPr>
          <a:xfrm>
            <a:off x="3385965" y="4769180"/>
            <a:ext cx="3328669" cy="1915196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Nacka kommuns uppföljningsprocess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Exceldokument för uppföljning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Qliksense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Kommers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Enkäter i </a:t>
            </a:r>
            <a:r>
              <a:rPr kumimoji="0" lang="sv-SE" alt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ProofX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Rektangel med rundade hörn 30">
            <a:extLst>
              <a:ext uri="{FF2B5EF4-FFF2-40B4-BE49-F238E27FC236}">
                <a16:creationId xmlns:a16="http://schemas.microsoft.com/office/drawing/2014/main" id="{6DA0FE37-11CC-4E6E-840D-062FA5AD60EA}"/>
              </a:ext>
            </a:extLst>
          </p:cNvPr>
          <p:cNvSpPr/>
          <p:nvPr/>
        </p:nvSpPr>
        <p:spPr>
          <a:xfrm>
            <a:off x="3385965" y="1539419"/>
            <a:ext cx="3200366" cy="2797054"/>
          </a:xfrm>
          <a:prstGeom prst="roundRect">
            <a:avLst>
              <a:gd name="adj" fmla="val 5232"/>
            </a:avLst>
          </a:prstGeom>
          <a:noFill/>
          <a:ln w="15875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Avtalsinformation och KPI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Kontaktuppgifter nyckelpersoner.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KPI:er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för leverantörsuppföljning</a:t>
            </a:r>
          </a:p>
          <a:p>
            <a:pPr marL="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Samarbetsmodell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Segmentering av leverantörer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Beslutade roller och ansvar, RACI</a:t>
            </a:r>
          </a:p>
          <a:p>
            <a:pPr marL="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Leverans o</a:t>
            </a: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 prestation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Aktivitetslista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Beslutslogg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KPI-uppföljning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v-SE" altLang="sv-S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39F1412-B3E9-4829-83F3-6F947E2CBF88}"/>
              </a:ext>
            </a:extLst>
          </p:cNvPr>
          <p:cNvSpPr txBox="1"/>
          <p:nvPr/>
        </p:nvSpPr>
        <p:spPr>
          <a:xfrm>
            <a:off x="3652326" y="4430626"/>
            <a:ext cx="21914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Verktyg och mallar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F118B14C-484D-4260-BD3A-7B6C13665BAA}"/>
              </a:ext>
            </a:extLst>
          </p:cNvPr>
          <p:cNvSpPr txBox="1"/>
          <p:nvPr/>
        </p:nvSpPr>
        <p:spPr>
          <a:xfrm>
            <a:off x="3657270" y="1271373"/>
            <a:ext cx="12363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Checklista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B4258F-A5E6-46CD-81DC-40DD95CB0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893" y="1155037"/>
            <a:ext cx="1409897" cy="1181265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F73A0DD1-5A7D-47DC-BFB9-E897D57E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218" y="471239"/>
            <a:ext cx="1219306" cy="731583"/>
          </a:xfrm>
          <a:prstGeom prst="rect">
            <a:avLst/>
          </a:prstGeom>
        </p:spPr>
      </p:pic>
      <p:sp>
        <p:nvSpPr>
          <p:cNvPr id="38" name="Rektangel 37">
            <a:extLst>
              <a:ext uri="{FF2B5EF4-FFF2-40B4-BE49-F238E27FC236}">
                <a16:creationId xmlns:a16="http://schemas.microsoft.com/office/drawing/2014/main" id="{302DBB47-A68C-4F74-B5CC-7A40783CFE9C}"/>
              </a:ext>
            </a:extLst>
          </p:cNvPr>
          <p:cNvSpPr/>
          <p:nvPr/>
        </p:nvSpPr>
        <p:spPr>
          <a:xfrm>
            <a:off x="9452158" y="1271373"/>
            <a:ext cx="1357640" cy="731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Prisutveckling, följer leverantören avtalade justeringsklausuler (råmaterial, valutor, index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9D29F1B2-F137-44ED-AFF3-CE932B849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348" y="2462484"/>
            <a:ext cx="536494" cy="445047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8B892797-0DC9-40C5-8CE7-F33C9CDE7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919" y="2907531"/>
            <a:ext cx="542591" cy="579170"/>
          </a:xfrm>
          <a:prstGeom prst="rect">
            <a:avLst/>
          </a:prstGeom>
        </p:spPr>
      </p:pic>
      <p:sp>
        <p:nvSpPr>
          <p:cNvPr id="41" name="Rektangel 40">
            <a:extLst>
              <a:ext uri="{FF2B5EF4-FFF2-40B4-BE49-F238E27FC236}">
                <a16:creationId xmlns:a16="http://schemas.microsoft.com/office/drawing/2014/main" id="{43480E0C-4550-4257-940D-56026D6CA07F}"/>
              </a:ext>
            </a:extLst>
          </p:cNvPr>
          <p:cNvSpPr/>
          <p:nvPr/>
        </p:nvSpPr>
        <p:spPr>
          <a:xfrm>
            <a:off x="6784981" y="2636511"/>
            <a:ext cx="148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Miljö och verksamhetssystem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Följer leverantören avtalade standarder?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E1BF2CD2-8B28-49F7-B487-4597D4734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202" y="3752437"/>
            <a:ext cx="1102568" cy="851684"/>
          </a:xfrm>
          <a:prstGeom prst="rect">
            <a:avLst/>
          </a:prstGeom>
        </p:spPr>
      </p:pic>
      <p:sp>
        <p:nvSpPr>
          <p:cNvPr id="43" name="Rektangel 42">
            <a:extLst>
              <a:ext uri="{FF2B5EF4-FFF2-40B4-BE49-F238E27FC236}">
                <a16:creationId xmlns:a16="http://schemas.microsoft.com/office/drawing/2014/main" id="{0C8AC041-7D7A-4E8B-B47D-7B88A202A09F}"/>
              </a:ext>
            </a:extLst>
          </p:cNvPr>
          <p:cNvSpPr/>
          <p:nvPr/>
        </p:nvSpPr>
        <p:spPr>
          <a:xfrm>
            <a:off x="7789179" y="3759239"/>
            <a:ext cx="1357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Kvalitet, leveransprecision, SLA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Levereras avtalad kvalitet?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Nöjd kunduppföljning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C356330A-CAAF-4D46-B22B-BEECFD33D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926" y="5144436"/>
            <a:ext cx="810838" cy="755970"/>
          </a:xfrm>
          <a:prstGeom prst="rect">
            <a:avLst/>
          </a:prstGeom>
        </p:spPr>
      </p:pic>
      <p:sp>
        <p:nvSpPr>
          <p:cNvPr id="45" name="Rektangel 44">
            <a:extLst>
              <a:ext uri="{FF2B5EF4-FFF2-40B4-BE49-F238E27FC236}">
                <a16:creationId xmlns:a16="http://schemas.microsoft.com/office/drawing/2014/main" id="{885E2028-1540-47F8-8C9F-9B2D4077C7E4}"/>
              </a:ext>
            </a:extLst>
          </p:cNvPr>
          <p:cNvSpPr/>
          <p:nvPr/>
        </p:nvSpPr>
        <p:spPr>
          <a:xfrm>
            <a:off x="6629008" y="5144436"/>
            <a:ext cx="1297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 leverantören upp till Nacka kommuns leverantörs-uppförandekod?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F6FB1702-68DF-4F61-B6E2-26ED2A916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762" y="150091"/>
            <a:ext cx="1146096" cy="11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0356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F14E342E-1764-40C6-82EA-E73C60AAC078}" vid="{4FBB8E24-F689-4FDD-8D69-E700AEB19EE9}"/>
    </a:ext>
  </a:extLst>
</a:theme>
</file>

<file path=ppt/theme/theme2.xml><?xml version="1.0" encoding="utf-8"?>
<a:theme xmlns:a="http://schemas.openxmlformats.org/drawingml/2006/main" name="Office-tema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39600</TotalTime>
  <Words>1484</Words>
  <Application>Microsoft Office PowerPoint</Application>
  <PresentationFormat>Bredbild</PresentationFormat>
  <Paragraphs>252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Arial</vt:lpstr>
      <vt:lpstr>Calibri</vt:lpstr>
      <vt:lpstr>Garamond</vt:lpstr>
      <vt:lpstr>Gill Sans MT</vt:lpstr>
      <vt:lpstr>Gill Sans MT Pro Light</vt:lpstr>
      <vt:lpstr>Verdana</vt:lpstr>
      <vt:lpstr>Wingdings</vt:lpstr>
      <vt:lpstr>Nacka Kommun</vt:lpstr>
      <vt:lpstr>Office-tema</vt:lpstr>
      <vt:lpstr>1_Office-tema</vt:lpstr>
      <vt:lpstr>Nacka kommuns inköpsprocess</vt:lpstr>
      <vt:lpstr>PowerPoint-presentation</vt:lpstr>
      <vt:lpstr>Inköpsprocessen</vt:lpstr>
      <vt:lpstr>inköpsprocessen</vt:lpstr>
      <vt:lpstr>Behovsanalysprocessen</vt:lpstr>
      <vt:lpstr>marknadsanalysprocessen</vt:lpstr>
      <vt:lpstr>upphandlingsprocessen</vt:lpstr>
      <vt:lpstr>leveransprocessen</vt:lpstr>
      <vt:lpstr>uppföljningsprocessen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Blivik Amina</dc:creator>
  <cp:lastModifiedBy>Coh Lak</cp:lastModifiedBy>
  <cp:revision>329</cp:revision>
  <cp:lastPrinted>2018-03-09T14:29:17Z</cp:lastPrinted>
  <dcterms:created xsi:type="dcterms:W3CDTF">2018-09-20T13:42:11Z</dcterms:created>
  <dcterms:modified xsi:type="dcterms:W3CDTF">2021-12-16T15:18:33Z</dcterms:modified>
</cp:coreProperties>
</file>