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0" d="100"/>
          <a:sy n="50" d="100"/>
        </p:scale>
        <p:origin x="72" y="9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162E81-6746-4DC4-B3AA-3E1CB7309F5A}" type="datetimeFigureOut">
              <a:rPr lang="sv-SE" smtClean="0"/>
              <a:t>2017-03-10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CCE408-77E2-489D-9BA2-B843431C8B78}" type="slidenum">
              <a:rPr lang="sv-SE" smtClean="0"/>
              <a:t>‹#›</a:t>
            </a:fld>
            <a:endParaRPr lang="sv-SE"/>
          </a:p>
        </p:txBody>
      </p:sp>
    </p:spTree>
    <p:extLst>
      <p:ext uri="{BB962C8B-B14F-4D97-AF65-F5344CB8AC3E}">
        <p14:creationId xmlns:p14="http://schemas.microsoft.com/office/powerpoint/2010/main" val="2242826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43C4190D-61C8-49E5-A1E7-0EC313CC3585}" type="slidenum">
              <a:rPr lang="en-US" smtClean="0"/>
              <a:pPr/>
              <a:t>1</a:t>
            </a:fld>
            <a:endParaRPr lang="en-US" dirty="0"/>
          </a:p>
        </p:txBody>
      </p:sp>
    </p:spTree>
    <p:extLst>
      <p:ext uri="{BB962C8B-B14F-4D97-AF65-F5344CB8AC3E}">
        <p14:creationId xmlns:p14="http://schemas.microsoft.com/office/powerpoint/2010/main" val="1426254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2</a:t>
            </a:fld>
            <a:endParaRPr lang="en-US" dirty="0"/>
          </a:p>
        </p:txBody>
      </p:sp>
    </p:spTree>
    <p:extLst>
      <p:ext uri="{BB962C8B-B14F-4D97-AF65-F5344CB8AC3E}">
        <p14:creationId xmlns:p14="http://schemas.microsoft.com/office/powerpoint/2010/main" val="1345342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a:t>Extremistiska</a:t>
            </a:r>
            <a:r>
              <a:rPr lang="sv-SE" baseline="0" dirty="0"/>
              <a:t> grupper</a:t>
            </a:r>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a:t>Organiserad brottslighet</a:t>
            </a:r>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a:t>Supporterklubbar</a:t>
            </a:r>
            <a:endParaRPr lang="sv-SE" dirty="0"/>
          </a:p>
          <a:p>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3</a:t>
            </a:fld>
            <a:endParaRPr lang="en-US" dirty="0"/>
          </a:p>
        </p:txBody>
      </p:sp>
    </p:spTree>
    <p:extLst>
      <p:ext uri="{BB962C8B-B14F-4D97-AF65-F5344CB8AC3E}">
        <p14:creationId xmlns:p14="http://schemas.microsoft.com/office/powerpoint/2010/main" val="3609432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a:t>
            </a:r>
            <a:r>
              <a:rPr lang="sv-SE" baseline="0" dirty="0"/>
              <a:t> man kan tillägga här är att den dominerande formen av extremism i Sverige är Högerextremism.</a:t>
            </a:r>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4</a:t>
            </a:fld>
            <a:endParaRPr lang="en-US" dirty="0"/>
          </a:p>
        </p:txBody>
      </p:sp>
    </p:spTree>
    <p:extLst>
      <p:ext uri="{BB962C8B-B14F-4D97-AF65-F5344CB8AC3E}">
        <p14:creationId xmlns:p14="http://schemas.microsoft.com/office/powerpoint/2010/main" val="1141469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a:p>
        </p:txBody>
      </p:sp>
      <p:sp>
        <p:nvSpPr>
          <p:cNvPr id="4" name="Platshållare för datum 3"/>
          <p:cNvSpPr>
            <a:spLocks noGrp="1"/>
          </p:cNvSpPr>
          <p:nvPr>
            <p:ph type="dt" sz="half" idx="10"/>
          </p:nvPr>
        </p:nvSpPr>
        <p:spPr/>
        <p:txBody>
          <a:bodyPr/>
          <a:lstStyle/>
          <a:p>
            <a:fld id="{73DA5F08-80E7-4DDC-91CD-B4999017B1B9}" type="datetimeFigureOut">
              <a:rPr lang="sv-SE" smtClean="0"/>
              <a:t>2017-03-10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C4E5321-13FD-4DF9-89CF-726D306BBE53}" type="slidenum">
              <a:rPr lang="sv-SE" smtClean="0"/>
              <a:t>‹#›</a:t>
            </a:fld>
            <a:endParaRPr lang="sv-SE"/>
          </a:p>
        </p:txBody>
      </p:sp>
    </p:spTree>
    <p:extLst>
      <p:ext uri="{BB962C8B-B14F-4D97-AF65-F5344CB8AC3E}">
        <p14:creationId xmlns:p14="http://schemas.microsoft.com/office/powerpoint/2010/main" val="1940654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a:p>
        </p:txBody>
      </p:sp>
      <p:sp>
        <p:nvSpPr>
          <p:cNvPr id="4" name="Platshållare för datum 3"/>
          <p:cNvSpPr>
            <a:spLocks noGrp="1"/>
          </p:cNvSpPr>
          <p:nvPr>
            <p:ph type="dt" sz="half" idx="10"/>
          </p:nvPr>
        </p:nvSpPr>
        <p:spPr/>
        <p:txBody>
          <a:bodyPr/>
          <a:lstStyle/>
          <a:p>
            <a:fld id="{73DA5F08-80E7-4DDC-91CD-B4999017B1B9}" type="datetimeFigureOut">
              <a:rPr lang="sv-SE" smtClean="0"/>
              <a:t>2017-03-10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C4E5321-13FD-4DF9-89CF-726D306BBE53}" type="slidenum">
              <a:rPr lang="sv-SE" smtClean="0"/>
              <a:t>‹#›</a:t>
            </a:fld>
            <a:endParaRPr lang="sv-SE"/>
          </a:p>
        </p:txBody>
      </p:sp>
    </p:spTree>
    <p:extLst>
      <p:ext uri="{BB962C8B-B14F-4D97-AF65-F5344CB8AC3E}">
        <p14:creationId xmlns:p14="http://schemas.microsoft.com/office/powerpoint/2010/main" val="3709946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a:p>
        </p:txBody>
      </p:sp>
      <p:sp>
        <p:nvSpPr>
          <p:cNvPr id="4" name="Platshållare för datum 3"/>
          <p:cNvSpPr>
            <a:spLocks noGrp="1"/>
          </p:cNvSpPr>
          <p:nvPr>
            <p:ph type="dt" sz="half" idx="10"/>
          </p:nvPr>
        </p:nvSpPr>
        <p:spPr/>
        <p:txBody>
          <a:bodyPr/>
          <a:lstStyle/>
          <a:p>
            <a:fld id="{73DA5F08-80E7-4DDC-91CD-B4999017B1B9}" type="datetimeFigureOut">
              <a:rPr lang="sv-SE" smtClean="0"/>
              <a:t>2017-03-10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C4E5321-13FD-4DF9-89CF-726D306BBE53}" type="slidenum">
              <a:rPr lang="sv-SE" smtClean="0"/>
              <a:t>‹#›</a:t>
            </a:fld>
            <a:endParaRPr lang="sv-SE"/>
          </a:p>
        </p:txBody>
      </p:sp>
    </p:spTree>
    <p:extLst>
      <p:ext uri="{BB962C8B-B14F-4D97-AF65-F5344CB8AC3E}">
        <p14:creationId xmlns:p14="http://schemas.microsoft.com/office/powerpoint/2010/main" val="3995407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ubrik med kvarnhjul">
    <p:spTree>
      <p:nvGrpSpPr>
        <p:cNvPr id="1" name=""/>
        <p:cNvGrpSpPr/>
        <p:nvPr/>
      </p:nvGrpSpPr>
      <p:grpSpPr>
        <a:xfrm>
          <a:off x="0" y="0"/>
          <a:ext cx="0" cy="0"/>
          <a:chOff x="0" y="0"/>
          <a:chExt cx="0" cy="0"/>
        </a:xfrm>
      </p:grpSpPr>
      <p:pic>
        <p:nvPicPr>
          <p:cNvPr id="11" name="Bildobjekt 10" descr="Orange_va_ovre.png"/>
          <p:cNvPicPr>
            <a:picLocks noChangeAspect="1"/>
          </p:cNvPicPr>
          <p:nvPr userDrawn="1"/>
        </p:nvPicPr>
        <p:blipFill>
          <a:blip r:embed="rId2" cstate="print"/>
          <a:stretch>
            <a:fillRect/>
          </a:stretch>
        </p:blipFill>
        <p:spPr>
          <a:xfrm>
            <a:off x="335360" y="116633"/>
            <a:ext cx="2544000" cy="794743"/>
          </a:xfrm>
          <a:prstGeom prst="rect">
            <a:avLst/>
          </a:prstGeom>
        </p:spPr>
      </p:pic>
      <p:pic>
        <p:nvPicPr>
          <p:cNvPr id="8" name="Bildobjekt 7" descr="Bla_horna.png"/>
          <p:cNvPicPr>
            <a:picLocks noChangeAspect="1"/>
          </p:cNvPicPr>
          <p:nvPr userDrawn="1"/>
        </p:nvPicPr>
        <p:blipFill>
          <a:blip r:embed="rId3" cstate="print"/>
          <a:stretch>
            <a:fillRect/>
          </a:stretch>
        </p:blipFill>
        <p:spPr>
          <a:xfrm>
            <a:off x="7368024" y="3240018"/>
            <a:ext cx="4823977" cy="3617983"/>
          </a:xfrm>
          <a:prstGeom prst="rect">
            <a:avLst/>
          </a:prstGeom>
        </p:spPr>
      </p:pic>
      <p:sp>
        <p:nvSpPr>
          <p:cNvPr id="9" name="Rubrik 1"/>
          <p:cNvSpPr>
            <a:spLocks noGrp="1"/>
          </p:cNvSpPr>
          <p:nvPr>
            <p:ph type="title"/>
          </p:nvPr>
        </p:nvSpPr>
        <p:spPr>
          <a:xfrm>
            <a:off x="969286" y="1925960"/>
            <a:ext cx="10253429" cy="1143000"/>
          </a:xfrm>
        </p:spPr>
        <p:txBody>
          <a:bodyPr>
            <a:normAutofit/>
          </a:bodyPr>
          <a:lstStyle>
            <a:lvl1pPr algn="ctr">
              <a:defRPr sz="3600" baseline="0"/>
            </a:lvl1pPr>
          </a:lstStyle>
          <a:p>
            <a:r>
              <a:rPr lang="sv-SE" noProof="0"/>
              <a:t>Klicka här för att ändra format</a:t>
            </a:r>
          </a:p>
        </p:txBody>
      </p:sp>
      <p:sp>
        <p:nvSpPr>
          <p:cNvPr id="10" name="Platshållare för bildnummer 5"/>
          <p:cNvSpPr>
            <a:spLocks noGrp="1"/>
          </p:cNvSpPr>
          <p:nvPr>
            <p:ph type="sldNum" sz="quarter" idx="12"/>
          </p:nvPr>
        </p:nvSpPr>
        <p:spPr>
          <a:xfrm>
            <a:off x="2735627" y="6381329"/>
            <a:ext cx="81478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12" name="Platshållare för datum 3"/>
          <p:cNvSpPr>
            <a:spLocks noGrp="1"/>
          </p:cNvSpPr>
          <p:nvPr>
            <p:ph type="dt" sz="half" idx="10"/>
          </p:nvPr>
        </p:nvSpPr>
        <p:spPr>
          <a:xfrm>
            <a:off x="1507200" y="6381329"/>
            <a:ext cx="973899"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2017-03-10</a:t>
            </a:fld>
            <a:endParaRPr lang="sv-SE" dirty="0"/>
          </a:p>
        </p:txBody>
      </p:sp>
    </p:spTree>
    <p:extLst>
      <p:ext uri="{BB962C8B-B14F-4D97-AF65-F5344CB8AC3E}">
        <p14:creationId xmlns:p14="http://schemas.microsoft.com/office/powerpoint/2010/main" val="3986758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ubrik och innehåll med kvarnhjul">
    <p:spTree>
      <p:nvGrpSpPr>
        <p:cNvPr id="1" name=""/>
        <p:cNvGrpSpPr/>
        <p:nvPr/>
      </p:nvGrpSpPr>
      <p:grpSpPr>
        <a:xfrm>
          <a:off x="0" y="0"/>
          <a:ext cx="0" cy="0"/>
          <a:chOff x="0" y="0"/>
          <a:chExt cx="0" cy="0"/>
        </a:xfrm>
      </p:grpSpPr>
      <p:pic>
        <p:nvPicPr>
          <p:cNvPr id="10" name="Bildobjekt 9" descr="Orange_sidfot.png"/>
          <p:cNvPicPr>
            <a:picLocks noChangeAspect="1"/>
          </p:cNvPicPr>
          <p:nvPr userDrawn="1"/>
        </p:nvPicPr>
        <p:blipFill>
          <a:blip r:embed="rId2" cstate="print"/>
          <a:stretch>
            <a:fillRect/>
          </a:stretch>
        </p:blipFill>
        <p:spPr>
          <a:xfrm>
            <a:off x="10032437" y="6237313"/>
            <a:ext cx="1680000" cy="524233"/>
          </a:xfrm>
          <a:prstGeom prst="rect">
            <a:avLst/>
          </a:prstGeom>
        </p:spPr>
      </p:pic>
      <p:pic>
        <p:nvPicPr>
          <p:cNvPr id="9" name="Bildobjekt 8" descr="Gra_horna_svag_gra.png"/>
          <p:cNvPicPr>
            <a:picLocks noChangeAspect="1"/>
          </p:cNvPicPr>
          <p:nvPr userDrawn="1"/>
        </p:nvPicPr>
        <p:blipFill>
          <a:blip r:embed="rId3" cstate="print"/>
          <a:stretch>
            <a:fillRect/>
          </a:stretch>
        </p:blipFill>
        <p:spPr>
          <a:xfrm>
            <a:off x="1" y="1"/>
            <a:ext cx="4823977" cy="3617983"/>
          </a:xfrm>
          <a:prstGeom prst="rect">
            <a:avLst/>
          </a:prstGeom>
        </p:spPr>
      </p:pic>
      <p:sp>
        <p:nvSpPr>
          <p:cNvPr id="11" name="Rubrik 1"/>
          <p:cNvSpPr>
            <a:spLocks noGrp="1"/>
          </p:cNvSpPr>
          <p:nvPr>
            <p:ph type="title"/>
          </p:nvPr>
        </p:nvSpPr>
        <p:spPr>
          <a:xfrm>
            <a:off x="1507200" y="274638"/>
            <a:ext cx="10349440" cy="1143000"/>
          </a:xfrm>
        </p:spPr>
        <p:txBody>
          <a:bodyPr/>
          <a:lstStyle>
            <a:lvl1pPr algn="l">
              <a:defRPr/>
            </a:lvl1pPr>
          </a:lstStyle>
          <a:p>
            <a:r>
              <a:rPr lang="sv-SE" noProof="0"/>
              <a:t>Klicka här för att ändra format</a:t>
            </a:r>
          </a:p>
        </p:txBody>
      </p:sp>
      <p:sp>
        <p:nvSpPr>
          <p:cNvPr id="12" name="Platshållare för innehåll 2"/>
          <p:cNvSpPr>
            <a:spLocks noGrp="1"/>
          </p:cNvSpPr>
          <p:nvPr>
            <p:ph idx="1"/>
          </p:nvPr>
        </p:nvSpPr>
        <p:spPr>
          <a:xfrm>
            <a:off x="1507200" y="1600201"/>
            <a:ext cx="10349440" cy="4525963"/>
          </a:xfrm>
        </p:spPr>
        <p:txBody>
          <a:bodyPr/>
          <a:lstStyle>
            <a:lvl1pPr>
              <a:defRPr baseline="0"/>
            </a:lvl1pPr>
            <a:lvl2pPr>
              <a:defRPr baseline="0"/>
            </a:lvl2pPr>
            <a:lvl3pPr>
              <a:defRPr baseline="0"/>
            </a:lvl3pPr>
            <a:lvl4pPr>
              <a:defRPr baseline="0"/>
            </a:lvl4pPr>
            <a:lvl5pPr>
              <a:defRPr baseline="0"/>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14" name="Platshållare för datum 3"/>
          <p:cNvSpPr>
            <a:spLocks noGrp="1"/>
          </p:cNvSpPr>
          <p:nvPr>
            <p:ph type="dt" sz="half" idx="10"/>
          </p:nvPr>
        </p:nvSpPr>
        <p:spPr>
          <a:xfrm>
            <a:off x="1507200" y="6381329"/>
            <a:ext cx="973899"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2017-03-10</a:t>
            </a:fld>
            <a:endParaRPr lang="sv-SE" dirty="0"/>
          </a:p>
        </p:txBody>
      </p:sp>
      <p:sp>
        <p:nvSpPr>
          <p:cNvPr id="15" name="Platshållare för bildnummer 5"/>
          <p:cNvSpPr>
            <a:spLocks noGrp="1"/>
          </p:cNvSpPr>
          <p:nvPr>
            <p:ph type="sldNum" sz="quarter" idx="12"/>
          </p:nvPr>
        </p:nvSpPr>
        <p:spPr>
          <a:xfrm>
            <a:off x="2735627" y="6381329"/>
            <a:ext cx="81478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Tree>
    <p:extLst>
      <p:ext uri="{BB962C8B-B14F-4D97-AF65-F5344CB8AC3E}">
        <p14:creationId xmlns:p14="http://schemas.microsoft.com/office/powerpoint/2010/main" val="3409373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a:p>
        </p:txBody>
      </p:sp>
      <p:sp>
        <p:nvSpPr>
          <p:cNvPr id="4" name="Platshållare för datum 3"/>
          <p:cNvSpPr>
            <a:spLocks noGrp="1"/>
          </p:cNvSpPr>
          <p:nvPr>
            <p:ph type="dt" sz="half" idx="10"/>
          </p:nvPr>
        </p:nvSpPr>
        <p:spPr/>
        <p:txBody>
          <a:bodyPr/>
          <a:lstStyle/>
          <a:p>
            <a:fld id="{73DA5F08-80E7-4DDC-91CD-B4999017B1B9}" type="datetimeFigureOut">
              <a:rPr lang="sv-SE" smtClean="0"/>
              <a:t>2017-03-10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C4E5321-13FD-4DF9-89CF-726D306BBE53}" type="slidenum">
              <a:rPr lang="sv-SE" smtClean="0"/>
              <a:t>‹#›</a:t>
            </a:fld>
            <a:endParaRPr lang="sv-SE"/>
          </a:p>
        </p:txBody>
      </p:sp>
    </p:spTree>
    <p:extLst>
      <p:ext uri="{BB962C8B-B14F-4D97-AF65-F5344CB8AC3E}">
        <p14:creationId xmlns:p14="http://schemas.microsoft.com/office/powerpoint/2010/main" val="1922528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fld id="{73DA5F08-80E7-4DDC-91CD-B4999017B1B9}" type="datetimeFigureOut">
              <a:rPr lang="sv-SE" smtClean="0"/>
              <a:t>2017-03-10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C4E5321-13FD-4DF9-89CF-726D306BBE53}" type="slidenum">
              <a:rPr lang="sv-SE" smtClean="0"/>
              <a:t>‹#›</a:t>
            </a:fld>
            <a:endParaRPr lang="sv-SE"/>
          </a:p>
        </p:txBody>
      </p:sp>
    </p:spTree>
    <p:extLst>
      <p:ext uri="{BB962C8B-B14F-4D97-AF65-F5344CB8AC3E}">
        <p14:creationId xmlns:p14="http://schemas.microsoft.com/office/powerpoint/2010/main" val="4010781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a:p>
        </p:txBody>
      </p:sp>
      <p:sp>
        <p:nvSpPr>
          <p:cNvPr id="5" name="Platshållare för datum 4"/>
          <p:cNvSpPr>
            <a:spLocks noGrp="1"/>
          </p:cNvSpPr>
          <p:nvPr>
            <p:ph type="dt" sz="half" idx="10"/>
          </p:nvPr>
        </p:nvSpPr>
        <p:spPr/>
        <p:txBody>
          <a:bodyPr/>
          <a:lstStyle/>
          <a:p>
            <a:fld id="{73DA5F08-80E7-4DDC-91CD-B4999017B1B9}" type="datetimeFigureOut">
              <a:rPr lang="sv-SE" smtClean="0"/>
              <a:t>2017-03-10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C4E5321-13FD-4DF9-89CF-726D306BBE53}" type="slidenum">
              <a:rPr lang="sv-SE" smtClean="0"/>
              <a:t>‹#›</a:t>
            </a:fld>
            <a:endParaRPr lang="sv-SE"/>
          </a:p>
        </p:txBody>
      </p:sp>
    </p:spTree>
    <p:extLst>
      <p:ext uri="{BB962C8B-B14F-4D97-AF65-F5344CB8AC3E}">
        <p14:creationId xmlns:p14="http://schemas.microsoft.com/office/powerpoint/2010/main" val="2199476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a:p>
        </p:txBody>
      </p:sp>
      <p:sp>
        <p:nvSpPr>
          <p:cNvPr id="7" name="Platshållare för datum 6"/>
          <p:cNvSpPr>
            <a:spLocks noGrp="1"/>
          </p:cNvSpPr>
          <p:nvPr>
            <p:ph type="dt" sz="half" idx="10"/>
          </p:nvPr>
        </p:nvSpPr>
        <p:spPr/>
        <p:txBody>
          <a:bodyPr/>
          <a:lstStyle/>
          <a:p>
            <a:fld id="{73DA5F08-80E7-4DDC-91CD-B4999017B1B9}" type="datetimeFigureOut">
              <a:rPr lang="sv-SE" smtClean="0"/>
              <a:t>2017-03-10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C4E5321-13FD-4DF9-89CF-726D306BBE53}" type="slidenum">
              <a:rPr lang="sv-SE" smtClean="0"/>
              <a:t>‹#›</a:t>
            </a:fld>
            <a:endParaRPr lang="sv-SE"/>
          </a:p>
        </p:txBody>
      </p:sp>
    </p:spTree>
    <p:extLst>
      <p:ext uri="{BB962C8B-B14F-4D97-AF65-F5344CB8AC3E}">
        <p14:creationId xmlns:p14="http://schemas.microsoft.com/office/powerpoint/2010/main" val="3107110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a:p>
        </p:txBody>
      </p:sp>
      <p:sp>
        <p:nvSpPr>
          <p:cNvPr id="3" name="Platshållare för datum 2"/>
          <p:cNvSpPr>
            <a:spLocks noGrp="1"/>
          </p:cNvSpPr>
          <p:nvPr>
            <p:ph type="dt" sz="half" idx="10"/>
          </p:nvPr>
        </p:nvSpPr>
        <p:spPr/>
        <p:txBody>
          <a:bodyPr/>
          <a:lstStyle/>
          <a:p>
            <a:fld id="{73DA5F08-80E7-4DDC-91CD-B4999017B1B9}" type="datetimeFigureOut">
              <a:rPr lang="sv-SE" smtClean="0"/>
              <a:t>2017-03-10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C4E5321-13FD-4DF9-89CF-726D306BBE53}" type="slidenum">
              <a:rPr lang="sv-SE" smtClean="0"/>
              <a:t>‹#›</a:t>
            </a:fld>
            <a:endParaRPr lang="sv-SE"/>
          </a:p>
        </p:txBody>
      </p:sp>
    </p:spTree>
    <p:extLst>
      <p:ext uri="{BB962C8B-B14F-4D97-AF65-F5344CB8AC3E}">
        <p14:creationId xmlns:p14="http://schemas.microsoft.com/office/powerpoint/2010/main" val="3317799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3DA5F08-80E7-4DDC-91CD-B4999017B1B9}" type="datetimeFigureOut">
              <a:rPr lang="sv-SE" smtClean="0"/>
              <a:t>2017-03-10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C4E5321-13FD-4DF9-89CF-726D306BBE53}" type="slidenum">
              <a:rPr lang="sv-SE" smtClean="0"/>
              <a:t>‹#›</a:t>
            </a:fld>
            <a:endParaRPr lang="sv-SE"/>
          </a:p>
        </p:txBody>
      </p:sp>
    </p:spTree>
    <p:extLst>
      <p:ext uri="{BB962C8B-B14F-4D97-AF65-F5344CB8AC3E}">
        <p14:creationId xmlns:p14="http://schemas.microsoft.com/office/powerpoint/2010/main" val="3569361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73DA5F08-80E7-4DDC-91CD-B4999017B1B9}" type="datetimeFigureOut">
              <a:rPr lang="sv-SE" smtClean="0"/>
              <a:t>2017-03-10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C4E5321-13FD-4DF9-89CF-726D306BBE53}" type="slidenum">
              <a:rPr lang="sv-SE" smtClean="0"/>
              <a:t>‹#›</a:t>
            </a:fld>
            <a:endParaRPr lang="sv-SE"/>
          </a:p>
        </p:txBody>
      </p:sp>
    </p:spTree>
    <p:extLst>
      <p:ext uri="{BB962C8B-B14F-4D97-AF65-F5344CB8AC3E}">
        <p14:creationId xmlns:p14="http://schemas.microsoft.com/office/powerpoint/2010/main" val="4239484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73DA5F08-80E7-4DDC-91CD-B4999017B1B9}" type="datetimeFigureOut">
              <a:rPr lang="sv-SE" smtClean="0"/>
              <a:t>2017-03-10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C4E5321-13FD-4DF9-89CF-726D306BBE53}" type="slidenum">
              <a:rPr lang="sv-SE" smtClean="0"/>
              <a:t>‹#›</a:t>
            </a:fld>
            <a:endParaRPr lang="sv-SE"/>
          </a:p>
        </p:txBody>
      </p:sp>
    </p:spTree>
    <p:extLst>
      <p:ext uri="{BB962C8B-B14F-4D97-AF65-F5344CB8AC3E}">
        <p14:creationId xmlns:p14="http://schemas.microsoft.com/office/powerpoint/2010/main" val="1612315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DA5F08-80E7-4DDC-91CD-B4999017B1B9}" type="datetimeFigureOut">
              <a:rPr lang="sv-SE" smtClean="0"/>
              <a:t>2017-03-10</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4E5321-13FD-4DF9-89CF-726D306BBE53}" type="slidenum">
              <a:rPr lang="sv-SE" smtClean="0"/>
              <a:t>‹#›</a:t>
            </a:fld>
            <a:endParaRPr lang="sv-SE"/>
          </a:p>
        </p:txBody>
      </p:sp>
    </p:spTree>
    <p:extLst>
      <p:ext uri="{BB962C8B-B14F-4D97-AF65-F5344CB8AC3E}">
        <p14:creationId xmlns:p14="http://schemas.microsoft.com/office/powerpoint/2010/main" val="2132116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3.png"/><Relationship Id="rId18" Type="http://schemas.openxmlformats.org/officeDocument/2006/relationships/image" Target="../media/image38.jpeg"/><Relationship Id="rId26" Type="http://schemas.openxmlformats.org/officeDocument/2006/relationships/image" Target="../media/image19.jpeg"/><Relationship Id="rId3" Type="http://schemas.openxmlformats.org/officeDocument/2006/relationships/image" Target="../media/image24.jpeg"/><Relationship Id="rId21" Type="http://schemas.openxmlformats.org/officeDocument/2006/relationships/image" Target="../media/image41.jpg"/><Relationship Id="rId7" Type="http://schemas.openxmlformats.org/officeDocument/2006/relationships/image" Target="../media/image28.jpeg"/><Relationship Id="rId12" Type="http://schemas.openxmlformats.org/officeDocument/2006/relationships/image" Target="../media/image32.jpeg"/><Relationship Id="rId17" Type="http://schemas.openxmlformats.org/officeDocument/2006/relationships/image" Target="../media/image37.jpeg"/><Relationship Id="rId25" Type="http://schemas.openxmlformats.org/officeDocument/2006/relationships/image" Target="../media/image45.jpeg"/><Relationship Id="rId2" Type="http://schemas.openxmlformats.org/officeDocument/2006/relationships/image" Target="../media/image23.gif"/><Relationship Id="rId16" Type="http://schemas.openxmlformats.org/officeDocument/2006/relationships/image" Target="../media/image36.jpeg"/><Relationship Id="rId20" Type="http://schemas.openxmlformats.org/officeDocument/2006/relationships/image" Target="../media/image40.jpg"/><Relationship Id="rId1" Type="http://schemas.openxmlformats.org/officeDocument/2006/relationships/slideLayout" Target="../slideLayouts/slideLayout6.xml"/><Relationship Id="rId6" Type="http://schemas.openxmlformats.org/officeDocument/2006/relationships/image" Target="../media/image27.jpeg"/><Relationship Id="rId11" Type="http://schemas.openxmlformats.org/officeDocument/2006/relationships/image" Target="../media/image31.png"/><Relationship Id="rId24" Type="http://schemas.openxmlformats.org/officeDocument/2006/relationships/image" Target="../media/image44.jpg"/><Relationship Id="rId5" Type="http://schemas.openxmlformats.org/officeDocument/2006/relationships/image" Target="../media/image26.gif"/><Relationship Id="rId15" Type="http://schemas.openxmlformats.org/officeDocument/2006/relationships/image" Target="../media/image35.jpeg"/><Relationship Id="rId23" Type="http://schemas.openxmlformats.org/officeDocument/2006/relationships/image" Target="../media/image43.jpg"/><Relationship Id="rId10" Type="http://schemas.openxmlformats.org/officeDocument/2006/relationships/image" Target="../media/image30.png"/><Relationship Id="rId19" Type="http://schemas.openxmlformats.org/officeDocument/2006/relationships/image" Target="../media/image39.jpg"/><Relationship Id="rId4" Type="http://schemas.openxmlformats.org/officeDocument/2006/relationships/image" Target="../media/image25.gif"/><Relationship Id="rId9" Type="http://schemas.openxmlformats.org/officeDocument/2006/relationships/image" Target="../media/image9.jpg"/><Relationship Id="rId14" Type="http://schemas.openxmlformats.org/officeDocument/2006/relationships/image" Target="../media/image34.png"/><Relationship Id="rId22" Type="http://schemas.openxmlformats.org/officeDocument/2006/relationships/image" Target="../media/image4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jpg"/><Relationship Id="rId18" Type="http://schemas.openxmlformats.org/officeDocument/2006/relationships/image" Target="../media/image62.jpg"/><Relationship Id="rId26" Type="http://schemas.openxmlformats.org/officeDocument/2006/relationships/image" Target="../media/image70.jpeg"/><Relationship Id="rId3" Type="http://schemas.openxmlformats.org/officeDocument/2006/relationships/image" Target="../media/image47.png"/><Relationship Id="rId21" Type="http://schemas.openxmlformats.org/officeDocument/2006/relationships/image" Target="../media/image65.png"/><Relationship Id="rId34" Type="http://schemas.openxmlformats.org/officeDocument/2006/relationships/image" Target="../media/image78.jpeg"/><Relationship Id="rId7" Type="http://schemas.openxmlformats.org/officeDocument/2006/relationships/image" Target="../media/image51.jpg"/><Relationship Id="rId12" Type="http://schemas.openxmlformats.org/officeDocument/2006/relationships/image" Target="../media/image56.jpg"/><Relationship Id="rId17" Type="http://schemas.openxmlformats.org/officeDocument/2006/relationships/image" Target="../media/image61.jpg"/><Relationship Id="rId25" Type="http://schemas.openxmlformats.org/officeDocument/2006/relationships/image" Target="../media/image69.jpg"/><Relationship Id="rId33" Type="http://schemas.openxmlformats.org/officeDocument/2006/relationships/image" Target="../media/image77.jpg"/><Relationship Id="rId38" Type="http://schemas.openxmlformats.org/officeDocument/2006/relationships/image" Target="../media/image19.jpeg"/><Relationship Id="rId2" Type="http://schemas.openxmlformats.org/officeDocument/2006/relationships/image" Target="../media/image46.jpg"/><Relationship Id="rId16" Type="http://schemas.openxmlformats.org/officeDocument/2006/relationships/image" Target="../media/image60.jpg"/><Relationship Id="rId20" Type="http://schemas.openxmlformats.org/officeDocument/2006/relationships/image" Target="../media/image64.jpg"/><Relationship Id="rId29" Type="http://schemas.openxmlformats.org/officeDocument/2006/relationships/image" Target="../media/image73.png"/><Relationship Id="rId1" Type="http://schemas.openxmlformats.org/officeDocument/2006/relationships/slideLayout" Target="../slideLayouts/slideLayout6.xml"/><Relationship Id="rId6" Type="http://schemas.openxmlformats.org/officeDocument/2006/relationships/image" Target="../media/image50.jpg"/><Relationship Id="rId11" Type="http://schemas.openxmlformats.org/officeDocument/2006/relationships/image" Target="../media/image55.jpg"/><Relationship Id="rId24" Type="http://schemas.openxmlformats.org/officeDocument/2006/relationships/image" Target="../media/image68.jpeg"/><Relationship Id="rId32" Type="http://schemas.openxmlformats.org/officeDocument/2006/relationships/image" Target="../media/image76.jpg"/><Relationship Id="rId37" Type="http://schemas.openxmlformats.org/officeDocument/2006/relationships/image" Target="../media/image81.jpeg"/><Relationship Id="rId5" Type="http://schemas.openxmlformats.org/officeDocument/2006/relationships/image" Target="../media/image49.jpg"/><Relationship Id="rId15" Type="http://schemas.openxmlformats.org/officeDocument/2006/relationships/image" Target="../media/image59.jpg"/><Relationship Id="rId23" Type="http://schemas.openxmlformats.org/officeDocument/2006/relationships/image" Target="../media/image67.jpg"/><Relationship Id="rId28" Type="http://schemas.openxmlformats.org/officeDocument/2006/relationships/image" Target="../media/image72.jpg"/><Relationship Id="rId36" Type="http://schemas.openxmlformats.org/officeDocument/2006/relationships/image" Target="../media/image80.jpeg"/><Relationship Id="rId10" Type="http://schemas.openxmlformats.org/officeDocument/2006/relationships/image" Target="../media/image54.jpg"/><Relationship Id="rId19" Type="http://schemas.openxmlformats.org/officeDocument/2006/relationships/image" Target="../media/image63.jpg"/><Relationship Id="rId31" Type="http://schemas.openxmlformats.org/officeDocument/2006/relationships/image" Target="../media/image75.jpeg"/><Relationship Id="rId4" Type="http://schemas.openxmlformats.org/officeDocument/2006/relationships/image" Target="../media/image48.jpg"/><Relationship Id="rId9" Type="http://schemas.openxmlformats.org/officeDocument/2006/relationships/image" Target="../media/image53.png"/><Relationship Id="rId14" Type="http://schemas.openxmlformats.org/officeDocument/2006/relationships/image" Target="../media/image58.jpg"/><Relationship Id="rId22" Type="http://schemas.openxmlformats.org/officeDocument/2006/relationships/image" Target="../media/image66.jpg"/><Relationship Id="rId27" Type="http://schemas.openxmlformats.org/officeDocument/2006/relationships/image" Target="../media/image71.gif"/><Relationship Id="rId30" Type="http://schemas.openxmlformats.org/officeDocument/2006/relationships/image" Target="../media/image74.jpg"/><Relationship Id="rId35" Type="http://schemas.openxmlformats.org/officeDocument/2006/relationships/image" Target="../media/image79.jp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88.jpg"/><Relationship Id="rId13" Type="http://schemas.openxmlformats.org/officeDocument/2006/relationships/image" Target="../media/image93.jpg"/><Relationship Id="rId18" Type="http://schemas.openxmlformats.org/officeDocument/2006/relationships/image" Target="../media/image98.jpg"/><Relationship Id="rId26" Type="http://schemas.openxmlformats.org/officeDocument/2006/relationships/image" Target="../media/image106.jpeg"/><Relationship Id="rId3" Type="http://schemas.openxmlformats.org/officeDocument/2006/relationships/image" Target="../media/image83.jpeg"/><Relationship Id="rId21" Type="http://schemas.openxmlformats.org/officeDocument/2006/relationships/image" Target="../media/image101.jpg"/><Relationship Id="rId34" Type="http://schemas.openxmlformats.org/officeDocument/2006/relationships/image" Target="../media/image114.jpg"/><Relationship Id="rId7" Type="http://schemas.openxmlformats.org/officeDocument/2006/relationships/image" Target="../media/image87.jpeg"/><Relationship Id="rId12" Type="http://schemas.openxmlformats.org/officeDocument/2006/relationships/image" Target="../media/image92.jpg"/><Relationship Id="rId17" Type="http://schemas.openxmlformats.org/officeDocument/2006/relationships/image" Target="../media/image97.jpg"/><Relationship Id="rId25" Type="http://schemas.openxmlformats.org/officeDocument/2006/relationships/image" Target="../media/image105.jpg"/><Relationship Id="rId33" Type="http://schemas.openxmlformats.org/officeDocument/2006/relationships/image" Target="../media/image113.jpg"/><Relationship Id="rId2" Type="http://schemas.openxmlformats.org/officeDocument/2006/relationships/image" Target="../media/image82.jpeg"/><Relationship Id="rId16" Type="http://schemas.openxmlformats.org/officeDocument/2006/relationships/image" Target="../media/image96.jpg"/><Relationship Id="rId20" Type="http://schemas.openxmlformats.org/officeDocument/2006/relationships/image" Target="../media/image100.jpg"/><Relationship Id="rId29" Type="http://schemas.openxmlformats.org/officeDocument/2006/relationships/image" Target="../media/image109.jpeg"/><Relationship Id="rId1" Type="http://schemas.openxmlformats.org/officeDocument/2006/relationships/slideLayout" Target="../slideLayouts/slideLayout6.xml"/><Relationship Id="rId6" Type="http://schemas.openxmlformats.org/officeDocument/2006/relationships/image" Target="../media/image86.jpg"/><Relationship Id="rId11" Type="http://schemas.openxmlformats.org/officeDocument/2006/relationships/image" Target="../media/image91.jpeg"/><Relationship Id="rId24" Type="http://schemas.openxmlformats.org/officeDocument/2006/relationships/image" Target="../media/image104.jpg"/><Relationship Id="rId32" Type="http://schemas.openxmlformats.org/officeDocument/2006/relationships/image" Target="../media/image112.png"/><Relationship Id="rId37" Type="http://schemas.openxmlformats.org/officeDocument/2006/relationships/image" Target="../media/image19.jpeg"/><Relationship Id="rId5" Type="http://schemas.openxmlformats.org/officeDocument/2006/relationships/image" Target="../media/image85.jpg"/><Relationship Id="rId15" Type="http://schemas.openxmlformats.org/officeDocument/2006/relationships/image" Target="../media/image95.jpg"/><Relationship Id="rId23" Type="http://schemas.openxmlformats.org/officeDocument/2006/relationships/image" Target="../media/image103.jpg"/><Relationship Id="rId28" Type="http://schemas.openxmlformats.org/officeDocument/2006/relationships/image" Target="../media/image108.jpg"/><Relationship Id="rId36" Type="http://schemas.openxmlformats.org/officeDocument/2006/relationships/image" Target="../media/image116.jpeg"/><Relationship Id="rId10" Type="http://schemas.openxmlformats.org/officeDocument/2006/relationships/image" Target="../media/image90.jpg"/><Relationship Id="rId19" Type="http://schemas.openxmlformats.org/officeDocument/2006/relationships/image" Target="../media/image99.png"/><Relationship Id="rId31" Type="http://schemas.openxmlformats.org/officeDocument/2006/relationships/image" Target="../media/image111.jpeg"/><Relationship Id="rId4" Type="http://schemas.openxmlformats.org/officeDocument/2006/relationships/image" Target="../media/image84.jpeg"/><Relationship Id="rId9" Type="http://schemas.openxmlformats.org/officeDocument/2006/relationships/image" Target="../media/image89.jpg"/><Relationship Id="rId14" Type="http://schemas.openxmlformats.org/officeDocument/2006/relationships/image" Target="../media/image94.jpg"/><Relationship Id="rId22" Type="http://schemas.openxmlformats.org/officeDocument/2006/relationships/image" Target="../media/image102.jpg"/><Relationship Id="rId27" Type="http://schemas.openxmlformats.org/officeDocument/2006/relationships/image" Target="../media/image107.jpeg"/><Relationship Id="rId30" Type="http://schemas.openxmlformats.org/officeDocument/2006/relationships/image" Target="../media/image110.jpeg"/><Relationship Id="rId35" Type="http://schemas.openxmlformats.org/officeDocument/2006/relationships/image" Target="../media/image1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123.png"/><Relationship Id="rId13" Type="http://schemas.openxmlformats.org/officeDocument/2006/relationships/image" Target="../media/image128.jpg"/><Relationship Id="rId18" Type="http://schemas.openxmlformats.org/officeDocument/2006/relationships/image" Target="../media/image133.jpg"/><Relationship Id="rId26" Type="http://schemas.openxmlformats.org/officeDocument/2006/relationships/image" Target="../media/image19.jpeg"/><Relationship Id="rId3" Type="http://schemas.openxmlformats.org/officeDocument/2006/relationships/image" Target="../media/image118.png"/><Relationship Id="rId21" Type="http://schemas.openxmlformats.org/officeDocument/2006/relationships/image" Target="../media/image136.jpg"/><Relationship Id="rId7" Type="http://schemas.openxmlformats.org/officeDocument/2006/relationships/image" Target="../media/image122.png"/><Relationship Id="rId12" Type="http://schemas.openxmlformats.org/officeDocument/2006/relationships/image" Target="../media/image127.jpeg"/><Relationship Id="rId17" Type="http://schemas.openxmlformats.org/officeDocument/2006/relationships/image" Target="../media/image132.jpg"/><Relationship Id="rId25" Type="http://schemas.openxmlformats.org/officeDocument/2006/relationships/image" Target="../media/image140.jpeg"/><Relationship Id="rId2" Type="http://schemas.openxmlformats.org/officeDocument/2006/relationships/image" Target="../media/image117.png"/><Relationship Id="rId16" Type="http://schemas.openxmlformats.org/officeDocument/2006/relationships/image" Target="../media/image131.jpeg"/><Relationship Id="rId20" Type="http://schemas.openxmlformats.org/officeDocument/2006/relationships/image" Target="../media/image135.png"/><Relationship Id="rId1" Type="http://schemas.openxmlformats.org/officeDocument/2006/relationships/slideLayout" Target="../slideLayouts/slideLayout6.xml"/><Relationship Id="rId6" Type="http://schemas.openxmlformats.org/officeDocument/2006/relationships/image" Target="../media/image121.png"/><Relationship Id="rId11" Type="http://schemas.openxmlformats.org/officeDocument/2006/relationships/image" Target="../media/image126.jpg"/><Relationship Id="rId24" Type="http://schemas.openxmlformats.org/officeDocument/2006/relationships/image" Target="../media/image139.jpeg"/><Relationship Id="rId5" Type="http://schemas.openxmlformats.org/officeDocument/2006/relationships/image" Target="../media/image120.png"/><Relationship Id="rId15" Type="http://schemas.openxmlformats.org/officeDocument/2006/relationships/image" Target="../media/image130.jpg"/><Relationship Id="rId23" Type="http://schemas.openxmlformats.org/officeDocument/2006/relationships/image" Target="../media/image138.png"/><Relationship Id="rId10" Type="http://schemas.openxmlformats.org/officeDocument/2006/relationships/image" Target="../media/image125.jpeg"/><Relationship Id="rId19" Type="http://schemas.openxmlformats.org/officeDocument/2006/relationships/image" Target="../media/image134.jpeg"/><Relationship Id="rId4" Type="http://schemas.openxmlformats.org/officeDocument/2006/relationships/image" Target="../media/image119.png"/><Relationship Id="rId9" Type="http://schemas.openxmlformats.org/officeDocument/2006/relationships/image" Target="../media/image124.jpeg"/><Relationship Id="rId14" Type="http://schemas.openxmlformats.org/officeDocument/2006/relationships/image" Target="../media/image129.png"/><Relationship Id="rId22" Type="http://schemas.openxmlformats.org/officeDocument/2006/relationships/image" Target="../media/image137.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Våldsbejakande extremism</a:t>
            </a:r>
            <a:br>
              <a:rPr lang="sv-SE" dirty="0"/>
            </a:br>
            <a:r>
              <a:rPr lang="sv-SE" sz="3100" dirty="0"/>
              <a:t>- Olika inriktningar och symboler</a:t>
            </a:r>
          </a:p>
        </p:txBody>
      </p:sp>
      <p:sp>
        <p:nvSpPr>
          <p:cNvPr id="3" name="Rubrik 1"/>
          <p:cNvSpPr txBox="1">
            <a:spLocks/>
          </p:cNvSpPr>
          <p:nvPr/>
        </p:nvSpPr>
        <p:spPr>
          <a:xfrm>
            <a:off x="1934320" y="4437112"/>
            <a:ext cx="7690072" cy="1143000"/>
          </a:xfrm>
          <a:prstGeom prst="rect">
            <a:avLst/>
          </a:prstGeom>
        </p:spPr>
        <p:txBody>
          <a:bodyPr vert="horz" lIns="91440" tIns="45720" rIns="91440" bIns="45720" rtlCol="0" anchor="ctr">
            <a:normAutofit fontScale="97500"/>
          </a:bodyPr>
          <a:lstStyle>
            <a:lvl1pPr marL="0" algn="ctr" defTabSz="914400" rtl="0" eaLnBrk="1" latinLnBrk="0" hangingPunct="1">
              <a:lnSpc>
                <a:spcPts val="4000"/>
              </a:lnSpc>
              <a:spcBef>
                <a:spcPts val="0"/>
              </a:spcBef>
              <a:spcAft>
                <a:spcPts val="0"/>
              </a:spcAft>
              <a:buNone/>
              <a:defRPr lang="en-US" sz="3600" b="1" kern="0" spc="0" baseline="0">
                <a:solidFill>
                  <a:schemeClr val="tx1"/>
                </a:solidFill>
                <a:latin typeface="Gill Sans MT"/>
                <a:ea typeface="+mn-ea"/>
                <a:cs typeface="+mn-cs"/>
              </a:defRPr>
            </a:lvl1pPr>
          </a:lstStyle>
          <a:p>
            <a:pPr algn="l"/>
            <a:r>
              <a:rPr lang="sv-SE" sz="2000" dirty="0"/>
              <a:t>Jan Landström </a:t>
            </a:r>
            <a:br>
              <a:rPr lang="sv-SE" sz="2000" dirty="0"/>
            </a:br>
            <a:r>
              <a:rPr lang="sv-SE" sz="2000" dirty="0"/>
              <a:t>Säkerhetssamordnare i Nacka kommun</a:t>
            </a:r>
          </a:p>
        </p:txBody>
      </p:sp>
      <p:sp>
        <p:nvSpPr>
          <p:cNvPr id="4" name="Rektangel 3"/>
          <p:cNvSpPr/>
          <p:nvPr/>
        </p:nvSpPr>
        <p:spPr>
          <a:xfrm>
            <a:off x="-2515394" y="1375847"/>
            <a:ext cx="1595437" cy="369332"/>
          </a:xfrm>
          <a:prstGeom prst="rect">
            <a:avLst/>
          </a:prstGeom>
        </p:spPr>
        <p:txBody>
          <a:bodyPr wrap="none">
            <a:spAutoFit/>
          </a:bodyPr>
          <a:lstStyle/>
          <a:p>
            <a:r>
              <a:rPr lang="sv-SE" dirty="0"/>
              <a:t>Jan Landström </a:t>
            </a:r>
          </a:p>
        </p:txBody>
      </p:sp>
    </p:spTree>
    <p:extLst>
      <p:ext uri="{BB962C8B-B14F-4D97-AF65-F5344CB8AC3E}">
        <p14:creationId xmlns:p14="http://schemas.microsoft.com/office/powerpoint/2010/main" val="2170959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Den extremistiska vit makt miljön</a:t>
            </a:r>
          </a:p>
        </p:txBody>
      </p:sp>
      <p:sp>
        <p:nvSpPr>
          <p:cNvPr id="3" name="Platshållare för innehåll 2"/>
          <p:cNvSpPr>
            <a:spLocks noGrp="1"/>
          </p:cNvSpPr>
          <p:nvPr>
            <p:ph sz="half" idx="1"/>
          </p:nvPr>
        </p:nvSpPr>
        <p:spPr/>
        <p:txBody>
          <a:bodyPr>
            <a:noAutofit/>
          </a:bodyPr>
          <a:lstStyle/>
          <a:p>
            <a:pPr marL="0" indent="0">
              <a:buNone/>
            </a:pPr>
            <a:r>
              <a:rPr lang="sv-SE" sz="1500" dirty="0"/>
              <a:t>Ytterligare några menar att de föreställda människoraserna – och kulturerna – är likvärdiga, men att de inte har samma existensberättigande i Sverige. Dessutom bör de hållas åtskilda för att bevara sina egenskaper och särdrag. </a:t>
            </a:r>
          </a:p>
          <a:p>
            <a:pPr marL="0" indent="0">
              <a:buNone/>
            </a:pPr>
            <a:r>
              <a:rPr lang="sv-SE" sz="1500" dirty="0"/>
              <a:t>På så vis utgör det mångkulturella samhället ett hot och flera vit makt-anhängare anser att Sverige är ”ockuperat av främmande makt”, en situation som våra samhällsföreträdare bär skulden till. </a:t>
            </a:r>
          </a:p>
        </p:txBody>
      </p:sp>
      <p:pic>
        <p:nvPicPr>
          <p:cNvPr id="7" name="Bildobjekt 6"/>
          <p:cNvPicPr>
            <a:picLocks noChangeAspect="1"/>
          </p:cNvPicPr>
          <p:nvPr/>
        </p:nvPicPr>
        <p:blipFill rotWithShape="1">
          <a:blip r:embed="rId2"/>
          <a:srcRect l="2978" r="6274"/>
          <a:stretch/>
        </p:blipFill>
        <p:spPr>
          <a:xfrm>
            <a:off x="6432034" y="2079820"/>
            <a:ext cx="3607319" cy="264824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 name="textruta 4"/>
          <p:cNvSpPr txBox="1"/>
          <p:nvPr/>
        </p:nvSpPr>
        <p:spPr>
          <a:xfrm>
            <a:off x="2152652" y="5558937"/>
            <a:ext cx="1635369" cy="369332"/>
          </a:xfrm>
          <a:prstGeom prst="rect">
            <a:avLst/>
          </a:prstGeom>
          <a:noFill/>
        </p:spPr>
        <p:txBody>
          <a:bodyPr wrap="square" rtlCol="0">
            <a:spAutoFit/>
          </a:bodyPr>
          <a:lstStyle/>
          <a:p>
            <a:r>
              <a:rPr lang="sv-SE" sz="900" dirty="0">
                <a:latin typeface="Arial" panose="020B0604020202020204" pitchFamily="34" charset="0"/>
                <a:cs typeface="Arial" panose="020B0604020202020204" pitchFamily="34" charset="0"/>
              </a:rPr>
              <a:t>Källa: Säkerhetspolisen 2016</a:t>
            </a:r>
          </a:p>
        </p:txBody>
      </p:sp>
      <p:sp>
        <p:nvSpPr>
          <p:cNvPr id="6" name="Hem 5">
            <a:hlinkClick r:id="" action="ppaction://noaction" highlightClick="1"/>
          </p:cNvPr>
          <p:cNvSpPr/>
          <p:nvPr/>
        </p:nvSpPr>
        <p:spPr>
          <a:xfrm>
            <a:off x="10039352" y="959645"/>
            <a:ext cx="171450" cy="171450"/>
          </a:xfrm>
          <a:prstGeom prst="actionButtonHom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Tree>
    <p:extLst>
      <p:ext uri="{BB962C8B-B14F-4D97-AF65-F5344CB8AC3E}">
        <p14:creationId xmlns:p14="http://schemas.microsoft.com/office/powerpoint/2010/main" val="2955654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prstClr val="black"/>
                </a:solidFill>
              </a:rPr>
              <a:t>Den extremistiska vit makt miljön</a:t>
            </a:r>
            <a:endParaRPr lang="sv-SE" dirty="0"/>
          </a:p>
        </p:txBody>
      </p:sp>
      <p:sp>
        <p:nvSpPr>
          <p:cNvPr id="3" name="Platshållare för innehåll 2"/>
          <p:cNvSpPr>
            <a:spLocks noGrp="1"/>
          </p:cNvSpPr>
          <p:nvPr>
            <p:ph sz="half" idx="1"/>
          </p:nvPr>
        </p:nvSpPr>
        <p:spPr/>
        <p:txBody>
          <a:bodyPr/>
          <a:lstStyle/>
          <a:p>
            <a:pPr marL="0" indent="0">
              <a:buNone/>
            </a:pPr>
            <a:r>
              <a:rPr lang="sv-SE" sz="1500" dirty="0">
                <a:solidFill>
                  <a:prstClr val="black"/>
                </a:solidFill>
              </a:rPr>
              <a:t>Synsättet innebär i sin tur bland annat att det är legitimt att använda våldsamma metoder eftersom det sker i ”självförsvar”. </a:t>
            </a:r>
          </a:p>
          <a:p>
            <a:pPr marL="0" indent="0">
              <a:buNone/>
            </a:pPr>
            <a:r>
              <a:rPr lang="sv-SE" sz="1500" dirty="0">
                <a:solidFill>
                  <a:prstClr val="black"/>
                </a:solidFill>
              </a:rPr>
              <a:t>En del av brotten som begås faller in under benämningen hatbrott eller hets mot folkgrupp. Hatbrott är ett samlingsnamn på flera olika brott, varav hets mot folkgrupp är en egen benämning. Det är således ett vidare begrepp än politiskt motiverad brottslighet eftersom alla hatbrott inte är politiska. Dessutom ingår inte alla som gör sig skyldiga till hatbrott i vit makt-miljön.</a:t>
            </a:r>
          </a:p>
          <a:p>
            <a:pPr marL="0" indent="0">
              <a:buNone/>
            </a:pPr>
            <a:endParaRPr lang="sv-SE" dirty="0"/>
          </a:p>
        </p:txBody>
      </p:sp>
      <p:pic>
        <p:nvPicPr>
          <p:cNvPr id="7" name="Bildobjekt 6"/>
          <p:cNvPicPr>
            <a:picLocks noChangeAspect="1"/>
          </p:cNvPicPr>
          <p:nvPr/>
        </p:nvPicPr>
        <p:blipFill>
          <a:blip r:embed="rId2"/>
          <a:stretch>
            <a:fillRect/>
          </a:stretch>
        </p:blipFill>
        <p:spPr>
          <a:xfrm>
            <a:off x="6668168" y="2079820"/>
            <a:ext cx="3371184" cy="264824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 name="textruta 4"/>
          <p:cNvSpPr txBox="1"/>
          <p:nvPr/>
        </p:nvSpPr>
        <p:spPr>
          <a:xfrm>
            <a:off x="2152652" y="5558937"/>
            <a:ext cx="1635369" cy="369332"/>
          </a:xfrm>
          <a:prstGeom prst="rect">
            <a:avLst/>
          </a:prstGeom>
          <a:noFill/>
        </p:spPr>
        <p:txBody>
          <a:bodyPr wrap="square" rtlCol="0">
            <a:spAutoFit/>
          </a:bodyPr>
          <a:lstStyle/>
          <a:p>
            <a:r>
              <a:rPr lang="sv-SE" sz="900" dirty="0">
                <a:latin typeface="Arial" panose="020B0604020202020204" pitchFamily="34" charset="0"/>
                <a:cs typeface="Arial" panose="020B0604020202020204" pitchFamily="34" charset="0"/>
              </a:rPr>
              <a:t>Källa: Säkerhetspolisen 2016</a:t>
            </a:r>
          </a:p>
        </p:txBody>
      </p:sp>
      <p:sp>
        <p:nvSpPr>
          <p:cNvPr id="6" name="Hem 5">
            <a:hlinkClick r:id="" action="ppaction://noaction" highlightClick="1"/>
          </p:cNvPr>
          <p:cNvSpPr/>
          <p:nvPr/>
        </p:nvSpPr>
        <p:spPr>
          <a:xfrm>
            <a:off x="10039352" y="959645"/>
            <a:ext cx="171450" cy="171450"/>
          </a:xfrm>
          <a:prstGeom prst="actionButtonHom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Tree>
    <p:extLst>
      <p:ext uri="{BB962C8B-B14F-4D97-AF65-F5344CB8AC3E}">
        <p14:creationId xmlns:p14="http://schemas.microsoft.com/office/powerpoint/2010/main" val="2624724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rotWithShape="1">
          <a:blip r:embed="rId2">
            <a:clrChange>
              <a:clrFrom>
                <a:srgbClr val="FFFFFF"/>
              </a:clrFrom>
              <a:clrTo>
                <a:srgbClr val="FFFFFF">
                  <a:alpha val="0"/>
                </a:srgbClr>
              </a:clrTo>
            </a:clrChange>
            <a:lum bright="70000" contrast="-70000"/>
          </a:blip>
          <a:srcRect l="14269" t="6677" r="12878" b="9222"/>
          <a:stretch/>
        </p:blipFill>
        <p:spPr>
          <a:xfrm>
            <a:off x="3808832" y="1210456"/>
            <a:ext cx="4573168" cy="395942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 name="Rubrik 3"/>
          <p:cNvSpPr>
            <a:spLocks noGrp="1"/>
          </p:cNvSpPr>
          <p:nvPr>
            <p:ph type="title"/>
          </p:nvPr>
        </p:nvSpPr>
        <p:spPr/>
        <p:txBody>
          <a:bodyPr>
            <a:normAutofit/>
          </a:bodyPr>
          <a:lstStyle/>
          <a:p>
            <a:pPr algn="ctr"/>
            <a:r>
              <a:rPr lang="sv-SE" dirty="0">
                <a:solidFill>
                  <a:prstClr val="black"/>
                </a:solidFill>
              </a:rPr>
              <a:t>Våldsbejakande islamistisk extremism</a:t>
            </a:r>
            <a:endParaRPr lang="sv-SE" dirty="0"/>
          </a:p>
        </p:txBody>
      </p:sp>
      <p:sp>
        <p:nvSpPr>
          <p:cNvPr id="5" name="Hem 4">
            <a:hlinkClick r:id="" action="ppaction://noaction" highlightClick="1"/>
          </p:cNvPr>
          <p:cNvSpPr/>
          <p:nvPr/>
        </p:nvSpPr>
        <p:spPr>
          <a:xfrm>
            <a:off x="10039352" y="959645"/>
            <a:ext cx="171450" cy="171450"/>
          </a:xfrm>
          <a:prstGeom prst="actionButtonHom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Tree>
    <p:extLst>
      <p:ext uri="{BB962C8B-B14F-4D97-AF65-F5344CB8AC3E}">
        <p14:creationId xmlns:p14="http://schemas.microsoft.com/office/powerpoint/2010/main" val="1875193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4179" y="2079821"/>
            <a:ext cx="2728767" cy="905951"/>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 name="Rubrik 1"/>
          <p:cNvSpPr>
            <a:spLocks noGrp="1"/>
          </p:cNvSpPr>
          <p:nvPr>
            <p:ph type="title"/>
          </p:nvPr>
        </p:nvSpPr>
        <p:spPr/>
        <p:txBody>
          <a:bodyPr/>
          <a:lstStyle/>
          <a:p>
            <a:r>
              <a:rPr lang="sv-SE" dirty="0"/>
              <a:t>Våldsbejakande islamistisk extremism</a:t>
            </a:r>
          </a:p>
        </p:txBody>
      </p:sp>
      <p:sp>
        <p:nvSpPr>
          <p:cNvPr id="3" name="Platshållare för innehåll 2"/>
          <p:cNvSpPr>
            <a:spLocks noGrp="1"/>
          </p:cNvSpPr>
          <p:nvPr>
            <p:ph sz="half" idx="1"/>
          </p:nvPr>
        </p:nvSpPr>
        <p:spPr/>
        <p:txBody>
          <a:bodyPr>
            <a:noAutofit/>
          </a:bodyPr>
          <a:lstStyle/>
          <a:p>
            <a:pPr marL="0" indent="0">
              <a:buNone/>
            </a:pPr>
            <a:r>
              <a:rPr lang="sv-SE" sz="1500" dirty="0"/>
              <a:t>För att förklara begreppet islamistisk extremism måste det först förtydligas vad som avses med islamistisk. Begreppet islamistisk är bildat av ordet islamism och syftar till ett synsätt där islam uppfattas som en hel samhällsordning och därmed innefattar politiska perspektiv. </a:t>
            </a:r>
          </a:p>
          <a:p>
            <a:pPr marL="0" indent="0">
              <a:buNone/>
            </a:pPr>
            <a:r>
              <a:rPr lang="sv-SE" sz="1500" dirty="0"/>
              <a:t>Ordet islamism används i många fall för att beskriva den inriktning som ser islam som allomfattande och den ideologiska modellen för ett lands styrelseskick, till skillnad från den uppfattning där islam ses som en religion. </a:t>
            </a:r>
          </a:p>
        </p:txBody>
      </p:sp>
      <p:sp>
        <p:nvSpPr>
          <p:cNvPr id="7" name="textruta 6"/>
          <p:cNvSpPr txBox="1"/>
          <p:nvPr/>
        </p:nvSpPr>
        <p:spPr>
          <a:xfrm>
            <a:off x="6096002" y="3013693"/>
            <a:ext cx="677962" cy="196208"/>
          </a:xfrm>
          <a:prstGeom prst="rect">
            <a:avLst/>
          </a:prstGeom>
          <a:noFill/>
        </p:spPr>
        <p:txBody>
          <a:bodyPr wrap="square" rtlCol="0">
            <a:spAutoFit/>
          </a:bodyPr>
          <a:lstStyle/>
          <a:p>
            <a:pPr algn="ctr" defTabSz="685800">
              <a:defRPr/>
            </a:pPr>
            <a:r>
              <a:rPr lang="sv-SE" sz="675" kern="0" dirty="0">
                <a:solidFill>
                  <a:sysClr val="windowText" lastClr="000000"/>
                </a:solidFill>
                <a:latin typeface="Arial" panose="020B0604020202020204" pitchFamily="34" charset="0"/>
                <a:cs typeface="Arial" panose="020B0604020202020204" pitchFamily="34" charset="0"/>
              </a:rPr>
              <a:t>Sayyid Qutb</a:t>
            </a:r>
          </a:p>
        </p:txBody>
      </p:sp>
      <p:sp>
        <p:nvSpPr>
          <p:cNvPr id="10" name="textruta 9"/>
          <p:cNvSpPr txBox="1"/>
          <p:nvPr/>
        </p:nvSpPr>
        <p:spPr>
          <a:xfrm>
            <a:off x="6707066" y="3013693"/>
            <a:ext cx="811091" cy="300082"/>
          </a:xfrm>
          <a:prstGeom prst="rect">
            <a:avLst/>
          </a:prstGeom>
          <a:noFill/>
        </p:spPr>
        <p:txBody>
          <a:bodyPr wrap="square" rtlCol="0">
            <a:spAutoFit/>
          </a:bodyPr>
          <a:lstStyle/>
          <a:p>
            <a:pPr algn="ctr" defTabSz="685800">
              <a:defRPr/>
            </a:pPr>
            <a:r>
              <a:rPr lang="sv-SE" sz="675" kern="0" dirty="0">
                <a:solidFill>
                  <a:sysClr val="windowText" lastClr="000000"/>
                </a:solidFill>
                <a:latin typeface="Arial" panose="020B0604020202020204" pitchFamily="34" charset="0"/>
                <a:cs typeface="Arial" panose="020B0604020202020204" pitchFamily="34" charset="0"/>
              </a:rPr>
              <a:t>Usama Bin Ladin</a:t>
            </a:r>
          </a:p>
        </p:txBody>
      </p:sp>
      <p:sp>
        <p:nvSpPr>
          <p:cNvPr id="11" name="textruta 10"/>
          <p:cNvSpPr txBox="1"/>
          <p:nvPr/>
        </p:nvSpPr>
        <p:spPr>
          <a:xfrm>
            <a:off x="7439026" y="3014284"/>
            <a:ext cx="834793" cy="196208"/>
          </a:xfrm>
          <a:prstGeom prst="rect">
            <a:avLst/>
          </a:prstGeom>
          <a:noFill/>
        </p:spPr>
        <p:txBody>
          <a:bodyPr wrap="square" rtlCol="0">
            <a:spAutoFit/>
          </a:bodyPr>
          <a:lstStyle/>
          <a:p>
            <a:pPr algn="ctr" defTabSz="685800">
              <a:defRPr/>
            </a:pPr>
            <a:r>
              <a:rPr lang="sv-SE" sz="675" kern="0" dirty="0">
                <a:solidFill>
                  <a:sysClr val="windowText" lastClr="000000"/>
                </a:solidFill>
                <a:latin typeface="Arial" panose="020B0604020202020204" pitchFamily="34" charset="0"/>
                <a:cs typeface="Arial" panose="020B0604020202020204" pitchFamily="34" charset="0"/>
              </a:rPr>
              <a:t>Abdullah Azzam</a:t>
            </a:r>
          </a:p>
        </p:txBody>
      </p:sp>
      <p:sp>
        <p:nvSpPr>
          <p:cNvPr id="12" name="textruta 11"/>
          <p:cNvSpPr txBox="1"/>
          <p:nvPr/>
        </p:nvSpPr>
        <p:spPr>
          <a:xfrm>
            <a:off x="8183219" y="3014284"/>
            <a:ext cx="766413" cy="300082"/>
          </a:xfrm>
          <a:prstGeom prst="rect">
            <a:avLst/>
          </a:prstGeom>
          <a:noFill/>
        </p:spPr>
        <p:txBody>
          <a:bodyPr wrap="square" rtlCol="0">
            <a:spAutoFit/>
          </a:bodyPr>
          <a:lstStyle/>
          <a:p>
            <a:pPr algn="ctr" defTabSz="685800">
              <a:defRPr/>
            </a:pPr>
            <a:r>
              <a:rPr lang="sv-SE" sz="675" kern="0" dirty="0">
                <a:solidFill>
                  <a:sysClr val="windowText" lastClr="000000"/>
                </a:solidFill>
                <a:latin typeface="Arial" panose="020B0604020202020204" pitchFamily="34" charset="0"/>
                <a:cs typeface="Arial" panose="020B0604020202020204" pitchFamily="34" charset="0"/>
              </a:rPr>
              <a:t>Anwar al-</a:t>
            </a:r>
            <a:r>
              <a:rPr lang="sv-SE" sz="675" kern="0" dirty="0" err="1">
                <a:solidFill>
                  <a:sysClr val="windowText" lastClr="000000"/>
                </a:solidFill>
                <a:latin typeface="Arial" panose="020B0604020202020204" pitchFamily="34" charset="0"/>
                <a:cs typeface="Arial" panose="020B0604020202020204" pitchFamily="34" charset="0"/>
              </a:rPr>
              <a:t>Awlaki</a:t>
            </a:r>
            <a:endParaRPr lang="sv-SE" sz="675" kern="0" dirty="0">
              <a:solidFill>
                <a:sysClr val="windowText" lastClr="000000"/>
              </a:solidFill>
              <a:latin typeface="Arial" panose="020B0604020202020204" pitchFamily="34" charset="0"/>
              <a:cs typeface="Arial" panose="020B0604020202020204" pitchFamily="34" charset="0"/>
            </a:endParaRPr>
          </a:p>
        </p:txBody>
      </p:sp>
      <p:sp>
        <p:nvSpPr>
          <p:cNvPr id="15" name="Rektangel 14"/>
          <p:cNvSpPr/>
          <p:nvPr/>
        </p:nvSpPr>
        <p:spPr>
          <a:xfrm>
            <a:off x="6174177" y="2079821"/>
            <a:ext cx="532888" cy="90595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kern="0" dirty="0">
              <a:solidFill>
                <a:sysClr val="windowText" lastClr="000000"/>
              </a:solidFill>
            </a:endParaRPr>
          </a:p>
        </p:txBody>
      </p:sp>
      <p:sp>
        <p:nvSpPr>
          <p:cNvPr id="16" name="Rektangel 15"/>
          <p:cNvSpPr/>
          <p:nvPr/>
        </p:nvSpPr>
        <p:spPr>
          <a:xfrm>
            <a:off x="6738701" y="2079821"/>
            <a:ext cx="739891" cy="90595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kern="0">
              <a:solidFill>
                <a:sysClr val="windowText" lastClr="000000"/>
              </a:solidFill>
            </a:endParaRPr>
          </a:p>
        </p:txBody>
      </p:sp>
      <p:sp>
        <p:nvSpPr>
          <p:cNvPr id="17" name="Rektangel 16"/>
          <p:cNvSpPr/>
          <p:nvPr/>
        </p:nvSpPr>
        <p:spPr>
          <a:xfrm>
            <a:off x="7520756" y="2073405"/>
            <a:ext cx="662462" cy="91236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kern="0">
              <a:solidFill>
                <a:sysClr val="windowText" lastClr="000000"/>
              </a:solidFill>
            </a:endParaRPr>
          </a:p>
        </p:txBody>
      </p:sp>
      <p:sp>
        <p:nvSpPr>
          <p:cNvPr id="18" name="Rektangel 17"/>
          <p:cNvSpPr/>
          <p:nvPr/>
        </p:nvSpPr>
        <p:spPr>
          <a:xfrm>
            <a:off x="8231231" y="2072855"/>
            <a:ext cx="671714" cy="91291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kern="0">
              <a:solidFill>
                <a:sysClr val="windowText" lastClr="000000"/>
              </a:solidFill>
            </a:endParaRPr>
          </a:p>
        </p:txBody>
      </p:sp>
      <p:pic>
        <p:nvPicPr>
          <p:cNvPr id="8" name="Bildobjekt 7"/>
          <p:cNvPicPr>
            <a:picLocks noChangeAspect="1"/>
          </p:cNvPicPr>
          <p:nvPr/>
        </p:nvPicPr>
        <p:blipFill rotWithShape="1">
          <a:blip r:embed="rId3"/>
          <a:srcRect l="15093" b="16092"/>
          <a:stretch/>
        </p:blipFill>
        <p:spPr>
          <a:xfrm>
            <a:off x="8945110" y="2072855"/>
            <a:ext cx="1094242" cy="91291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 name="textruta 19"/>
          <p:cNvSpPr txBox="1"/>
          <p:nvPr/>
        </p:nvSpPr>
        <p:spPr>
          <a:xfrm>
            <a:off x="8986894" y="3013693"/>
            <a:ext cx="1010675" cy="300082"/>
          </a:xfrm>
          <a:prstGeom prst="rect">
            <a:avLst/>
          </a:prstGeom>
          <a:noFill/>
        </p:spPr>
        <p:txBody>
          <a:bodyPr wrap="square" rtlCol="0">
            <a:spAutoFit/>
          </a:bodyPr>
          <a:lstStyle/>
          <a:p>
            <a:pPr algn="ctr" defTabSz="685800">
              <a:defRPr/>
            </a:pPr>
            <a:r>
              <a:rPr lang="sv-SE" sz="675" kern="0" dirty="0">
                <a:solidFill>
                  <a:sysClr val="windowText" lastClr="000000"/>
                </a:solidFill>
                <a:latin typeface="Arial" panose="020B0604020202020204" pitchFamily="34" charset="0"/>
                <a:cs typeface="Arial" panose="020B0604020202020204" pitchFamily="34" charset="0"/>
              </a:rPr>
              <a:t>Abu Bakr al-</a:t>
            </a:r>
            <a:r>
              <a:rPr lang="sv-SE" sz="675" kern="0" dirty="0" err="1">
                <a:solidFill>
                  <a:sysClr val="windowText" lastClr="000000"/>
                </a:solidFill>
                <a:latin typeface="Arial" panose="020B0604020202020204" pitchFamily="34" charset="0"/>
                <a:cs typeface="Arial" panose="020B0604020202020204" pitchFamily="34" charset="0"/>
              </a:rPr>
              <a:t>Baghdadi</a:t>
            </a:r>
            <a:endParaRPr lang="sv-SE" sz="675" kern="0" dirty="0">
              <a:solidFill>
                <a:sysClr val="windowText" lastClr="000000"/>
              </a:solidFill>
              <a:latin typeface="Arial" panose="020B0604020202020204" pitchFamily="34" charset="0"/>
              <a:cs typeface="Arial" panose="020B0604020202020204" pitchFamily="34" charset="0"/>
            </a:endParaRPr>
          </a:p>
        </p:txBody>
      </p:sp>
      <p:sp>
        <p:nvSpPr>
          <p:cNvPr id="22" name="textruta 21"/>
          <p:cNvSpPr txBox="1"/>
          <p:nvPr/>
        </p:nvSpPr>
        <p:spPr>
          <a:xfrm>
            <a:off x="2152652" y="5558937"/>
            <a:ext cx="1635369" cy="369332"/>
          </a:xfrm>
          <a:prstGeom prst="rect">
            <a:avLst/>
          </a:prstGeom>
          <a:noFill/>
        </p:spPr>
        <p:txBody>
          <a:bodyPr wrap="square" rtlCol="0">
            <a:spAutoFit/>
          </a:bodyPr>
          <a:lstStyle/>
          <a:p>
            <a:r>
              <a:rPr lang="sv-SE" sz="900" dirty="0">
                <a:latin typeface="Arial" panose="020B0604020202020204" pitchFamily="34" charset="0"/>
                <a:cs typeface="Arial" panose="020B0604020202020204" pitchFamily="34" charset="0"/>
              </a:rPr>
              <a:t>Källa: Regeringen Ds 2014:4</a:t>
            </a:r>
          </a:p>
        </p:txBody>
      </p:sp>
      <p:sp>
        <p:nvSpPr>
          <p:cNvPr id="23" name="Hem 22">
            <a:hlinkClick r:id="" action="ppaction://noaction" highlightClick="1"/>
          </p:cNvPr>
          <p:cNvSpPr/>
          <p:nvPr/>
        </p:nvSpPr>
        <p:spPr>
          <a:xfrm>
            <a:off x="10039352" y="959645"/>
            <a:ext cx="171450" cy="171450"/>
          </a:xfrm>
          <a:prstGeom prst="actionButtonHom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5" name="textruta 24"/>
          <p:cNvSpPr txBox="1"/>
          <p:nvPr/>
        </p:nvSpPr>
        <p:spPr>
          <a:xfrm>
            <a:off x="6280448" y="1823529"/>
            <a:ext cx="3901566" cy="219291"/>
          </a:xfrm>
          <a:prstGeom prst="rect">
            <a:avLst/>
          </a:prstGeom>
          <a:noFill/>
        </p:spPr>
        <p:txBody>
          <a:bodyPr wrap="square" rtlCol="0">
            <a:spAutoFit/>
          </a:bodyPr>
          <a:lstStyle/>
          <a:p>
            <a:pPr algn="ctr" defTabSz="685800">
              <a:defRPr/>
            </a:pPr>
            <a:r>
              <a:rPr lang="sv-SE" sz="825" kern="0" dirty="0">
                <a:solidFill>
                  <a:sysClr val="windowText" lastClr="000000"/>
                </a:solidFill>
                <a:latin typeface="Arial" panose="020B0604020202020204" pitchFamily="34" charset="0"/>
                <a:cs typeface="Arial" panose="020B0604020202020204" pitchFamily="34" charset="0"/>
              </a:rPr>
              <a:t>Klicka på respektive bild för att ta fram mer information om personen</a:t>
            </a:r>
          </a:p>
        </p:txBody>
      </p:sp>
      <p:pic>
        <p:nvPicPr>
          <p:cNvPr id="27" name="Bildobjekt 26"/>
          <p:cNvPicPr>
            <a:picLocks noChangeAspect="1"/>
          </p:cNvPicPr>
          <p:nvPr/>
        </p:nvPicPr>
        <p:blipFill rotWithShape="1">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l="14313" t="52564" r="54981" b="11154"/>
          <a:stretch/>
        </p:blipFill>
        <p:spPr>
          <a:xfrm rot="20099490">
            <a:off x="6416704" y="1792591"/>
            <a:ext cx="167374" cy="211459"/>
          </a:xfrm>
          <a:prstGeom prst="rect">
            <a:avLst/>
          </a:prstGeom>
        </p:spPr>
      </p:pic>
      <p:sp>
        <p:nvSpPr>
          <p:cNvPr id="28" name="textruta 27"/>
          <p:cNvSpPr txBox="1"/>
          <p:nvPr/>
        </p:nvSpPr>
        <p:spPr>
          <a:xfrm>
            <a:off x="6174178" y="3281119"/>
            <a:ext cx="3865175" cy="1823576"/>
          </a:xfrm>
          <a:prstGeom prst="rect">
            <a:avLst/>
          </a:prstGeom>
          <a:noFill/>
          <a:ln>
            <a:solidFill>
              <a:schemeClr val="accent1"/>
            </a:solidFill>
          </a:ln>
        </p:spPr>
        <p:txBody>
          <a:bodyPr wrap="square" rtlCol="0">
            <a:spAutoFit/>
          </a:bodyPr>
          <a:lstStyle/>
          <a:p>
            <a:pPr defTabSz="685800">
              <a:defRPr/>
            </a:pPr>
            <a:r>
              <a:rPr lang="sv-SE" sz="750" kern="0" dirty="0">
                <a:solidFill>
                  <a:sysClr val="windowText" lastClr="000000"/>
                </a:solidFill>
                <a:latin typeface="Arial" panose="020B0604020202020204" pitchFamily="34" charset="0"/>
                <a:cs typeface="Arial" panose="020B0604020202020204" pitchFamily="34" charset="0"/>
              </a:rPr>
              <a:t>Porträtt: Sayyid Qutb</a:t>
            </a:r>
          </a:p>
          <a:p>
            <a:pPr defTabSz="685800">
              <a:defRPr/>
            </a:pPr>
            <a:endParaRPr lang="sv-SE" sz="750" kern="0" dirty="0">
              <a:solidFill>
                <a:sysClr val="windowText" lastClr="000000"/>
              </a:solidFill>
              <a:latin typeface="Arial" panose="020B0604020202020204" pitchFamily="34" charset="0"/>
              <a:cs typeface="Arial" panose="020B0604020202020204" pitchFamily="34" charset="0"/>
            </a:endParaRPr>
          </a:p>
          <a:p>
            <a:pPr defTabSz="685800">
              <a:defRPr/>
            </a:pPr>
            <a:r>
              <a:rPr lang="sv-SE" sz="750" kern="0" dirty="0">
                <a:solidFill>
                  <a:sysClr val="windowText" lastClr="000000"/>
                </a:solidFill>
                <a:latin typeface="Arial" panose="020B0604020202020204" pitchFamily="34" charset="0"/>
                <a:cs typeface="Arial" panose="020B0604020202020204" pitchFamily="34" charset="0"/>
              </a:rPr>
              <a:t>Under några år på 1940-talet bodde Qutb i USA, där han bland annat mötte rasism och vad han uppfattade som ett syndfullt leverne. Hans hat mot det västerländska samhället tog fart, och han blev en hård motståndare till moderna värden som sekularism, demokrati och könsblandning. Allt sådant hade fördärvat islam genom den västerländska kolonialismen, menade han.</a:t>
            </a:r>
          </a:p>
          <a:p>
            <a:pPr defTabSz="685800">
              <a:defRPr/>
            </a:pPr>
            <a:r>
              <a:rPr lang="sv-SE" sz="750" kern="0" dirty="0">
                <a:solidFill>
                  <a:sysClr val="windowText" lastClr="000000"/>
                </a:solidFill>
                <a:latin typeface="Arial" panose="020B0604020202020204" pitchFamily="34" charset="0"/>
                <a:cs typeface="Arial" panose="020B0604020202020204" pitchFamily="34" charset="0"/>
              </a:rPr>
              <a:t>Sayyid Qutb var medlem i det islamistiska Muslimska brödraskapet, men radikaliserades när han tillbaka i Egypten fängslades och torterades anklagad för statskuppsförsök.  1966 avrättades han.</a:t>
            </a:r>
          </a:p>
          <a:p>
            <a:pPr defTabSz="685800">
              <a:defRPr/>
            </a:pPr>
            <a:r>
              <a:rPr lang="sv-SE" sz="750" kern="0" dirty="0">
                <a:solidFill>
                  <a:sysClr val="windowText" lastClr="000000"/>
                </a:solidFill>
                <a:latin typeface="Arial" panose="020B0604020202020204" pitchFamily="34" charset="0"/>
                <a:cs typeface="Arial" panose="020B0604020202020204" pitchFamily="34" charset="0"/>
              </a:rPr>
              <a:t>Qutb ville föra religionen tillbaka till dess ofördärvade ursprung och på så sätt återupprätta den islamska kulturens storhetstid. Alla sanna muslimer måste ta till vapen i kampen för islam, menade han, och de muslimer som inte delar denna världsbild är inga sanna muslimer och kan dödas.</a:t>
            </a:r>
          </a:p>
          <a:p>
            <a:pPr defTabSz="685800">
              <a:defRPr/>
            </a:pPr>
            <a:r>
              <a:rPr lang="sv-SE" sz="750" kern="0" dirty="0">
                <a:solidFill>
                  <a:sysClr val="windowText" lastClr="000000"/>
                </a:solidFill>
                <a:latin typeface="Arial" panose="020B0604020202020204" pitchFamily="34" charset="0"/>
                <a:cs typeface="Arial" panose="020B0604020202020204" pitchFamily="34" charset="0"/>
              </a:rPr>
              <a:t>(Källa: Lawrence Wright, Al-Qaida och vägen till 11 september, 2007.)</a:t>
            </a:r>
          </a:p>
        </p:txBody>
      </p:sp>
      <p:pic>
        <p:nvPicPr>
          <p:cNvPr id="36" name="Bildobjekt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66752" y="3299402"/>
            <a:ext cx="251426" cy="251426"/>
          </a:xfrm>
          <a:prstGeom prst="rect">
            <a:avLst/>
          </a:prstGeom>
        </p:spPr>
      </p:pic>
      <p:sp>
        <p:nvSpPr>
          <p:cNvPr id="37" name="textruta 36"/>
          <p:cNvSpPr txBox="1"/>
          <p:nvPr/>
        </p:nvSpPr>
        <p:spPr>
          <a:xfrm>
            <a:off x="6174178" y="3281119"/>
            <a:ext cx="3873013" cy="1938992"/>
          </a:xfrm>
          <a:prstGeom prst="rect">
            <a:avLst/>
          </a:prstGeom>
          <a:noFill/>
          <a:ln>
            <a:solidFill>
              <a:schemeClr val="accent1"/>
            </a:solidFill>
          </a:ln>
        </p:spPr>
        <p:txBody>
          <a:bodyPr wrap="square" rtlCol="0">
            <a:spAutoFit/>
          </a:bodyPr>
          <a:lstStyle/>
          <a:p>
            <a:r>
              <a:rPr lang="sv-SE" sz="750" dirty="0">
                <a:latin typeface="Arial" panose="020B0604020202020204" pitchFamily="34" charset="0"/>
                <a:cs typeface="Arial" panose="020B0604020202020204" pitchFamily="34" charset="0"/>
              </a:rPr>
              <a:t>Porträtt: Usama Bin Ladin</a:t>
            </a:r>
          </a:p>
          <a:p>
            <a:endParaRPr lang="sv-SE" sz="750" dirty="0">
              <a:latin typeface="Arial" panose="020B0604020202020204" pitchFamily="34" charset="0"/>
              <a:cs typeface="Arial" panose="020B0604020202020204" pitchFamily="34" charset="0"/>
            </a:endParaRPr>
          </a:p>
          <a:p>
            <a:r>
              <a:rPr lang="sv-SE" sz="750" dirty="0">
                <a:latin typeface="Arial" panose="020B0604020202020204" pitchFamily="34" charset="0"/>
                <a:cs typeface="Arial" panose="020B0604020202020204" pitchFamily="34" charset="0"/>
              </a:rPr>
              <a:t>Usama Bin Ladin och al-Qaida hämtade mycket inspiration av Sayyid Qutb och omsatte hans idéer i praktisk handling. Så kunde massmord även av muslimer rättfärdigas. Synsättet att betrakta andra muslimer som otrogna och legitima att döda, har ett arabiskt öknamn, ”</a:t>
            </a:r>
            <a:r>
              <a:rPr lang="sv-SE" sz="750" dirty="0" err="1">
                <a:latin typeface="Arial" panose="020B0604020202020204" pitchFamily="34" charset="0"/>
                <a:cs typeface="Arial" panose="020B0604020202020204" pitchFamily="34" charset="0"/>
              </a:rPr>
              <a:t>takfiri</a:t>
            </a:r>
            <a:r>
              <a:rPr lang="sv-SE" sz="750" dirty="0">
                <a:latin typeface="Arial" panose="020B0604020202020204" pitchFamily="34" charset="0"/>
                <a:cs typeface="Arial" panose="020B0604020202020204" pitchFamily="34" charset="0"/>
              </a:rPr>
              <a:t>”. </a:t>
            </a:r>
          </a:p>
          <a:p>
            <a:r>
              <a:rPr lang="sv-SE" sz="750" dirty="0">
                <a:latin typeface="Arial" panose="020B0604020202020204" pitchFamily="34" charset="0"/>
                <a:cs typeface="Arial" panose="020B0604020202020204" pitchFamily="34" charset="0"/>
              </a:rPr>
              <a:t>Han utnyttjade religiösa symboler och spelade på ett politiskt och ekonomiskt missnöje bland muslimer i stora delar av världen. Han applicerade händelser och en socioekonomisk verklighet till korantexter och han lovade att återupprätta den storhet som islam enligt många muslimer hade århundradet efter profeten Muhammeds uppenbarelser. Bin Ladin målade i sina videoinspelade tal effektivt upp bilden av att framförallt USA, Israel och dess allierade hotade islam och skapade på så sätt en stark identitetskänsla, vi mot dem. </a:t>
            </a:r>
          </a:p>
          <a:p>
            <a:r>
              <a:rPr lang="sv-SE" sz="750" dirty="0">
                <a:latin typeface="Arial" panose="020B0604020202020204" pitchFamily="34" charset="0"/>
                <a:cs typeface="Arial" panose="020B0604020202020204" pitchFamily="34" charset="0"/>
              </a:rPr>
              <a:t>Han underströk också den personliga plikten hos varje rättrogen muslim att göra något åt situationen. Dessa skickligt framförda budskap varvade han med religiösa citat.</a:t>
            </a:r>
          </a:p>
          <a:p>
            <a:r>
              <a:rPr lang="sv-SE" sz="750" dirty="0">
                <a:latin typeface="Arial" panose="020B0604020202020204" pitchFamily="34" charset="0"/>
                <a:cs typeface="Arial" panose="020B0604020202020204" pitchFamily="34" charset="0"/>
              </a:rPr>
              <a:t>(Källa: Samtalskompassen)</a:t>
            </a:r>
          </a:p>
        </p:txBody>
      </p:sp>
      <p:pic>
        <p:nvPicPr>
          <p:cNvPr id="38" name="Bildobjekt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66752" y="3299402"/>
            <a:ext cx="251426" cy="251426"/>
          </a:xfrm>
          <a:prstGeom prst="rect">
            <a:avLst/>
          </a:prstGeom>
        </p:spPr>
      </p:pic>
      <p:sp>
        <p:nvSpPr>
          <p:cNvPr id="39" name="textruta 38"/>
          <p:cNvSpPr txBox="1"/>
          <p:nvPr/>
        </p:nvSpPr>
        <p:spPr>
          <a:xfrm>
            <a:off x="6174178" y="3281119"/>
            <a:ext cx="3865175" cy="1823576"/>
          </a:xfrm>
          <a:prstGeom prst="rect">
            <a:avLst/>
          </a:prstGeom>
          <a:noFill/>
          <a:ln>
            <a:solidFill>
              <a:schemeClr val="accent1"/>
            </a:solidFill>
          </a:ln>
        </p:spPr>
        <p:txBody>
          <a:bodyPr wrap="square" rtlCol="0">
            <a:spAutoFit/>
          </a:bodyPr>
          <a:lstStyle/>
          <a:p>
            <a:r>
              <a:rPr lang="sv-SE" sz="750" dirty="0">
                <a:latin typeface="Arial" panose="020B0604020202020204" pitchFamily="34" charset="0"/>
                <a:cs typeface="Arial" panose="020B0604020202020204" pitchFamily="34" charset="0"/>
              </a:rPr>
              <a:t>Porträtt: Abdullah </a:t>
            </a:r>
            <a:r>
              <a:rPr lang="sv-SE" sz="750" dirty="0" err="1">
                <a:latin typeface="Arial" panose="020B0604020202020204" pitchFamily="34" charset="0"/>
                <a:cs typeface="Arial" panose="020B0604020202020204" pitchFamily="34" charset="0"/>
              </a:rPr>
              <a:t>Azzam</a:t>
            </a:r>
            <a:endParaRPr lang="sv-SE" sz="750" dirty="0">
              <a:latin typeface="Arial" panose="020B0604020202020204" pitchFamily="34" charset="0"/>
              <a:cs typeface="Arial" panose="020B0604020202020204" pitchFamily="34" charset="0"/>
            </a:endParaRPr>
          </a:p>
          <a:p>
            <a:endParaRPr lang="sv-SE" sz="750" dirty="0">
              <a:latin typeface="Arial" panose="020B0604020202020204" pitchFamily="34" charset="0"/>
              <a:cs typeface="Arial" panose="020B0604020202020204" pitchFamily="34" charset="0"/>
            </a:endParaRPr>
          </a:p>
          <a:p>
            <a:r>
              <a:rPr lang="sv-SE" sz="750" dirty="0">
                <a:latin typeface="Arial" panose="020B0604020202020204" pitchFamily="34" charset="0"/>
                <a:cs typeface="Arial" panose="020B0604020202020204" pitchFamily="34" charset="0"/>
              </a:rPr>
              <a:t>Det finns en rad andra viktiga ideologer inom den nutida våldsbejakande islamismen, som till exempel Usama Bin Ladins mentor, palestiniern Abdullah </a:t>
            </a:r>
            <a:r>
              <a:rPr lang="sv-SE" sz="750" dirty="0" err="1">
                <a:latin typeface="Arial" panose="020B0604020202020204" pitchFamily="34" charset="0"/>
                <a:cs typeface="Arial" panose="020B0604020202020204" pitchFamily="34" charset="0"/>
              </a:rPr>
              <a:t>Azzam</a:t>
            </a:r>
            <a:r>
              <a:rPr lang="sv-SE" sz="750" dirty="0">
                <a:latin typeface="Arial" panose="020B0604020202020204" pitchFamily="34" charset="0"/>
                <a:cs typeface="Arial" panose="020B0604020202020204" pitchFamily="34" charset="0"/>
              </a:rPr>
              <a:t> (död 1989). Han har haft mycket stor betydelse för utvecklingen av begreppet ”jihad”. Istället för att muslimer ska begränsa sig till sina egna nationsgränser och regionala konflikter argumenterade </a:t>
            </a:r>
            <a:r>
              <a:rPr lang="sv-SE" sz="750" dirty="0" err="1">
                <a:latin typeface="Arial" panose="020B0604020202020204" pitchFamily="34" charset="0"/>
                <a:cs typeface="Arial" panose="020B0604020202020204" pitchFamily="34" charset="0"/>
              </a:rPr>
              <a:t>Azzam</a:t>
            </a:r>
            <a:r>
              <a:rPr lang="sv-SE" sz="750" dirty="0">
                <a:latin typeface="Arial" panose="020B0604020202020204" pitchFamily="34" charset="0"/>
                <a:cs typeface="Arial" panose="020B0604020202020204" pitchFamily="34" charset="0"/>
              </a:rPr>
              <a:t> för ett globalt jihad, vilket han själv praktiserade genom att organisera internationell rekrytering till kriget mot den sovjetiska ockupationsmakten i Afghanistan på 1980-talet.</a:t>
            </a:r>
          </a:p>
          <a:p>
            <a:r>
              <a:rPr lang="sv-SE" sz="750" dirty="0">
                <a:latin typeface="Arial" panose="020B0604020202020204" pitchFamily="34" charset="0"/>
                <a:cs typeface="Arial" panose="020B0604020202020204" pitchFamily="34" charset="0"/>
              </a:rPr>
              <a:t>I hans inflytelserika skrift Join the Caravan från 1987 slog </a:t>
            </a:r>
            <a:r>
              <a:rPr lang="sv-SE" sz="750" dirty="0" err="1">
                <a:latin typeface="Arial" panose="020B0604020202020204" pitchFamily="34" charset="0"/>
                <a:cs typeface="Arial" panose="020B0604020202020204" pitchFamily="34" charset="0"/>
              </a:rPr>
              <a:t>Azzam</a:t>
            </a:r>
            <a:r>
              <a:rPr lang="sv-SE" sz="750" dirty="0">
                <a:latin typeface="Arial" panose="020B0604020202020204" pitchFamily="34" charset="0"/>
                <a:cs typeface="Arial" panose="020B0604020202020204" pitchFamily="34" charset="0"/>
              </a:rPr>
              <a:t> fast att väpnad jihad är en individuell plikt, ”</a:t>
            </a:r>
            <a:r>
              <a:rPr lang="sv-SE" sz="750" dirty="0" err="1">
                <a:latin typeface="Arial" panose="020B0604020202020204" pitchFamily="34" charset="0"/>
                <a:cs typeface="Arial" panose="020B0604020202020204" pitchFamily="34" charset="0"/>
              </a:rPr>
              <a:t>fard</a:t>
            </a:r>
            <a:r>
              <a:rPr lang="sv-SE" sz="750" dirty="0">
                <a:latin typeface="Arial" panose="020B0604020202020204" pitchFamily="34" charset="0"/>
                <a:cs typeface="Arial" panose="020B0604020202020204" pitchFamily="34" charset="0"/>
              </a:rPr>
              <a:t> ´</a:t>
            </a:r>
            <a:r>
              <a:rPr lang="sv-SE" sz="750" dirty="0" err="1">
                <a:latin typeface="Arial" panose="020B0604020202020204" pitchFamily="34" charset="0"/>
                <a:cs typeface="Arial" panose="020B0604020202020204" pitchFamily="34" charset="0"/>
              </a:rPr>
              <a:t>ayn</a:t>
            </a:r>
            <a:r>
              <a:rPr lang="sv-SE" sz="750" dirty="0">
                <a:latin typeface="Arial" panose="020B0604020202020204" pitchFamily="34" charset="0"/>
                <a:cs typeface="Arial" panose="020B0604020202020204" pitchFamily="34" charset="0"/>
              </a:rPr>
              <a:t>”, för varje muslim tills alla otrogna ockupanter drivits ut från muslimskt territorium någonstans i världen. </a:t>
            </a:r>
          </a:p>
          <a:p>
            <a:r>
              <a:rPr lang="sv-SE" sz="750" dirty="0">
                <a:latin typeface="Arial" panose="020B0604020202020204" pitchFamily="34" charset="0"/>
                <a:cs typeface="Arial" panose="020B0604020202020204" pitchFamily="34" charset="0"/>
              </a:rPr>
              <a:t>(Källor: : “Jihad and the </a:t>
            </a:r>
            <a:r>
              <a:rPr lang="sv-SE" sz="750" dirty="0" err="1">
                <a:latin typeface="Arial" panose="020B0604020202020204" pitchFamily="34" charset="0"/>
                <a:cs typeface="Arial" panose="020B0604020202020204" pitchFamily="34" charset="0"/>
              </a:rPr>
              <a:t>Rifle</a:t>
            </a:r>
            <a:r>
              <a:rPr lang="sv-SE" sz="750" dirty="0">
                <a:latin typeface="Arial" panose="020B0604020202020204" pitchFamily="34" charset="0"/>
                <a:cs typeface="Arial" panose="020B0604020202020204" pitchFamily="34" charset="0"/>
              </a:rPr>
              <a:t> </a:t>
            </a:r>
            <a:r>
              <a:rPr lang="sv-SE" sz="750" dirty="0" err="1">
                <a:latin typeface="Arial" panose="020B0604020202020204" pitchFamily="34" charset="0"/>
                <a:cs typeface="Arial" panose="020B0604020202020204" pitchFamily="34" charset="0"/>
              </a:rPr>
              <a:t>Alone</a:t>
            </a:r>
            <a:r>
              <a:rPr lang="sv-SE" sz="750" dirty="0">
                <a:latin typeface="Arial" panose="020B0604020202020204" pitchFamily="34" charset="0"/>
                <a:cs typeface="Arial" panose="020B0604020202020204" pitchFamily="34" charset="0"/>
              </a:rPr>
              <a:t>”: ‘Abdullah ‘</a:t>
            </a:r>
            <a:r>
              <a:rPr lang="sv-SE" sz="750" dirty="0" err="1">
                <a:latin typeface="Arial" panose="020B0604020202020204" pitchFamily="34" charset="0"/>
                <a:cs typeface="Arial" panose="020B0604020202020204" pitchFamily="34" charset="0"/>
              </a:rPr>
              <a:t>Azzam</a:t>
            </a:r>
            <a:r>
              <a:rPr lang="sv-SE" sz="750" dirty="0">
                <a:latin typeface="Arial" panose="020B0604020202020204" pitchFamily="34" charset="0"/>
                <a:cs typeface="Arial" panose="020B0604020202020204" pitchFamily="34" charset="0"/>
              </a:rPr>
              <a:t> and the Islamist Revolution, av Andrew McGregor och ”Join the Caravan”, nedladdat från www.religioscope.com/info/</a:t>
            </a:r>
            <a:r>
              <a:rPr lang="sv-SE" sz="750" dirty="0" err="1">
                <a:latin typeface="Arial" panose="020B0604020202020204" pitchFamily="34" charset="0"/>
                <a:cs typeface="Arial" panose="020B0604020202020204" pitchFamily="34" charset="0"/>
              </a:rPr>
              <a:t>doc</a:t>
            </a:r>
            <a:r>
              <a:rPr lang="sv-SE" sz="750" dirty="0">
                <a:latin typeface="Arial" panose="020B0604020202020204" pitchFamily="34" charset="0"/>
                <a:cs typeface="Arial" panose="020B0604020202020204" pitchFamily="34" charset="0"/>
              </a:rPr>
              <a:t>/jihad)</a:t>
            </a:r>
          </a:p>
        </p:txBody>
      </p:sp>
      <p:pic>
        <p:nvPicPr>
          <p:cNvPr id="40" name="Bildobjekt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66752" y="3299402"/>
            <a:ext cx="251426" cy="251426"/>
          </a:xfrm>
          <a:prstGeom prst="rect">
            <a:avLst/>
          </a:prstGeom>
        </p:spPr>
      </p:pic>
      <p:sp>
        <p:nvSpPr>
          <p:cNvPr id="41" name="textruta 40"/>
          <p:cNvSpPr txBox="1"/>
          <p:nvPr/>
        </p:nvSpPr>
        <p:spPr>
          <a:xfrm>
            <a:off x="6170259" y="3282510"/>
            <a:ext cx="3873013" cy="1938992"/>
          </a:xfrm>
          <a:prstGeom prst="rect">
            <a:avLst/>
          </a:prstGeom>
          <a:noFill/>
          <a:ln>
            <a:solidFill>
              <a:schemeClr val="accent1"/>
            </a:solidFill>
          </a:ln>
        </p:spPr>
        <p:txBody>
          <a:bodyPr wrap="square" rtlCol="0">
            <a:spAutoFit/>
          </a:bodyPr>
          <a:lstStyle/>
          <a:p>
            <a:r>
              <a:rPr lang="sv-SE" sz="750" dirty="0">
                <a:latin typeface="Arial" panose="020B0604020202020204" pitchFamily="34" charset="0"/>
                <a:cs typeface="Arial" panose="020B0604020202020204" pitchFamily="34" charset="0"/>
              </a:rPr>
              <a:t>Porträtt: Anwar al-</a:t>
            </a:r>
            <a:r>
              <a:rPr lang="sv-SE" sz="750" dirty="0" err="1">
                <a:latin typeface="Arial" panose="020B0604020202020204" pitchFamily="34" charset="0"/>
                <a:cs typeface="Arial" panose="020B0604020202020204" pitchFamily="34" charset="0"/>
              </a:rPr>
              <a:t>Awlaki</a:t>
            </a:r>
            <a:endParaRPr lang="sv-SE" sz="750" dirty="0">
              <a:latin typeface="Arial" panose="020B0604020202020204" pitchFamily="34" charset="0"/>
              <a:cs typeface="Arial" panose="020B0604020202020204" pitchFamily="34" charset="0"/>
            </a:endParaRPr>
          </a:p>
          <a:p>
            <a:endParaRPr lang="sv-SE" sz="750" dirty="0">
              <a:latin typeface="Arial" panose="020B0604020202020204" pitchFamily="34" charset="0"/>
              <a:cs typeface="Arial" panose="020B0604020202020204" pitchFamily="34" charset="0"/>
            </a:endParaRPr>
          </a:p>
          <a:p>
            <a:r>
              <a:rPr lang="sv-SE" sz="750" dirty="0">
                <a:latin typeface="Arial" panose="020B0604020202020204" pitchFamily="34" charset="0"/>
                <a:cs typeface="Arial" panose="020B0604020202020204" pitchFamily="34" charset="0"/>
              </a:rPr>
              <a:t>En ideolog som har betytt mycket för att inspirera den yngre generationen av jihadister är den USA-födde Anwar al-</a:t>
            </a:r>
            <a:r>
              <a:rPr lang="sv-SE" sz="750" dirty="0" err="1">
                <a:latin typeface="Arial" panose="020B0604020202020204" pitchFamily="34" charset="0"/>
                <a:cs typeface="Arial" panose="020B0604020202020204" pitchFamily="34" charset="0"/>
              </a:rPr>
              <a:t>Awlaki</a:t>
            </a:r>
            <a:r>
              <a:rPr lang="sv-SE" sz="750" dirty="0">
                <a:latin typeface="Arial" panose="020B0604020202020204" pitchFamily="34" charset="0"/>
                <a:cs typeface="Arial" panose="020B0604020202020204" pitchFamily="34" charset="0"/>
              </a:rPr>
              <a:t>. DVD-skivor med föreläsningar och annat material av honom har vid ett flertal tillfällen de senaste åren beslagtagits hemma hos personer misstänkta för brott som haft islamistiskt ideologiska motiv, bland annat i Sverige.</a:t>
            </a:r>
          </a:p>
          <a:p>
            <a:r>
              <a:rPr lang="sv-SE" sz="750" dirty="0" err="1">
                <a:latin typeface="Arial" panose="020B0604020202020204" pitchFamily="34" charset="0"/>
                <a:cs typeface="Arial" panose="020B0604020202020204" pitchFamily="34" charset="0"/>
              </a:rPr>
              <a:t>Awlaki</a:t>
            </a:r>
            <a:r>
              <a:rPr lang="sv-SE" sz="750" dirty="0">
                <a:latin typeface="Arial" panose="020B0604020202020204" pitchFamily="34" charset="0"/>
                <a:cs typeface="Arial" panose="020B0604020202020204" pitchFamily="34" charset="0"/>
              </a:rPr>
              <a:t> dödades av amerikansk militär i september 2011. Han levde då i Jemen, hade kontakter inom al-Qaida och kom att kallas för ”internets Bin Ladin” efter den viktiga roll han spelade för propagandaspridning på nätet. Med sin bakgrund i USA kunde han lätt anpassa sitt budskap för att attrahera en publik i Väst. I en föreläsning från december 2007, som gick under titeln ”The Dust Will Never </a:t>
            </a:r>
            <a:r>
              <a:rPr lang="sv-SE" sz="750" dirty="0" err="1">
                <a:latin typeface="Arial" panose="020B0604020202020204" pitchFamily="34" charset="0"/>
                <a:cs typeface="Arial" panose="020B0604020202020204" pitchFamily="34" charset="0"/>
              </a:rPr>
              <a:t>Settle</a:t>
            </a:r>
            <a:r>
              <a:rPr lang="sv-SE" sz="750" dirty="0">
                <a:latin typeface="Arial" panose="020B0604020202020204" pitchFamily="34" charset="0"/>
                <a:cs typeface="Arial" panose="020B0604020202020204" pitchFamily="34" charset="0"/>
              </a:rPr>
              <a:t> Down”, argumenterar Anwar al-</a:t>
            </a:r>
            <a:r>
              <a:rPr lang="sv-SE" sz="750" dirty="0" err="1">
                <a:latin typeface="Arial" panose="020B0604020202020204" pitchFamily="34" charset="0"/>
                <a:cs typeface="Arial" panose="020B0604020202020204" pitchFamily="34" charset="0"/>
              </a:rPr>
              <a:t>Awlaki</a:t>
            </a:r>
            <a:r>
              <a:rPr lang="sv-SE" sz="750" dirty="0">
                <a:latin typeface="Arial" panose="020B0604020202020204" pitchFamily="34" charset="0"/>
                <a:cs typeface="Arial" panose="020B0604020202020204" pitchFamily="34" charset="0"/>
              </a:rPr>
              <a:t> för att det är en plikt för muslimer att döda dem som förnedrar Allah och hans budskap. Han tar upp de danska karikatyrteckningarna av profeten Muhammed, men även Lars Vilks och hans teckning av profeten som rondellhund.</a:t>
            </a:r>
          </a:p>
          <a:p>
            <a:r>
              <a:rPr lang="sv-SE" sz="750" dirty="0">
                <a:latin typeface="Arial" panose="020B0604020202020204" pitchFamily="34" charset="0"/>
                <a:cs typeface="Arial" panose="020B0604020202020204" pitchFamily="34" charset="0"/>
              </a:rPr>
              <a:t>(Källor: </a:t>
            </a:r>
            <a:r>
              <a:rPr lang="sv-SE" sz="750" dirty="0" err="1">
                <a:latin typeface="Arial" panose="020B0604020202020204" pitchFamily="34" charset="0"/>
                <a:cs typeface="Arial" panose="020B0604020202020204" pitchFamily="34" charset="0"/>
              </a:rPr>
              <a:t>Oneline</a:t>
            </a:r>
            <a:r>
              <a:rPr lang="sv-SE" sz="750" dirty="0">
                <a:latin typeface="Arial" panose="020B0604020202020204" pitchFamily="34" charset="0"/>
                <a:cs typeface="Arial" panose="020B0604020202020204" pitchFamily="34" charset="0"/>
              </a:rPr>
              <a:t> </a:t>
            </a:r>
            <a:r>
              <a:rPr lang="sv-SE" sz="750" dirty="0" err="1">
                <a:latin typeface="Arial" panose="020B0604020202020204" pitchFamily="34" charset="0"/>
                <a:cs typeface="Arial" panose="020B0604020202020204" pitchFamily="34" charset="0"/>
              </a:rPr>
              <a:t>preachers</a:t>
            </a:r>
            <a:r>
              <a:rPr lang="sv-SE" sz="750" dirty="0">
                <a:latin typeface="Arial" panose="020B0604020202020204" pitchFamily="34" charset="0"/>
                <a:cs typeface="Arial" panose="020B0604020202020204" pitchFamily="34" charset="0"/>
              </a:rPr>
              <a:t> </a:t>
            </a:r>
            <a:r>
              <a:rPr lang="sv-SE" sz="750" dirty="0" err="1">
                <a:latin typeface="Arial" panose="020B0604020202020204" pitchFamily="34" charset="0"/>
                <a:cs typeface="Arial" panose="020B0604020202020204" pitchFamily="34" charset="0"/>
              </a:rPr>
              <a:t>of</a:t>
            </a:r>
            <a:r>
              <a:rPr lang="sv-SE" sz="750" dirty="0">
                <a:latin typeface="Arial" panose="020B0604020202020204" pitchFamily="34" charset="0"/>
                <a:cs typeface="Arial" panose="020B0604020202020204" pitchFamily="34" charset="0"/>
              </a:rPr>
              <a:t> </a:t>
            </a:r>
            <a:r>
              <a:rPr lang="sv-SE" sz="750" dirty="0" err="1">
                <a:latin typeface="Arial" panose="020B0604020202020204" pitchFamily="34" charset="0"/>
                <a:cs typeface="Arial" panose="020B0604020202020204" pitchFamily="34" charset="0"/>
              </a:rPr>
              <a:t>hate</a:t>
            </a:r>
            <a:r>
              <a:rPr lang="sv-SE" sz="750" dirty="0">
                <a:latin typeface="Arial" panose="020B0604020202020204" pitchFamily="34" charset="0"/>
                <a:cs typeface="Arial" panose="020B0604020202020204" pitchFamily="34" charset="0"/>
              </a:rPr>
              <a:t>: Anwar al-</a:t>
            </a:r>
            <a:r>
              <a:rPr lang="sv-SE" sz="750" dirty="0" err="1">
                <a:latin typeface="Arial" panose="020B0604020202020204" pitchFamily="34" charset="0"/>
                <a:cs typeface="Arial" panose="020B0604020202020204" pitchFamily="34" charset="0"/>
              </a:rPr>
              <a:t>Awlaki</a:t>
            </a:r>
            <a:r>
              <a:rPr lang="sv-SE" sz="750" dirty="0">
                <a:latin typeface="Arial" panose="020B0604020202020204" pitchFamily="34" charset="0"/>
                <a:cs typeface="Arial" panose="020B0604020202020204" pitchFamily="34" charset="0"/>
              </a:rPr>
              <a:t>, ’bin Laden </a:t>
            </a:r>
            <a:r>
              <a:rPr lang="sv-SE" sz="750" dirty="0" err="1">
                <a:latin typeface="Arial" panose="020B0604020202020204" pitchFamily="34" charset="0"/>
                <a:cs typeface="Arial" panose="020B0604020202020204" pitchFamily="34" charset="0"/>
              </a:rPr>
              <a:t>of</a:t>
            </a:r>
            <a:r>
              <a:rPr lang="sv-SE" sz="750" dirty="0">
                <a:latin typeface="Arial" panose="020B0604020202020204" pitchFamily="34" charset="0"/>
                <a:cs typeface="Arial" panose="020B0604020202020204" pitchFamily="34" charset="0"/>
              </a:rPr>
              <a:t> the internet’, The </a:t>
            </a:r>
            <a:r>
              <a:rPr lang="sv-SE" sz="750" dirty="0" err="1">
                <a:latin typeface="Arial" panose="020B0604020202020204" pitchFamily="34" charset="0"/>
                <a:cs typeface="Arial" panose="020B0604020202020204" pitchFamily="34" charset="0"/>
              </a:rPr>
              <a:t>Telegraph</a:t>
            </a:r>
            <a:r>
              <a:rPr lang="sv-SE" sz="750" dirty="0">
                <a:latin typeface="Arial" panose="020B0604020202020204" pitchFamily="34" charset="0"/>
                <a:cs typeface="Arial" panose="020B0604020202020204" pitchFamily="34" charset="0"/>
              </a:rPr>
              <a:t>, 7/6 2011 och PM från Säkerhetspolisen 2011-11-08, ur 0105-K079-11)</a:t>
            </a:r>
          </a:p>
        </p:txBody>
      </p:sp>
      <p:pic>
        <p:nvPicPr>
          <p:cNvPr id="42" name="Bildobjekt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66752" y="3299402"/>
            <a:ext cx="251426" cy="251426"/>
          </a:xfrm>
          <a:prstGeom prst="rect">
            <a:avLst/>
          </a:prstGeom>
        </p:spPr>
      </p:pic>
      <p:sp>
        <p:nvSpPr>
          <p:cNvPr id="43" name="textruta 42"/>
          <p:cNvSpPr txBox="1"/>
          <p:nvPr/>
        </p:nvSpPr>
        <p:spPr>
          <a:xfrm>
            <a:off x="6171923" y="3279728"/>
            <a:ext cx="3865175" cy="1708160"/>
          </a:xfrm>
          <a:prstGeom prst="rect">
            <a:avLst/>
          </a:prstGeom>
          <a:noFill/>
          <a:ln>
            <a:solidFill>
              <a:schemeClr val="accent1"/>
            </a:solidFill>
          </a:ln>
        </p:spPr>
        <p:txBody>
          <a:bodyPr wrap="square" rtlCol="0">
            <a:spAutoFit/>
          </a:bodyPr>
          <a:lstStyle/>
          <a:p>
            <a:r>
              <a:rPr lang="sv-SE" sz="750" dirty="0">
                <a:latin typeface="Arial" panose="020B0604020202020204" pitchFamily="34" charset="0"/>
                <a:cs typeface="Arial" panose="020B0604020202020204" pitchFamily="34" charset="0"/>
              </a:rPr>
              <a:t>Porträtt: Abu Bakr al-</a:t>
            </a:r>
            <a:r>
              <a:rPr lang="sv-SE" sz="750" dirty="0" err="1">
                <a:latin typeface="Arial" panose="020B0604020202020204" pitchFamily="34" charset="0"/>
                <a:cs typeface="Arial" panose="020B0604020202020204" pitchFamily="34" charset="0"/>
              </a:rPr>
              <a:t>Baghdadi</a:t>
            </a:r>
            <a:endParaRPr lang="sv-SE" sz="750" dirty="0">
              <a:latin typeface="Arial" panose="020B0604020202020204" pitchFamily="34" charset="0"/>
              <a:cs typeface="Arial" panose="020B0604020202020204" pitchFamily="34" charset="0"/>
            </a:endParaRPr>
          </a:p>
          <a:p>
            <a:endParaRPr lang="sv-SE" sz="750" dirty="0">
              <a:latin typeface="Arial" panose="020B0604020202020204" pitchFamily="34" charset="0"/>
              <a:cs typeface="Arial" panose="020B0604020202020204" pitchFamily="34" charset="0"/>
            </a:endParaRPr>
          </a:p>
          <a:p>
            <a:r>
              <a:rPr lang="sv-SE" sz="750" dirty="0">
                <a:latin typeface="Arial" panose="020B0604020202020204" pitchFamily="34" charset="0"/>
                <a:cs typeface="Arial" panose="020B0604020202020204" pitchFamily="34" charset="0"/>
              </a:rPr>
              <a:t>Abu Bakr al-</a:t>
            </a:r>
            <a:r>
              <a:rPr lang="sv-SE" sz="750" dirty="0" err="1">
                <a:latin typeface="Arial" panose="020B0604020202020204" pitchFamily="34" charset="0"/>
                <a:cs typeface="Arial" panose="020B0604020202020204" pitchFamily="34" charset="0"/>
              </a:rPr>
              <a:t>Baghdadi</a:t>
            </a:r>
            <a:r>
              <a:rPr lang="sv-SE" sz="750" dirty="0">
                <a:latin typeface="Arial" panose="020B0604020202020204" pitchFamily="34" charset="0"/>
                <a:cs typeface="Arial" panose="020B0604020202020204" pitchFamily="34" charset="0"/>
              </a:rPr>
              <a:t> är Islamiska statens mytomspunne ledare. Namnet är ett av flera olika alias som finns på honom. Han ska vara född i den irakiska staden Samarra 1971 och då fått namnet Ibrahim Awad Ibrahim al-</a:t>
            </a:r>
            <a:r>
              <a:rPr lang="sv-SE" sz="750" dirty="0" err="1">
                <a:latin typeface="Arial" panose="020B0604020202020204" pitchFamily="34" charset="0"/>
                <a:cs typeface="Arial" panose="020B0604020202020204" pitchFamily="34" charset="0"/>
              </a:rPr>
              <a:t>Badri</a:t>
            </a:r>
            <a:r>
              <a:rPr lang="sv-SE" sz="750" dirty="0">
                <a:latin typeface="Arial" panose="020B0604020202020204" pitchFamily="34" charset="0"/>
                <a:cs typeface="Arial" panose="020B0604020202020204" pitchFamily="34" charset="0"/>
              </a:rPr>
              <a:t>.</a:t>
            </a:r>
          </a:p>
          <a:p>
            <a:r>
              <a:rPr lang="sv-SE" sz="750" dirty="0">
                <a:latin typeface="Arial" panose="020B0604020202020204" pitchFamily="34" charset="0"/>
                <a:cs typeface="Arial" panose="020B0604020202020204" pitchFamily="34" charset="0"/>
              </a:rPr>
              <a:t>Abu Bakr al-</a:t>
            </a:r>
            <a:r>
              <a:rPr lang="sv-SE" sz="750" dirty="0" err="1">
                <a:latin typeface="Arial" panose="020B0604020202020204" pitchFamily="34" charset="0"/>
                <a:cs typeface="Arial" panose="020B0604020202020204" pitchFamily="34" charset="0"/>
              </a:rPr>
              <a:t>Baghdadi</a:t>
            </a:r>
            <a:r>
              <a:rPr lang="sv-SE" sz="750" dirty="0">
                <a:latin typeface="Arial" panose="020B0604020202020204" pitchFamily="34" charset="0"/>
                <a:cs typeface="Arial" panose="020B0604020202020204" pitchFamily="34" charset="0"/>
              </a:rPr>
              <a:t> har varit noga med att inte offentliggöra information om sig själv. </a:t>
            </a:r>
          </a:p>
          <a:p>
            <a:r>
              <a:rPr lang="sv-SE" sz="750" dirty="0">
                <a:latin typeface="Arial" panose="020B0604020202020204" pitchFamily="34" charset="0"/>
                <a:cs typeface="Arial" panose="020B0604020202020204" pitchFamily="34" charset="0"/>
              </a:rPr>
              <a:t>2010 blev Abu Bakr al-</a:t>
            </a:r>
            <a:r>
              <a:rPr lang="sv-SE" sz="750" dirty="0" err="1">
                <a:latin typeface="Arial" panose="020B0604020202020204" pitchFamily="34" charset="0"/>
                <a:cs typeface="Arial" panose="020B0604020202020204" pitchFamily="34" charset="0"/>
              </a:rPr>
              <a:t>Baghdadi</a:t>
            </a:r>
            <a:r>
              <a:rPr lang="sv-SE" sz="750" dirty="0">
                <a:latin typeface="Arial" panose="020B0604020202020204" pitchFamily="34" charset="0"/>
                <a:cs typeface="Arial" panose="020B0604020202020204" pitchFamily="34" charset="0"/>
              </a:rPr>
              <a:t> ledare för al-Qaidas gren i Irak, Islamiska staten i Irak (ISI), även kallat Daesh. Som ledare för Daesh i Irak hade han efter Syrienkrigets utbrott ambitioner att utvidga kampen även dit, men uppmanades av al-Qaidas nye ledare Ayman al-Zawahiri att istället koncentrera sig på Irak. </a:t>
            </a:r>
            <a:r>
              <a:rPr lang="sv-SE" sz="750" dirty="0" err="1">
                <a:latin typeface="Arial" panose="020B0604020202020204" pitchFamily="34" charset="0"/>
                <a:cs typeface="Arial" panose="020B0604020202020204" pitchFamily="34" charset="0"/>
              </a:rPr>
              <a:t>Baghdadi</a:t>
            </a:r>
            <a:r>
              <a:rPr lang="sv-SE" sz="750" dirty="0">
                <a:latin typeface="Arial" panose="020B0604020202020204" pitchFamily="34" charset="0"/>
                <a:cs typeface="Arial" panose="020B0604020202020204" pitchFamily="34" charset="0"/>
              </a:rPr>
              <a:t> har aldrig svurit trohet till Bin Ladins efterföljare Zawahiri, utan har valt att öppet trotsa al-Qaidas nya ledarskap och utmana dem om vem som ska visa vägen för den globala jihadistiska kampen.</a:t>
            </a:r>
          </a:p>
          <a:p>
            <a:r>
              <a:rPr lang="sv-SE" sz="750" dirty="0">
                <a:latin typeface="Arial" panose="020B0604020202020204" pitchFamily="34" charset="0"/>
                <a:cs typeface="Arial" panose="020B0604020202020204" pitchFamily="34" charset="0"/>
              </a:rPr>
              <a:t>(Källa: BBC: Profile: Abu Bakr al-</a:t>
            </a:r>
            <a:r>
              <a:rPr lang="sv-SE" sz="750" dirty="0" err="1">
                <a:latin typeface="Arial" panose="020B0604020202020204" pitchFamily="34" charset="0"/>
                <a:cs typeface="Arial" panose="020B0604020202020204" pitchFamily="34" charset="0"/>
              </a:rPr>
              <a:t>Baghdadi</a:t>
            </a:r>
            <a:r>
              <a:rPr lang="sv-SE" sz="750" dirty="0">
                <a:latin typeface="Arial" panose="020B0604020202020204" pitchFamily="34" charset="0"/>
                <a:cs typeface="Arial" panose="020B0604020202020204" pitchFamily="34" charset="0"/>
              </a:rPr>
              <a:t>)</a:t>
            </a:r>
          </a:p>
        </p:txBody>
      </p:sp>
      <p:pic>
        <p:nvPicPr>
          <p:cNvPr id="44" name="Bildobjekt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66752" y="3298011"/>
            <a:ext cx="251426" cy="251426"/>
          </a:xfrm>
          <a:prstGeom prst="rect">
            <a:avLst/>
          </a:prstGeom>
        </p:spPr>
      </p:pic>
    </p:spTree>
    <p:extLst>
      <p:ext uri="{BB962C8B-B14F-4D97-AF65-F5344CB8AC3E}">
        <p14:creationId xmlns:p14="http://schemas.microsoft.com/office/powerpoint/2010/main" val="342896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autoRev="1" fill="hold" nodeType="withEffect">
                                  <p:stCondLst>
                                    <p:cond delay="2000"/>
                                  </p:stCondLst>
                                  <p:childTnLst>
                                    <p:animMotion origin="layout" path="M -1.25E-6 4.44444E-6 L 0.37461 0.00325 " pathEditMode="relative" rAng="0" ptsTypes="AA">
                                      <p:cBhvr>
                                        <p:cTn id="6" dur="3000" fill="hold"/>
                                        <p:tgtEl>
                                          <p:spTgt spid="27"/>
                                        </p:tgtEl>
                                        <p:attrNameLst>
                                          <p:attrName>ppt_x</p:attrName>
                                          <p:attrName>ppt_y</p:attrName>
                                        </p:attrNameLst>
                                      </p:cBhvr>
                                      <p:rCtr x="18711"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36"/>
                    </p:tgtEl>
                  </p:cond>
                </p:stCondLst>
                <p:endSync evt="end" delay="0">
                  <p:rtn val="all"/>
                </p:endSync>
                <p:childTnLst>
                  <p:par>
                    <p:cTn id="15" fill="hold">
                      <p:stCondLst>
                        <p:cond delay="0"/>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8"/>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28" restart="whenNotActive" fill="hold" evtFilter="cancelBubble" nodeType="interactiveSeq">
                <p:stCondLst>
                  <p:cond evt="onClick" delay="0">
                    <p:tgtEl>
                      <p:spTgt spid="38"/>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37"/>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35" restart="whenNotActive" fill="hold" evtFilter="cancelBubble" nodeType="interactiveSeq">
                <p:stCondLst>
                  <p:cond evt="onClick" delay="0">
                    <p:tgtEl>
                      <p:spTgt spid="17"/>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9"/>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40"/>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42" restart="whenNotActive" fill="hold" evtFilter="cancelBubble" nodeType="interactiveSeq">
                <p:stCondLst>
                  <p:cond evt="onClick" delay="0">
                    <p:tgtEl>
                      <p:spTgt spid="40"/>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3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49" restart="whenNotActive" fill="hold" evtFilter="cancelBubble" nodeType="interactiveSeq">
                <p:stCondLst>
                  <p:cond evt="onClick" delay="0">
                    <p:tgtEl>
                      <p:spTgt spid="18"/>
                    </p:tgtEl>
                  </p:cond>
                </p:stCondLst>
                <p:endSync evt="end" delay="0">
                  <p:rtn val="all"/>
                </p:endSync>
                <p:childTnLst>
                  <p:par>
                    <p:cTn id="50" fill="hold">
                      <p:stCondLst>
                        <p:cond delay="0"/>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41"/>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42"/>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56" restart="whenNotActive" fill="hold" evtFilter="cancelBubble" nodeType="interactiveSeq">
                <p:stCondLst>
                  <p:cond evt="onClick" delay="0">
                    <p:tgtEl>
                      <p:spTgt spid="42"/>
                    </p:tgtEl>
                  </p:cond>
                </p:stCondLst>
                <p:endSync evt="end" delay="0">
                  <p:rtn val="all"/>
                </p:endSync>
                <p:childTnLst>
                  <p:par>
                    <p:cTn id="57" fill="hold">
                      <p:stCondLst>
                        <p:cond delay="0"/>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41"/>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63" restart="whenNotActive" fill="hold" evtFilter="cancelBubble" nodeType="interactiveSeq">
                <p:stCondLst>
                  <p:cond evt="onClick" delay="0">
                    <p:tgtEl>
                      <p:spTgt spid="8"/>
                    </p:tgtEl>
                  </p:cond>
                </p:stCondLst>
                <p:endSync evt="end" delay="0">
                  <p:rtn val="all"/>
                </p:endSync>
                <p:childTnLst>
                  <p:par>
                    <p:cTn id="64" fill="hold">
                      <p:stCondLst>
                        <p:cond delay="0"/>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43"/>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70" restart="whenNotActive" fill="hold" evtFilter="cancelBubble" nodeType="interactiveSeq">
                <p:stCondLst>
                  <p:cond evt="onClick" delay="0">
                    <p:tgtEl>
                      <p:spTgt spid="44"/>
                    </p:tgtEl>
                  </p:cond>
                </p:stCondLst>
                <p:endSync evt="end" delay="0">
                  <p:rtn val="all"/>
                </p:endSync>
                <p:childTnLst>
                  <p:par>
                    <p:cTn id="71" fill="hold">
                      <p:stCondLst>
                        <p:cond delay="0"/>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43"/>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childTnLst>
        </p:cTn>
      </p:par>
    </p:tnLst>
    <p:bldLst>
      <p:bldP spid="28" grpId="0" animBg="1"/>
      <p:bldP spid="28" grpId="1" animBg="1"/>
      <p:bldP spid="37" grpId="0" animBg="1"/>
      <p:bldP spid="37" grpId="1" animBg="1"/>
      <p:bldP spid="39" grpId="0" animBg="1"/>
      <p:bldP spid="39" grpId="1" animBg="1"/>
      <p:bldP spid="41" grpId="0" animBg="1"/>
      <p:bldP spid="41" grpId="1" animBg="1"/>
      <p:bldP spid="43" grpId="0" animBg="1"/>
      <p:bldP spid="4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Våldsbejakande islamistisk extremism</a:t>
            </a:r>
            <a:endParaRPr lang="sv-SE" dirty="0"/>
          </a:p>
        </p:txBody>
      </p:sp>
      <p:sp>
        <p:nvSpPr>
          <p:cNvPr id="3" name="Platshållare för innehåll 2"/>
          <p:cNvSpPr>
            <a:spLocks noGrp="1"/>
          </p:cNvSpPr>
          <p:nvPr>
            <p:ph sz="half" idx="1"/>
          </p:nvPr>
        </p:nvSpPr>
        <p:spPr/>
        <p:txBody>
          <a:bodyPr>
            <a:normAutofit/>
          </a:bodyPr>
          <a:lstStyle/>
          <a:p>
            <a:pPr marL="0" indent="0">
              <a:buNone/>
            </a:pPr>
            <a:r>
              <a:rPr lang="sv-SE" sz="1500" dirty="0"/>
              <a:t>Begreppet islamistisk extremism har kritiserats för att det har för stora likheter med ordet islam. Islamistisk extremism står för en extrem tolkning av Koranen och har inte mycket gemensamt med konventionell tolkning av islam som religion. </a:t>
            </a:r>
          </a:p>
          <a:p>
            <a:pPr marL="0" indent="0">
              <a:buNone/>
            </a:pPr>
            <a:r>
              <a:rPr lang="sv-SE" sz="1500" dirty="0"/>
              <a:t>Begreppet våldsbejakande islamistisk extremism används för att beskriva den extrema miljö och de personer som ser våld som ett legitimt medel för att uppnå ideologins mål. </a:t>
            </a:r>
          </a:p>
        </p:txBody>
      </p:sp>
      <p:pic>
        <p:nvPicPr>
          <p:cNvPr id="13" name="Bildobjekt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0056" y="2079821"/>
            <a:ext cx="3609296" cy="240425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6" name="textruta 5"/>
          <p:cNvSpPr txBox="1"/>
          <p:nvPr/>
        </p:nvSpPr>
        <p:spPr>
          <a:xfrm>
            <a:off x="2152652" y="5558937"/>
            <a:ext cx="1635369" cy="369332"/>
          </a:xfrm>
          <a:prstGeom prst="rect">
            <a:avLst/>
          </a:prstGeom>
          <a:noFill/>
        </p:spPr>
        <p:txBody>
          <a:bodyPr wrap="square" rtlCol="0">
            <a:spAutoFit/>
          </a:bodyPr>
          <a:lstStyle/>
          <a:p>
            <a:r>
              <a:rPr lang="sv-SE" sz="900" dirty="0">
                <a:latin typeface="Arial" panose="020B0604020202020204" pitchFamily="34" charset="0"/>
                <a:cs typeface="Arial" panose="020B0604020202020204" pitchFamily="34" charset="0"/>
              </a:rPr>
              <a:t>Källa: Regeringen Ds 2014:4</a:t>
            </a:r>
          </a:p>
        </p:txBody>
      </p:sp>
      <p:sp>
        <p:nvSpPr>
          <p:cNvPr id="7" name="Hem 6">
            <a:hlinkClick r:id="" action="ppaction://noaction" highlightClick="1"/>
          </p:cNvPr>
          <p:cNvSpPr/>
          <p:nvPr/>
        </p:nvSpPr>
        <p:spPr>
          <a:xfrm>
            <a:off x="10039352" y="959645"/>
            <a:ext cx="171450" cy="171450"/>
          </a:xfrm>
          <a:prstGeom prst="actionButtonHom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Tree>
    <p:extLst>
      <p:ext uri="{BB962C8B-B14F-4D97-AF65-F5344CB8AC3E}">
        <p14:creationId xmlns:p14="http://schemas.microsoft.com/office/powerpoint/2010/main" val="229165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Våldsbejakande islamistisk extremism</a:t>
            </a:r>
          </a:p>
        </p:txBody>
      </p:sp>
      <p:sp>
        <p:nvSpPr>
          <p:cNvPr id="3" name="Platshållare för innehåll 2"/>
          <p:cNvSpPr>
            <a:spLocks noGrp="1"/>
          </p:cNvSpPr>
          <p:nvPr>
            <p:ph sz="half" idx="1"/>
          </p:nvPr>
        </p:nvSpPr>
        <p:spPr/>
        <p:txBody>
          <a:bodyPr>
            <a:normAutofit/>
          </a:bodyPr>
          <a:lstStyle/>
          <a:p>
            <a:pPr marL="0" indent="0">
              <a:buNone/>
            </a:pPr>
            <a:r>
              <a:rPr lang="sv-SE" sz="1500" dirty="0"/>
              <a:t>Trots att begreppet kan kritiseras används benämningen våldsbejakande islamistisk extremism eftersom den aktuella extremistiska miljön hävdar att de agerar utifrån religionen islam.</a:t>
            </a:r>
          </a:p>
          <a:p>
            <a:pPr marL="0" indent="0">
              <a:buNone/>
            </a:pPr>
            <a:r>
              <a:rPr lang="sv-SE" sz="1500" dirty="0"/>
              <a:t>De mest framträdande våldsbejakande islamistiska organisationerna idag är         al-Qaida, Islamiska Staten IS (Daesh),  Boko Haram och Al Shabaab. </a:t>
            </a:r>
          </a:p>
          <a:p>
            <a:pPr marL="0" indent="0">
              <a:buNone/>
            </a:pPr>
            <a:endParaRPr lang="sv-SE" sz="1500" dirty="0"/>
          </a:p>
        </p:txBody>
      </p:sp>
      <p:pic>
        <p:nvPicPr>
          <p:cNvPr id="6" name="Bildobjekt 5"/>
          <p:cNvPicPr>
            <a:picLocks noChangeAspect="1"/>
          </p:cNvPicPr>
          <p:nvPr/>
        </p:nvPicPr>
        <p:blipFill rotWithShape="1">
          <a:blip r:embed="rId2">
            <a:extLst>
              <a:ext uri="{28A0092B-C50C-407E-A947-70E740481C1C}">
                <a14:useLocalDpi xmlns:a14="http://schemas.microsoft.com/office/drawing/2010/main" val="0"/>
              </a:ext>
            </a:extLst>
          </a:blip>
          <a:srcRect l="-1" r="1318" b="5898"/>
          <a:stretch/>
        </p:blipFill>
        <p:spPr>
          <a:xfrm>
            <a:off x="6430120" y="2079821"/>
            <a:ext cx="3609233" cy="240425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 name="textruta 4"/>
          <p:cNvSpPr txBox="1"/>
          <p:nvPr/>
        </p:nvSpPr>
        <p:spPr>
          <a:xfrm>
            <a:off x="2152652" y="5558937"/>
            <a:ext cx="1635369" cy="369332"/>
          </a:xfrm>
          <a:prstGeom prst="rect">
            <a:avLst/>
          </a:prstGeom>
          <a:noFill/>
        </p:spPr>
        <p:txBody>
          <a:bodyPr wrap="square" rtlCol="0">
            <a:spAutoFit/>
          </a:bodyPr>
          <a:lstStyle/>
          <a:p>
            <a:r>
              <a:rPr lang="sv-SE" sz="900" dirty="0">
                <a:latin typeface="Arial" panose="020B0604020202020204" pitchFamily="34" charset="0"/>
                <a:cs typeface="Arial" panose="020B0604020202020204" pitchFamily="34" charset="0"/>
              </a:rPr>
              <a:t>Källa: Regeringen Ds 2014:4</a:t>
            </a:r>
          </a:p>
        </p:txBody>
      </p:sp>
      <p:sp>
        <p:nvSpPr>
          <p:cNvPr id="7" name="Hem 6">
            <a:hlinkClick r:id="" action="ppaction://noaction" highlightClick="1"/>
          </p:cNvPr>
          <p:cNvSpPr/>
          <p:nvPr/>
        </p:nvSpPr>
        <p:spPr>
          <a:xfrm>
            <a:off x="10039352" y="959645"/>
            <a:ext cx="171450" cy="171450"/>
          </a:xfrm>
          <a:prstGeom prst="actionButtonHom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Tree>
    <p:extLst>
      <p:ext uri="{BB962C8B-B14F-4D97-AF65-F5344CB8AC3E}">
        <p14:creationId xmlns:p14="http://schemas.microsoft.com/office/powerpoint/2010/main" val="2507108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2246313" y="3501009"/>
            <a:ext cx="7772400" cy="1362075"/>
          </a:xfrm>
        </p:spPr>
        <p:txBody>
          <a:bodyPr>
            <a:normAutofit fontScale="90000"/>
          </a:bodyPr>
          <a:lstStyle/>
          <a:p>
            <a:pPr algn="ctr"/>
            <a:r>
              <a:rPr lang="sv-SE" dirty="0">
                <a:solidFill>
                  <a:prstClr val="black"/>
                </a:solidFill>
              </a:rPr>
              <a:t>Symboler</a:t>
            </a:r>
            <a:br>
              <a:rPr lang="sv-SE" dirty="0">
                <a:solidFill>
                  <a:prstClr val="black"/>
                </a:solidFill>
              </a:rPr>
            </a:br>
            <a:r>
              <a:rPr lang="sv-SE" dirty="0">
                <a:solidFill>
                  <a:prstClr val="black"/>
                </a:solidFill>
              </a:rPr>
              <a:t> </a:t>
            </a:r>
            <a:r>
              <a:rPr lang="sv-SE" sz="2700" dirty="0">
                <a:solidFill>
                  <a:prstClr val="black"/>
                </a:solidFill>
              </a:rPr>
              <a:t>Den extremistiska autonoma miljön </a:t>
            </a:r>
            <a:endParaRPr lang="sv-SE" sz="2700" dirty="0"/>
          </a:p>
        </p:txBody>
      </p:sp>
      <p:sp>
        <p:nvSpPr>
          <p:cNvPr id="5" name="Hem 4">
            <a:hlinkClick r:id="" action="ppaction://noaction" highlightClick="1"/>
          </p:cNvPr>
          <p:cNvSpPr/>
          <p:nvPr/>
        </p:nvSpPr>
        <p:spPr>
          <a:xfrm>
            <a:off x="10039352" y="959645"/>
            <a:ext cx="171450" cy="171450"/>
          </a:xfrm>
          <a:prstGeom prst="actionButtonHom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Tree>
    <p:extLst>
      <p:ext uri="{BB962C8B-B14F-4D97-AF65-F5344CB8AC3E}">
        <p14:creationId xmlns:p14="http://schemas.microsoft.com/office/powerpoint/2010/main" val="39626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a:t>Symboler – </a:t>
            </a:r>
            <a:r>
              <a:rPr lang="sv-SE" dirty="0">
                <a:solidFill>
                  <a:prstClr val="black"/>
                </a:solidFill>
              </a:rPr>
              <a:t>Den extremistiska autonoma miljön </a:t>
            </a:r>
            <a:endParaRPr lang="sv-SE" dirty="0"/>
          </a:p>
        </p:txBody>
      </p:sp>
      <p:pic>
        <p:nvPicPr>
          <p:cNvPr id="33" name="Bildobjekt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2651" y="2204591"/>
            <a:ext cx="1068266" cy="1026293"/>
          </a:xfrm>
          <a:prstGeom prst="rect">
            <a:avLst/>
          </a:prstGeom>
        </p:spPr>
      </p:pic>
      <p:pic>
        <p:nvPicPr>
          <p:cNvPr id="34" name="Bildobjekt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6337" y="2199778"/>
            <a:ext cx="1068266" cy="1031107"/>
          </a:xfrm>
          <a:prstGeom prst="rect">
            <a:avLst/>
          </a:prstGeom>
        </p:spPr>
      </p:pic>
      <p:pic>
        <p:nvPicPr>
          <p:cNvPr id="37" name="Bildobjekt 36"/>
          <p:cNvPicPr>
            <a:picLocks noChangeAspect="1"/>
          </p:cNvPicPr>
          <p:nvPr/>
        </p:nvPicPr>
        <p:blipFill rotWithShape="1">
          <a:blip r:embed="rId4">
            <a:extLst>
              <a:ext uri="{28A0092B-C50C-407E-A947-70E740481C1C}">
                <a14:useLocalDpi xmlns:a14="http://schemas.microsoft.com/office/drawing/2010/main" val="0"/>
              </a:ext>
            </a:extLst>
          </a:blip>
          <a:srcRect l="18184" r="11333"/>
          <a:stretch/>
        </p:blipFill>
        <p:spPr>
          <a:xfrm>
            <a:off x="7608276" y="2204591"/>
            <a:ext cx="1074286" cy="1026293"/>
          </a:xfrm>
          <a:prstGeom prst="rect">
            <a:avLst/>
          </a:prstGeom>
        </p:spPr>
      </p:pic>
      <p:pic>
        <p:nvPicPr>
          <p:cNvPr id="38" name="Bildobjekt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67788" y="2199778"/>
            <a:ext cx="1071563" cy="1031107"/>
          </a:xfrm>
          <a:prstGeom prst="rect">
            <a:avLst/>
          </a:prstGeom>
        </p:spPr>
      </p:pic>
      <p:pic>
        <p:nvPicPr>
          <p:cNvPr id="39" name="Bildobjekt 38"/>
          <p:cNvPicPr>
            <a:picLocks noChangeAspect="1"/>
          </p:cNvPicPr>
          <p:nvPr/>
        </p:nvPicPr>
        <p:blipFill rotWithShape="1">
          <a:blip r:embed="rId6" cstate="print">
            <a:extLst>
              <a:ext uri="{28A0092B-C50C-407E-A947-70E740481C1C}">
                <a14:useLocalDpi xmlns:a14="http://schemas.microsoft.com/office/drawing/2010/main" val="0"/>
              </a:ext>
            </a:extLst>
          </a:blip>
          <a:srcRect b="10665"/>
          <a:stretch/>
        </p:blipFill>
        <p:spPr>
          <a:xfrm>
            <a:off x="2152650" y="3728305"/>
            <a:ext cx="1068266" cy="1028755"/>
          </a:xfrm>
          <a:prstGeom prst="rect">
            <a:avLst/>
          </a:prstGeom>
        </p:spPr>
      </p:pic>
      <p:pic>
        <p:nvPicPr>
          <p:cNvPr id="40" name="Bildobjekt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16337" y="3733630"/>
            <a:ext cx="1070390" cy="1023374"/>
          </a:xfrm>
          <a:prstGeom prst="rect">
            <a:avLst/>
          </a:prstGeom>
        </p:spPr>
      </p:pic>
      <p:pic>
        <p:nvPicPr>
          <p:cNvPr id="41" name="Bildobjekt 4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80023" y="3728024"/>
            <a:ext cx="1068266" cy="1031387"/>
          </a:xfrm>
          <a:prstGeom prst="rect">
            <a:avLst/>
          </a:prstGeom>
        </p:spPr>
      </p:pic>
      <p:pic>
        <p:nvPicPr>
          <p:cNvPr id="42" name="Bildobjekt 41"/>
          <p:cNvPicPr>
            <a:picLocks noChangeAspect="1"/>
          </p:cNvPicPr>
          <p:nvPr/>
        </p:nvPicPr>
        <p:blipFill rotWithShape="1">
          <a:blip r:embed="rId9">
            <a:extLst>
              <a:ext uri="{28A0092B-C50C-407E-A947-70E740481C1C}">
                <a14:useLocalDpi xmlns:a14="http://schemas.microsoft.com/office/drawing/2010/main" val="0"/>
              </a:ext>
            </a:extLst>
          </a:blip>
          <a:srcRect l="21937" r="20634"/>
          <a:stretch/>
        </p:blipFill>
        <p:spPr>
          <a:xfrm>
            <a:off x="6243710" y="3728303"/>
            <a:ext cx="1068266" cy="1031108"/>
          </a:xfrm>
          <a:prstGeom prst="rect">
            <a:avLst/>
          </a:prstGeom>
        </p:spPr>
      </p:pic>
      <p:pic>
        <p:nvPicPr>
          <p:cNvPr id="43" name="Bildobjekt 4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07397" y="3733118"/>
            <a:ext cx="1068266" cy="1068266"/>
          </a:xfrm>
          <a:prstGeom prst="rect">
            <a:avLst/>
          </a:prstGeom>
        </p:spPr>
      </p:pic>
      <p:pic>
        <p:nvPicPr>
          <p:cNvPr id="44" name="Bildobjekt 4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71084" y="3728305"/>
            <a:ext cx="1068266" cy="1031107"/>
          </a:xfrm>
          <a:prstGeom prst="rect">
            <a:avLst/>
          </a:prstGeom>
        </p:spPr>
      </p:pic>
      <p:pic>
        <p:nvPicPr>
          <p:cNvPr id="48" name="Bildobjekt 47"/>
          <p:cNvPicPr>
            <a:picLocks noChangeAspect="1"/>
          </p:cNvPicPr>
          <p:nvPr/>
        </p:nvPicPr>
        <p:blipFill rotWithShape="1">
          <a:blip r:embed="rId12" cstate="print">
            <a:extLst>
              <a:ext uri="{28A0092B-C50C-407E-A947-70E740481C1C}">
                <a14:useLocalDpi xmlns:a14="http://schemas.microsoft.com/office/drawing/2010/main" val="0"/>
              </a:ext>
            </a:extLst>
          </a:blip>
          <a:srcRect r="33006"/>
          <a:stretch/>
        </p:blipFill>
        <p:spPr>
          <a:xfrm>
            <a:off x="7607721" y="2208590"/>
            <a:ext cx="1067942" cy="102145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51" name="Bildobjekt 50"/>
          <p:cNvPicPr>
            <a:picLocks noChangeAspect="1"/>
          </p:cNvPicPr>
          <p:nvPr/>
        </p:nvPicPr>
        <p:blipFill rotWithShape="1">
          <a:blip r:embed="rId13">
            <a:extLst>
              <a:ext uri="{28A0092B-C50C-407E-A947-70E740481C1C}">
                <a14:useLocalDpi xmlns:a14="http://schemas.microsoft.com/office/drawing/2010/main" val="0"/>
              </a:ext>
            </a:extLst>
          </a:blip>
          <a:srcRect l="12646" r="13185" b="7821"/>
          <a:stretch/>
        </p:blipFill>
        <p:spPr>
          <a:xfrm>
            <a:off x="6243710" y="2208203"/>
            <a:ext cx="1068266" cy="1026293"/>
          </a:xfrm>
          <a:prstGeom prst="rect">
            <a:avLst/>
          </a:prstGeom>
        </p:spPr>
      </p:pic>
      <p:pic>
        <p:nvPicPr>
          <p:cNvPr id="52" name="Bildobjekt 5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880021" y="2205796"/>
            <a:ext cx="1068266" cy="1031107"/>
          </a:xfrm>
          <a:prstGeom prst="rect">
            <a:avLst/>
          </a:prstGeom>
        </p:spPr>
      </p:pic>
      <p:sp>
        <p:nvSpPr>
          <p:cNvPr id="53" name="Rektangel 52"/>
          <p:cNvSpPr/>
          <p:nvPr/>
        </p:nvSpPr>
        <p:spPr>
          <a:xfrm>
            <a:off x="3516663" y="2203753"/>
            <a:ext cx="3795639" cy="1028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a:solidFill>
                  <a:schemeClr val="tx1"/>
                </a:solidFill>
              </a:rPr>
              <a:t>AFA</a:t>
            </a:r>
          </a:p>
          <a:p>
            <a:r>
              <a:rPr lang="sv-SE" sz="750" dirty="0">
                <a:solidFill>
                  <a:schemeClr val="tx1"/>
                </a:solidFill>
              </a:rPr>
              <a:t>AFA är ett landsomfattande utomparlamentariskt socialistiskt nätverk av grupper, som är ”oberoende och självständiga”, enligt dem själva. De beslutar om sin egen agenda, vilka frågor de arbetar med och på vilket sätt. Grupperna måste dock ställa sig bakom nätverkets plattform, att arbeta ”mot sexism, rasism, kapitalism och homofobi”.</a:t>
            </a:r>
          </a:p>
          <a:p>
            <a:r>
              <a:rPr lang="sv-SE" sz="750" dirty="0">
                <a:solidFill>
                  <a:schemeClr val="tx1"/>
                </a:solidFill>
              </a:rPr>
              <a:t>I plattformen skriver AFA att man ”har som mål att krossa fascismen i alla dess former”, och att man genom en revolution vill ersätta det kapitalistiska samhällssystemet med ett ”stats- och klasslöst samhälle.” Det finns ingen central styrelse eller representanter för AFA, men lokalgrupperna har landsmöten varje år då nya grupper kan väljas in i nätverket.</a:t>
            </a:r>
            <a:endParaRPr lang="sv-SE" sz="750" dirty="0">
              <a:latin typeface="Arial" panose="020B0604020202020204" pitchFamily="34" charset="0"/>
              <a:cs typeface="Arial" panose="020B0604020202020204" pitchFamily="34" charset="0"/>
            </a:endParaRPr>
          </a:p>
        </p:txBody>
      </p:sp>
      <p:pic>
        <p:nvPicPr>
          <p:cNvPr id="55" name="Bildobjekt 5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971083" y="2208125"/>
            <a:ext cx="1068266" cy="102637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6" name="Rektangel 55"/>
          <p:cNvSpPr/>
          <p:nvPr/>
        </p:nvSpPr>
        <p:spPr>
          <a:xfrm>
            <a:off x="4880023" y="2205794"/>
            <a:ext cx="3795639" cy="1028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a:solidFill>
                  <a:schemeClr val="tx1"/>
                </a:solidFill>
                <a:latin typeface="Arial" panose="020B0604020202020204" pitchFamily="34" charset="0"/>
                <a:cs typeface="Arial" panose="020B0604020202020204" pitchFamily="34" charset="0"/>
              </a:rPr>
              <a:t>Revolutionära Fronten (RF) </a:t>
            </a:r>
          </a:p>
          <a:p>
            <a:r>
              <a:rPr lang="sv-SE" sz="750" dirty="0">
                <a:solidFill>
                  <a:schemeClr val="tx1"/>
                </a:solidFill>
                <a:latin typeface="Arial" panose="020B0604020202020204" pitchFamily="34" charset="0"/>
                <a:cs typeface="Arial" panose="020B0604020202020204" pitchFamily="34" charset="0"/>
              </a:rPr>
              <a:t>Revolutionära Fronten bildades efter kravallerna i samband med EU-toppmötet i Göteborg 2001 som en reaktion mot AFA, som man ansåg hade tappat det verkliga politiska arbetet och allt mer kommit att utgöra en ”livsstil” för aktivisterna.</a:t>
            </a:r>
          </a:p>
          <a:p>
            <a:r>
              <a:rPr lang="sv-SE" sz="750" dirty="0">
                <a:solidFill>
                  <a:schemeClr val="tx1"/>
                </a:solidFill>
                <a:latin typeface="Arial" panose="020B0604020202020204" pitchFamily="34" charset="0"/>
                <a:cs typeface="Arial" panose="020B0604020202020204" pitchFamily="34" charset="0"/>
              </a:rPr>
              <a:t>RF består av lokala grupper utspridda på några orter i framförallt Mellansverige. RF ser sig som en organisation, men har inte någon central ledning. Även RF vill förändra samhället i grunden genom en revolution. I dagsläget arbetar man med att bemöta ”alla attacker mot arbetarklassen”, vilket enligt RF innebär allt från att arbeta mot statliga lagförslag till att attackera högerextremister fysiskt.</a:t>
            </a:r>
          </a:p>
        </p:txBody>
      </p:sp>
      <p:sp>
        <p:nvSpPr>
          <p:cNvPr id="57" name="Rektangel 56"/>
          <p:cNvSpPr/>
          <p:nvPr/>
        </p:nvSpPr>
        <p:spPr>
          <a:xfrm>
            <a:off x="6243711" y="2205794"/>
            <a:ext cx="2431952" cy="1028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a:solidFill>
                  <a:schemeClr val="tx1"/>
                </a:solidFill>
                <a:latin typeface="Arial" panose="020B0604020202020204" pitchFamily="34" charset="0"/>
                <a:cs typeface="Arial" panose="020B0604020202020204" pitchFamily="34" charset="0"/>
              </a:rPr>
              <a:t>Förbundet Allt åt alla </a:t>
            </a:r>
          </a:p>
          <a:p>
            <a:r>
              <a:rPr lang="sv-SE" sz="750" dirty="0">
                <a:solidFill>
                  <a:schemeClr val="tx1"/>
                </a:solidFill>
                <a:latin typeface="Arial" panose="020B0604020202020204" pitchFamily="34" charset="0"/>
                <a:cs typeface="Arial" panose="020B0604020202020204" pitchFamily="34" charset="0"/>
              </a:rPr>
              <a:t>Förbundet Allt åt alla är en revolutionär autonom grupp som verkar för klassamhällets avskaffande: ”Vi ska som organisation delta i de frågor och konflikter som för arbetarklassen samman. Vi är motståndare till alla former av klassamarbete”, skriver man på sin hemsida. Förbundet Allt åt alla argumenterar för en mångfald av strategier i kampen mot högerextremism, där både fredliga och våldsamma metoder ingår. </a:t>
            </a:r>
          </a:p>
        </p:txBody>
      </p:sp>
      <p:pic>
        <p:nvPicPr>
          <p:cNvPr id="58" name="Bildobjekt 57"/>
          <p:cNvPicPr>
            <a:picLocks noChangeAspect="1"/>
          </p:cNvPicPr>
          <p:nvPr/>
        </p:nvPicPr>
        <p:blipFill rotWithShape="1">
          <a:blip r:embed="rId16" cstate="print">
            <a:extLst>
              <a:ext uri="{28A0092B-C50C-407E-A947-70E740481C1C}">
                <a14:useLocalDpi xmlns:a14="http://schemas.microsoft.com/office/drawing/2010/main" val="0"/>
              </a:ext>
            </a:extLst>
          </a:blip>
          <a:srcRect r="20616" b="15582"/>
          <a:stretch/>
        </p:blipFill>
        <p:spPr>
          <a:xfrm>
            <a:off x="8971083" y="2205794"/>
            <a:ext cx="1069360" cy="10287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9" name="Rektangel 58"/>
          <p:cNvSpPr/>
          <p:nvPr/>
        </p:nvSpPr>
        <p:spPr>
          <a:xfrm>
            <a:off x="3516338" y="2205794"/>
            <a:ext cx="2431952" cy="1028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a:solidFill>
                  <a:schemeClr val="tx1"/>
                </a:solidFill>
                <a:latin typeface="Arial" panose="020B0604020202020204" pitchFamily="34" charset="0"/>
                <a:cs typeface="Arial" panose="020B0604020202020204" pitchFamily="34" charset="0"/>
              </a:rPr>
              <a:t>Global intifada </a:t>
            </a:r>
          </a:p>
          <a:p>
            <a:r>
              <a:rPr lang="sv-SE" sz="750" dirty="0">
                <a:solidFill>
                  <a:schemeClr val="tx1"/>
                </a:solidFill>
                <a:latin typeface="Arial" panose="020B0604020202020204" pitchFamily="34" charset="0"/>
                <a:cs typeface="Arial" panose="020B0604020202020204" pitchFamily="34" charset="0"/>
              </a:rPr>
              <a:t>Global intifada är ett vänsterextremistiskt löst sammanhållet nätverk, känt för ett flertal attentat mot företag och politiska mål. Organisationen säger sig bekämpa imperialism och kapitalism genom direkt aktion. Global Intifada beskrivs av säkerhetspolisen som ett "aktionsnamn” i vilket det genom åren begåtts ett antal brott. Som metod ser de sig även "tvungna att tillgripa militanta medel."</a:t>
            </a:r>
          </a:p>
        </p:txBody>
      </p:sp>
      <p:pic>
        <p:nvPicPr>
          <p:cNvPr id="60" name="Bildobjekt 59"/>
          <p:cNvPicPr>
            <a:picLocks noChangeAspect="1"/>
          </p:cNvPicPr>
          <p:nvPr/>
        </p:nvPicPr>
        <p:blipFill rotWithShape="1">
          <a:blip r:embed="rId17" cstate="print">
            <a:extLst>
              <a:ext uri="{28A0092B-C50C-407E-A947-70E740481C1C}">
                <a14:useLocalDpi xmlns:a14="http://schemas.microsoft.com/office/drawing/2010/main" val="0"/>
              </a:ext>
            </a:extLst>
          </a:blip>
          <a:srcRect l="8667" t="5423" r="23965"/>
          <a:stretch/>
        </p:blipFill>
        <p:spPr>
          <a:xfrm>
            <a:off x="2151019" y="2205794"/>
            <a:ext cx="1069898" cy="10287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61" name="Rektangel 60"/>
          <p:cNvSpPr/>
          <p:nvPr/>
        </p:nvSpPr>
        <p:spPr>
          <a:xfrm>
            <a:off x="3516337" y="2205794"/>
            <a:ext cx="3795639" cy="1028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a:solidFill>
                  <a:schemeClr val="tx1"/>
                </a:solidFill>
                <a:latin typeface="Arial" panose="020B0604020202020204" pitchFamily="34" charset="0"/>
                <a:cs typeface="Arial" panose="020B0604020202020204" pitchFamily="34" charset="0"/>
              </a:rPr>
              <a:t>Syndikalistiska ungdomsförbundet (SUF)</a:t>
            </a:r>
          </a:p>
          <a:p>
            <a:r>
              <a:rPr lang="sv-SE" sz="750" dirty="0">
                <a:solidFill>
                  <a:schemeClr val="tx1"/>
                </a:solidFill>
                <a:latin typeface="Arial" panose="020B0604020202020204" pitchFamily="34" charset="0"/>
                <a:cs typeface="Arial" panose="020B0604020202020204" pitchFamily="34" charset="0"/>
              </a:rPr>
              <a:t>SUF är en fristående syndikalistisk ungdomsorganisation som är uppbyggd av ett antal självständiga lokalklubbar. Man startar ofta kampanjer för olika ändamål och samarbetar då med andra autonoma nätverk. Bland annat var det SUF som låg bakom kampanjen Osynliga partiet . Syndikalistiska ungdomsförbundet arrangerar också kurser om den autonoma vänstern, där deltagarna bland annat får lära sig hur man bör agera för att inte bli gripen av polis i samband med ”konfrontativa aktioner”, eller hur man ockuperar hus.</a:t>
            </a:r>
          </a:p>
        </p:txBody>
      </p:sp>
      <p:pic>
        <p:nvPicPr>
          <p:cNvPr id="62" name="Bildobjekt 61"/>
          <p:cNvPicPr>
            <a:picLocks noChangeAspect="1"/>
          </p:cNvPicPr>
          <p:nvPr/>
        </p:nvPicPr>
        <p:blipFill rotWithShape="1">
          <a:blip r:embed="rId18" cstate="print">
            <a:extLst>
              <a:ext uri="{28A0092B-C50C-407E-A947-70E740481C1C}">
                <a14:useLocalDpi xmlns:a14="http://schemas.microsoft.com/office/drawing/2010/main" val="0"/>
              </a:ext>
            </a:extLst>
          </a:blip>
          <a:srcRect l="14868" t="12532" r="12732" b="2418"/>
          <a:stretch/>
        </p:blipFill>
        <p:spPr>
          <a:xfrm>
            <a:off x="2152650" y="2208989"/>
            <a:ext cx="1068267" cy="102550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63" name="Rektangel 62"/>
          <p:cNvSpPr/>
          <p:nvPr/>
        </p:nvSpPr>
        <p:spPr>
          <a:xfrm>
            <a:off x="4880025" y="2205794"/>
            <a:ext cx="3795639" cy="1028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a:solidFill>
                  <a:schemeClr val="tx1"/>
                </a:solidFill>
                <a:latin typeface="Arial" panose="020B0604020202020204" pitchFamily="34" charset="0"/>
                <a:cs typeface="Arial" panose="020B0604020202020204" pitchFamily="34" charset="0"/>
              </a:rPr>
              <a:t>Osynliga partiet</a:t>
            </a:r>
          </a:p>
          <a:p>
            <a:r>
              <a:rPr lang="sv-SE" sz="750" dirty="0">
                <a:solidFill>
                  <a:schemeClr val="tx1"/>
                </a:solidFill>
                <a:latin typeface="Arial" panose="020B0604020202020204" pitchFamily="34" charset="0"/>
                <a:cs typeface="Arial" panose="020B0604020202020204" pitchFamily="34" charset="0"/>
              </a:rPr>
              <a:t>Under valrörelsen 2006 bildades kampanjen Osynliga partiet, som samlade aktivister från olika delar av den autonoma miljön. I protest mot arbetsmarknadspolitiken spred man flygblad, demonstrerade, blockerade, vandaliserade och hotade företrädare för en del borgerliga partier, företag och Arbetsförmedlingen. ”Osynliga Partiet är alla vi som kämpar för att få vara mer än arbetskraft”, stod det att läsa på kampanjens hemsida.</a:t>
            </a:r>
          </a:p>
        </p:txBody>
      </p:sp>
      <p:pic>
        <p:nvPicPr>
          <p:cNvPr id="64" name="Bildobjekt 63"/>
          <p:cNvPicPr>
            <a:picLocks noChangeAspect="1"/>
          </p:cNvPicPr>
          <p:nvPr/>
        </p:nvPicPr>
        <p:blipFill rotWithShape="1">
          <a:blip r:embed="rId19" cstate="print">
            <a:extLst>
              <a:ext uri="{28A0092B-C50C-407E-A947-70E740481C1C}">
                <a14:useLocalDpi xmlns:a14="http://schemas.microsoft.com/office/drawing/2010/main" val="0"/>
              </a:ext>
            </a:extLst>
          </a:blip>
          <a:srcRect r="12189"/>
          <a:stretch/>
        </p:blipFill>
        <p:spPr>
          <a:xfrm>
            <a:off x="3518502" y="2205794"/>
            <a:ext cx="1066100" cy="10287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65" name="Rektangel 64"/>
          <p:cNvSpPr/>
          <p:nvPr/>
        </p:nvSpPr>
        <p:spPr>
          <a:xfrm>
            <a:off x="3516338" y="3728023"/>
            <a:ext cx="3795639" cy="1028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err="1">
                <a:solidFill>
                  <a:schemeClr val="tx1"/>
                </a:solidFill>
                <a:latin typeface="Arial" panose="020B0604020202020204" pitchFamily="34" charset="0"/>
                <a:cs typeface="Arial" panose="020B0604020202020204" pitchFamily="34" charset="0"/>
              </a:rPr>
              <a:t>Reclaim</a:t>
            </a:r>
            <a:r>
              <a:rPr lang="sv-SE" sz="750" b="1" dirty="0">
                <a:solidFill>
                  <a:schemeClr val="tx1"/>
                </a:solidFill>
                <a:latin typeface="Arial" panose="020B0604020202020204" pitchFamily="34" charset="0"/>
                <a:cs typeface="Arial" panose="020B0604020202020204" pitchFamily="34" charset="0"/>
              </a:rPr>
              <a:t> the </a:t>
            </a:r>
            <a:r>
              <a:rPr lang="sv-SE" sz="750" b="1" dirty="0" err="1">
                <a:solidFill>
                  <a:schemeClr val="tx1"/>
                </a:solidFill>
                <a:latin typeface="Arial" panose="020B0604020202020204" pitchFamily="34" charset="0"/>
                <a:cs typeface="Arial" panose="020B0604020202020204" pitchFamily="34" charset="0"/>
              </a:rPr>
              <a:t>Streets</a:t>
            </a:r>
            <a:endParaRPr lang="sv-SE" sz="750" b="1" dirty="0">
              <a:solidFill>
                <a:schemeClr val="tx1"/>
              </a:solidFill>
              <a:latin typeface="Arial" panose="020B0604020202020204" pitchFamily="34" charset="0"/>
              <a:cs typeface="Arial" panose="020B0604020202020204" pitchFamily="34" charset="0"/>
            </a:endParaRPr>
          </a:p>
          <a:p>
            <a:r>
              <a:rPr lang="sv-SE" sz="750" dirty="0">
                <a:solidFill>
                  <a:schemeClr val="tx1"/>
                </a:solidFill>
                <a:latin typeface="Arial" panose="020B0604020202020204" pitchFamily="34" charset="0"/>
                <a:cs typeface="Arial" panose="020B0604020202020204" pitchFamily="34" charset="0"/>
              </a:rPr>
              <a:t>Detta och liknande namn har använts vid olika gatufester där en del av gatan ockuperas för att symboliskt befria det offentliga rummet från kapitalismen. Vid flera av gatufesterna har skadegörelse riktats mot omkringliggande butiker, restauranger och banker.</a:t>
            </a:r>
          </a:p>
        </p:txBody>
      </p:sp>
      <p:pic>
        <p:nvPicPr>
          <p:cNvPr id="67" name="Bildobjekt 66"/>
          <p:cNvPicPr>
            <a:picLocks noChangeAspect="1"/>
          </p:cNvPicPr>
          <p:nvPr/>
        </p:nvPicPr>
        <p:blipFill rotWithShape="1">
          <a:blip r:embed="rId20" cstate="print">
            <a:extLst>
              <a:ext uri="{28A0092B-C50C-407E-A947-70E740481C1C}">
                <a14:useLocalDpi xmlns:a14="http://schemas.microsoft.com/office/drawing/2010/main" val="0"/>
              </a:ext>
            </a:extLst>
          </a:blip>
          <a:srcRect t="14933" b="13733"/>
          <a:stretch/>
        </p:blipFill>
        <p:spPr>
          <a:xfrm>
            <a:off x="7607395" y="3728023"/>
            <a:ext cx="1068267" cy="10287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68" name="Rektangel 67"/>
          <p:cNvSpPr/>
          <p:nvPr/>
        </p:nvSpPr>
        <p:spPr>
          <a:xfrm>
            <a:off x="4880025" y="3728023"/>
            <a:ext cx="3795639" cy="1028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a:solidFill>
                  <a:schemeClr val="tx1"/>
                </a:solidFill>
                <a:latin typeface="Arial" panose="020B0604020202020204" pitchFamily="34" charset="0"/>
                <a:cs typeface="Arial" panose="020B0604020202020204" pitchFamily="34" charset="0"/>
              </a:rPr>
              <a:t>Djurens befrielsefront, DBF</a:t>
            </a:r>
          </a:p>
          <a:p>
            <a:r>
              <a:rPr lang="sv-SE" sz="750" dirty="0">
                <a:solidFill>
                  <a:schemeClr val="tx1"/>
                </a:solidFill>
                <a:latin typeface="Arial" panose="020B0604020202020204" pitchFamily="34" charset="0"/>
                <a:cs typeface="Arial" panose="020B0604020202020204" pitchFamily="34" charset="0"/>
              </a:rPr>
              <a:t>Ett aktionsnamn som används av militanta djurrättsaktivister vid olika typer av hot, skadegörelse och utsläpp av djur. Härstammar från det amerikanska Animal </a:t>
            </a:r>
            <a:r>
              <a:rPr lang="sv-SE" sz="750" dirty="0" err="1">
                <a:solidFill>
                  <a:schemeClr val="tx1"/>
                </a:solidFill>
                <a:latin typeface="Arial" panose="020B0604020202020204" pitchFamily="34" charset="0"/>
                <a:cs typeface="Arial" panose="020B0604020202020204" pitchFamily="34" charset="0"/>
              </a:rPr>
              <a:t>Liberation</a:t>
            </a:r>
            <a:r>
              <a:rPr lang="sv-SE" sz="750" dirty="0">
                <a:solidFill>
                  <a:schemeClr val="tx1"/>
                </a:solidFill>
                <a:latin typeface="Arial" panose="020B0604020202020204" pitchFamily="34" charset="0"/>
                <a:cs typeface="Arial" panose="020B0604020202020204" pitchFamily="34" charset="0"/>
              </a:rPr>
              <a:t> Front (ALF). Alla som är ”minst vegetarianer” och utför aktioner enligt DBF:s riktlinjer får kalla sig för DBF.</a:t>
            </a:r>
          </a:p>
        </p:txBody>
      </p:sp>
      <p:pic>
        <p:nvPicPr>
          <p:cNvPr id="69" name="Bildobjekt 68"/>
          <p:cNvPicPr>
            <a:picLocks noChangeAspect="1"/>
          </p:cNvPicPr>
          <p:nvPr/>
        </p:nvPicPr>
        <p:blipFill rotWithShape="1">
          <a:blip r:embed="rId21" cstate="print">
            <a:extLst>
              <a:ext uri="{28A0092B-C50C-407E-A947-70E740481C1C}">
                <a14:useLocalDpi xmlns:a14="http://schemas.microsoft.com/office/drawing/2010/main" val="0"/>
              </a:ext>
            </a:extLst>
          </a:blip>
          <a:srcRect l="4480" r="10596"/>
          <a:stretch/>
        </p:blipFill>
        <p:spPr>
          <a:xfrm>
            <a:off x="8971081" y="3728023"/>
            <a:ext cx="1069370" cy="102870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70" name="Rektangel 69"/>
          <p:cNvSpPr/>
          <p:nvPr/>
        </p:nvSpPr>
        <p:spPr>
          <a:xfrm>
            <a:off x="6243711" y="3728023"/>
            <a:ext cx="2431952" cy="1028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a:solidFill>
                  <a:schemeClr val="tx1"/>
                </a:solidFill>
                <a:latin typeface="Arial" panose="020B0604020202020204" pitchFamily="34" charset="0"/>
                <a:cs typeface="Arial" panose="020B0604020202020204" pitchFamily="34" charset="0"/>
              </a:rPr>
              <a:t>365-rörelsen</a:t>
            </a:r>
          </a:p>
          <a:p>
            <a:r>
              <a:rPr lang="sv-SE" sz="750" dirty="0">
                <a:solidFill>
                  <a:schemeClr val="tx1"/>
                </a:solidFill>
                <a:latin typeface="Arial" panose="020B0604020202020204" pitchFamily="34" charset="0"/>
                <a:cs typeface="Arial" panose="020B0604020202020204" pitchFamily="34" charset="0"/>
              </a:rPr>
              <a:t>Under valrörelsen 2014 blev flera politiker från olika riksdagspartier hotade av aktivister som agerade under namnet ”365-rörelsen”. Man ägnade sig även åt skadegörelse. I ett pressmeddelande tog rörelsen avstånd från riksdagsvalet och jämförde Sverige med en enpartistat.</a:t>
            </a:r>
          </a:p>
        </p:txBody>
      </p:sp>
      <p:pic>
        <p:nvPicPr>
          <p:cNvPr id="71" name="Bildobjekt 70"/>
          <p:cNvPicPr>
            <a:picLocks noChangeAspect="1"/>
          </p:cNvPicPr>
          <p:nvPr/>
        </p:nvPicPr>
        <p:blipFill rotWithShape="1">
          <a:blip r:embed="rId22" cstate="print">
            <a:extLst>
              <a:ext uri="{28A0092B-C50C-407E-A947-70E740481C1C}">
                <a14:useLocalDpi xmlns:a14="http://schemas.microsoft.com/office/drawing/2010/main" val="0"/>
              </a:ext>
            </a:extLst>
          </a:blip>
          <a:srcRect l="8909" t="15930" r="4199" b="9704"/>
          <a:stretch/>
        </p:blipFill>
        <p:spPr>
          <a:xfrm>
            <a:off x="8971082" y="3728023"/>
            <a:ext cx="1068266" cy="102870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72" name="Rektangel 71"/>
          <p:cNvSpPr/>
          <p:nvPr/>
        </p:nvSpPr>
        <p:spPr>
          <a:xfrm>
            <a:off x="3516337" y="3728023"/>
            <a:ext cx="2431952" cy="1028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a:solidFill>
                  <a:schemeClr val="tx1"/>
                </a:solidFill>
                <a:latin typeface="Arial" panose="020B0604020202020204" pitchFamily="34" charset="0"/>
                <a:cs typeface="Arial" panose="020B0604020202020204" pitchFamily="34" charset="0"/>
              </a:rPr>
              <a:t>Anarkism</a:t>
            </a:r>
          </a:p>
          <a:p>
            <a:r>
              <a:rPr lang="sv-SE" sz="750" dirty="0">
                <a:solidFill>
                  <a:schemeClr val="tx1"/>
                </a:solidFill>
                <a:latin typeface="Arial" panose="020B0604020202020204" pitchFamily="34" charset="0"/>
                <a:cs typeface="Arial" panose="020B0604020202020204" pitchFamily="34" charset="0"/>
              </a:rPr>
              <a:t>Anarkism betyder "utan härskare/herrar” och är en politisk inriktning med syfte att skapa ett samhälle fritt från stat, kapitalism, hierarkiska system och </a:t>
            </a:r>
            <a:r>
              <a:rPr lang="sv-SE" sz="750" dirty="0" err="1">
                <a:solidFill>
                  <a:schemeClr val="tx1"/>
                </a:solidFill>
                <a:latin typeface="Arial" panose="020B0604020202020204" pitchFamily="34" charset="0"/>
                <a:cs typeface="Arial" panose="020B0604020202020204" pitchFamily="34" charset="0"/>
              </a:rPr>
              <a:t>auktori</a:t>
            </a:r>
            <a:r>
              <a:rPr lang="sv-SE" sz="750" dirty="0">
                <a:solidFill>
                  <a:schemeClr val="tx1"/>
                </a:solidFill>
                <a:latin typeface="Arial" panose="020B0604020202020204" pitchFamily="34" charset="0"/>
                <a:cs typeface="Arial" panose="020B0604020202020204" pitchFamily="34" charset="0"/>
              </a:rPr>
              <a:t>-tära strukturer. Gemensamt för all anarkism är att för-ändringen ska komma nerifrån och inte växa fram genom reformer eller att under en övergångsperiod tvinga fram förändrade förhållanden. (proletariatets diktatur, förespråkas inom Marxism–leninism). </a:t>
            </a:r>
          </a:p>
        </p:txBody>
      </p:sp>
      <p:pic>
        <p:nvPicPr>
          <p:cNvPr id="73" name="Bildobjekt 72"/>
          <p:cNvPicPr>
            <a:picLocks noChangeAspect="1"/>
          </p:cNvPicPr>
          <p:nvPr/>
        </p:nvPicPr>
        <p:blipFill rotWithShape="1">
          <a:blip r:embed="rId23" cstate="print">
            <a:extLst>
              <a:ext uri="{28A0092B-C50C-407E-A947-70E740481C1C}">
                <a14:useLocalDpi xmlns:a14="http://schemas.microsoft.com/office/drawing/2010/main" val="0"/>
              </a:ext>
            </a:extLst>
          </a:blip>
          <a:srcRect l="10268" t="5675" r="9034"/>
          <a:stretch/>
        </p:blipFill>
        <p:spPr>
          <a:xfrm>
            <a:off x="2154276" y="3728023"/>
            <a:ext cx="1066641" cy="10287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6" name="Rektangel 35"/>
          <p:cNvSpPr/>
          <p:nvPr/>
        </p:nvSpPr>
        <p:spPr>
          <a:xfrm>
            <a:off x="3516338" y="3728023"/>
            <a:ext cx="3795639" cy="1028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a:solidFill>
                  <a:schemeClr val="tx1"/>
                </a:solidFill>
                <a:latin typeface="Arial" panose="020B0604020202020204" pitchFamily="34" charset="0"/>
                <a:cs typeface="Arial" panose="020B0604020202020204" pitchFamily="34" charset="0"/>
              </a:rPr>
              <a:t>Hammaren och skäran </a:t>
            </a:r>
          </a:p>
          <a:p>
            <a:r>
              <a:rPr lang="sv-SE" sz="750" dirty="0">
                <a:solidFill>
                  <a:schemeClr val="tx1"/>
                </a:solidFill>
                <a:latin typeface="Arial" panose="020B0604020202020204" pitchFamily="34" charset="0"/>
                <a:cs typeface="Arial" panose="020B0604020202020204" pitchFamily="34" charset="0"/>
              </a:rPr>
              <a:t>Hammaren och skäran är ett politiskt emblem som symboliserar unionen mellan arbetarklassen och bondeklassen. Hammaren och skäran har använts och används av många kommunistiska organisationer i världen, däribland Sverige. Symbolen är tillsammans med andra symboler (exempelvis hakkorset och pilkorset) förbjudna att bäras i Ungern, Polen och Ukraina. Nio ledande företrädare för Vänsterpartiets Ungdomsförbund har 2016 i en debattartikel öppet tagit ställning för det vänsterextrema våldet. Det är nödvändigt för att bekämpa kapitalismen, skriver man, och kallar våldsverkarna inom AFA och RF för “våra kamrater”. (Källa: Nyheter 24)</a:t>
            </a:r>
          </a:p>
        </p:txBody>
      </p:sp>
      <p:pic>
        <p:nvPicPr>
          <p:cNvPr id="45" name="Bildobjekt 44"/>
          <p:cNvPicPr>
            <a:picLocks noChangeAspect="1"/>
          </p:cNvPicPr>
          <p:nvPr/>
        </p:nvPicPr>
        <p:blipFill rotWithShape="1">
          <a:blip r:embed="rId24">
            <a:extLst>
              <a:ext uri="{28A0092B-C50C-407E-A947-70E740481C1C}">
                <a14:useLocalDpi xmlns:a14="http://schemas.microsoft.com/office/drawing/2010/main" val="0"/>
              </a:ext>
            </a:extLst>
          </a:blip>
          <a:srcRect l="9620" r="8841"/>
          <a:stretch/>
        </p:blipFill>
        <p:spPr>
          <a:xfrm>
            <a:off x="2157086" y="3728023"/>
            <a:ext cx="1062216" cy="10287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6" name="Rektangel 45"/>
          <p:cNvSpPr/>
          <p:nvPr/>
        </p:nvSpPr>
        <p:spPr>
          <a:xfrm>
            <a:off x="4880023" y="3728023"/>
            <a:ext cx="3795639" cy="1028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a:solidFill>
                  <a:schemeClr val="tx1"/>
                </a:solidFill>
                <a:latin typeface="Arial" panose="020B0604020202020204" pitchFamily="34" charset="0"/>
                <a:cs typeface="Arial" panose="020B0604020202020204" pitchFamily="34" charset="0"/>
              </a:rPr>
              <a:t>Den röda stjärnan </a:t>
            </a:r>
          </a:p>
          <a:p>
            <a:r>
              <a:rPr lang="sv-SE" sz="750" dirty="0">
                <a:solidFill>
                  <a:schemeClr val="tx1"/>
                </a:solidFill>
                <a:latin typeface="Arial" panose="020B0604020202020204" pitchFamily="34" charset="0"/>
                <a:cs typeface="Arial" panose="020B0604020202020204" pitchFamily="34" charset="0"/>
              </a:rPr>
              <a:t>Den röda stjärnan är en vanligt förekommande symbol i många sammanhang, även i icke autonoma miljöer. Men även de autonoma grupperna använder symbolen flitigt då den har starka kopplingar till det revolutionära. De autonoma är revolutionärer och självklart för </a:t>
            </a:r>
            <a:r>
              <a:rPr lang="sv-SE" sz="750" dirty="0" err="1">
                <a:solidFill>
                  <a:schemeClr val="tx1"/>
                </a:solidFill>
                <a:latin typeface="Arial" panose="020B0604020202020204" pitchFamily="34" charset="0"/>
                <a:cs typeface="Arial" panose="020B0604020202020204" pitchFamily="34" charset="0"/>
              </a:rPr>
              <a:t>militans</a:t>
            </a:r>
            <a:r>
              <a:rPr lang="sv-SE" sz="750" dirty="0">
                <a:solidFill>
                  <a:schemeClr val="tx1"/>
                </a:solidFill>
                <a:latin typeface="Arial" panose="020B0604020202020204" pitchFamily="34" charset="0"/>
                <a:cs typeface="Arial" panose="020B0604020202020204" pitchFamily="34" charset="0"/>
              </a:rPr>
              <a:t> här idag och inte i någon avlägsen framtid. De autonoma menar att det är omöjligt att ha revolutionära perspektiv utan att lösa frågan om hur man skall handla mot överhetens väpnade styrkor, såsom polis och militär. Därför menar de att de måste visa att de menar allvar med sin systemkritik och få igenom ändringar genom revolutionära handlingar. (Källa: Konst och Politik)</a:t>
            </a:r>
          </a:p>
        </p:txBody>
      </p:sp>
      <p:pic>
        <p:nvPicPr>
          <p:cNvPr id="47" name="Bildobjekt 46"/>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516334" y="3728023"/>
            <a:ext cx="1068270" cy="10287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9" name="textruta 48"/>
          <p:cNvSpPr txBox="1"/>
          <p:nvPr/>
        </p:nvSpPr>
        <p:spPr>
          <a:xfrm>
            <a:off x="2152652" y="5558936"/>
            <a:ext cx="3069443" cy="230832"/>
          </a:xfrm>
          <a:prstGeom prst="rect">
            <a:avLst/>
          </a:prstGeom>
          <a:noFill/>
        </p:spPr>
        <p:txBody>
          <a:bodyPr wrap="square" rtlCol="0">
            <a:spAutoFit/>
          </a:bodyPr>
          <a:lstStyle/>
          <a:p>
            <a:r>
              <a:rPr lang="sv-SE" sz="900" dirty="0">
                <a:latin typeface="Arial" panose="020B0604020202020204" pitchFamily="34" charset="0"/>
                <a:cs typeface="Arial" panose="020B0604020202020204" pitchFamily="34" charset="0"/>
              </a:rPr>
              <a:t>Källa: Samtalskompassen, Nyheter 24, Konst och Politik</a:t>
            </a:r>
          </a:p>
        </p:txBody>
      </p:sp>
      <p:sp>
        <p:nvSpPr>
          <p:cNvPr id="50" name="textruta 49"/>
          <p:cNvSpPr txBox="1"/>
          <p:nvPr/>
        </p:nvSpPr>
        <p:spPr>
          <a:xfrm>
            <a:off x="2071321" y="3234494"/>
            <a:ext cx="1230924" cy="230832"/>
          </a:xfrm>
          <a:prstGeom prst="rect">
            <a:avLst/>
          </a:prstGeom>
          <a:noFill/>
        </p:spPr>
        <p:txBody>
          <a:bodyPr wrap="square" rtlCol="0">
            <a:spAutoFit/>
          </a:bodyPr>
          <a:lstStyle/>
          <a:p>
            <a:pPr algn="ctr"/>
            <a:r>
              <a:rPr lang="sv-SE" sz="900" dirty="0">
                <a:latin typeface="Arial" panose="020B0604020202020204" pitchFamily="34" charset="0"/>
                <a:cs typeface="Arial" panose="020B0604020202020204" pitchFamily="34" charset="0"/>
              </a:rPr>
              <a:t>Antifascistisk Aktion</a:t>
            </a:r>
          </a:p>
        </p:txBody>
      </p:sp>
      <p:sp>
        <p:nvSpPr>
          <p:cNvPr id="54" name="textruta 53"/>
          <p:cNvSpPr txBox="1"/>
          <p:nvPr/>
        </p:nvSpPr>
        <p:spPr>
          <a:xfrm>
            <a:off x="3397641" y="3234494"/>
            <a:ext cx="1305658" cy="369332"/>
          </a:xfrm>
          <a:prstGeom prst="rect">
            <a:avLst/>
          </a:prstGeom>
          <a:noFill/>
        </p:spPr>
        <p:txBody>
          <a:bodyPr wrap="square" rtlCol="0">
            <a:spAutoFit/>
          </a:bodyPr>
          <a:lstStyle/>
          <a:p>
            <a:pPr algn="ctr"/>
            <a:r>
              <a:rPr lang="sv-SE" sz="900" dirty="0">
                <a:latin typeface="Arial" panose="020B0604020202020204" pitchFamily="34" charset="0"/>
                <a:cs typeface="Arial" panose="020B0604020202020204" pitchFamily="34" charset="0"/>
              </a:rPr>
              <a:t>Revolutionära Fronten</a:t>
            </a:r>
          </a:p>
        </p:txBody>
      </p:sp>
      <p:sp>
        <p:nvSpPr>
          <p:cNvPr id="66" name="textruta 65"/>
          <p:cNvSpPr txBox="1"/>
          <p:nvPr/>
        </p:nvSpPr>
        <p:spPr>
          <a:xfrm>
            <a:off x="4820677" y="3234494"/>
            <a:ext cx="1186961" cy="369332"/>
          </a:xfrm>
          <a:prstGeom prst="rect">
            <a:avLst/>
          </a:prstGeom>
          <a:noFill/>
        </p:spPr>
        <p:txBody>
          <a:bodyPr wrap="square" rtlCol="0">
            <a:spAutoFit/>
          </a:bodyPr>
          <a:lstStyle/>
          <a:p>
            <a:pPr algn="ctr"/>
            <a:r>
              <a:rPr lang="sv-SE" sz="900" dirty="0">
                <a:latin typeface="Arial" panose="020B0604020202020204" pitchFamily="34" charset="0"/>
                <a:cs typeface="Arial" panose="020B0604020202020204" pitchFamily="34" charset="0"/>
              </a:rPr>
              <a:t>Förbundet Allt åt alla</a:t>
            </a:r>
          </a:p>
        </p:txBody>
      </p:sp>
      <p:sp>
        <p:nvSpPr>
          <p:cNvPr id="74" name="textruta 73"/>
          <p:cNvSpPr txBox="1"/>
          <p:nvPr/>
        </p:nvSpPr>
        <p:spPr>
          <a:xfrm>
            <a:off x="6296244" y="3234494"/>
            <a:ext cx="963198" cy="230832"/>
          </a:xfrm>
          <a:prstGeom prst="rect">
            <a:avLst/>
          </a:prstGeom>
          <a:noFill/>
        </p:spPr>
        <p:txBody>
          <a:bodyPr wrap="square" rtlCol="0">
            <a:spAutoFit/>
          </a:bodyPr>
          <a:lstStyle/>
          <a:p>
            <a:pPr algn="ctr"/>
            <a:r>
              <a:rPr lang="sv-SE" sz="900" dirty="0">
                <a:latin typeface="Arial" panose="020B0604020202020204" pitchFamily="34" charset="0"/>
                <a:cs typeface="Arial" panose="020B0604020202020204" pitchFamily="34" charset="0"/>
              </a:rPr>
              <a:t>Global Intifada</a:t>
            </a:r>
          </a:p>
        </p:txBody>
      </p:sp>
      <p:sp>
        <p:nvSpPr>
          <p:cNvPr id="75" name="textruta 74"/>
          <p:cNvSpPr txBox="1"/>
          <p:nvPr/>
        </p:nvSpPr>
        <p:spPr>
          <a:xfrm>
            <a:off x="7156462" y="3234494"/>
            <a:ext cx="1970136" cy="230832"/>
          </a:xfrm>
          <a:prstGeom prst="rect">
            <a:avLst/>
          </a:prstGeom>
          <a:noFill/>
        </p:spPr>
        <p:txBody>
          <a:bodyPr wrap="square" rtlCol="0">
            <a:spAutoFit/>
          </a:bodyPr>
          <a:lstStyle/>
          <a:p>
            <a:pPr algn="ctr"/>
            <a:r>
              <a:rPr lang="sv-SE" sz="900" dirty="0">
                <a:latin typeface="Arial" panose="020B0604020202020204" pitchFamily="34" charset="0"/>
                <a:cs typeface="Arial" panose="020B0604020202020204" pitchFamily="34" charset="0"/>
              </a:rPr>
              <a:t>Syndikalistiska ungdomsförbundet</a:t>
            </a:r>
          </a:p>
        </p:txBody>
      </p:sp>
      <p:sp>
        <p:nvSpPr>
          <p:cNvPr id="76" name="textruta 75"/>
          <p:cNvSpPr txBox="1"/>
          <p:nvPr/>
        </p:nvSpPr>
        <p:spPr>
          <a:xfrm>
            <a:off x="9014222" y="3234494"/>
            <a:ext cx="981990" cy="230832"/>
          </a:xfrm>
          <a:prstGeom prst="rect">
            <a:avLst/>
          </a:prstGeom>
          <a:noFill/>
        </p:spPr>
        <p:txBody>
          <a:bodyPr wrap="square" rtlCol="0">
            <a:spAutoFit/>
          </a:bodyPr>
          <a:lstStyle/>
          <a:p>
            <a:pPr algn="ctr"/>
            <a:r>
              <a:rPr lang="sv-SE" sz="900" dirty="0">
                <a:latin typeface="Arial" panose="020B0604020202020204" pitchFamily="34" charset="0"/>
                <a:cs typeface="Arial" panose="020B0604020202020204" pitchFamily="34" charset="0"/>
              </a:rPr>
              <a:t>Osynliga partiet</a:t>
            </a:r>
          </a:p>
        </p:txBody>
      </p:sp>
      <p:sp>
        <p:nvSpPr>
          <p:cNvPr id="77" name="textruta 76"/>
          <p:cNvSpPr txBox="1"/>
          <p:nvPr/>
        </p:nvSpPr>
        <p:spPr>
          <a:xfrm>
            <a:off x="2064948" y="4756723"/>
            <a:ext cx="1243671" cy="230832"/>
          </a:xfrm>
          <a:prstGeom prst="rect">
            <a:avLst/>
          </a:prstGeom>
          <a:noFill/>
        </p:spPr>
        <p:txBody>
          <a:bodyPr wrap="square" rtlCol="0">
            <a:spAutoFit/>
          </a:bodyPr>
          <a:lstStyle/>
          <a:p>
            <a:pPr algn="ctr"/>
            <a:r>
              <a:rPr lang="sv-SE" sz="900" dirty="0" err="1">
                <a:latin typeface="Arial" panose="020B0604020202020204" pitchFamily="34" charset="0"/>
                <a:cs typeface="Arial" panose="020B0604020202020204" pitchFamily="34" charset="0"/>
              </a:rPr>
              <a:t>Reclaim</a:t>
            </a:r>
            <a:r>
              <a:rPr lang="sv-SE" sz="900" dirty="0">
                <a:latin typeface="Arial" panose="020B0604020202020204" pitchFamily="34" charset="0"/>
                <a:cs typeface="Arial" panose="020B0604020202020204" pitchFamily="34" charset="0"/>
              </a:rPr>
              <a:t> the </a:t>
            </a:r>
            <a:r>
              <a:rPr lang="sv-SE" sz="900" dirty="0" err="1">
                <a:latin typeface="Arial" panose="020B0604020202020204" pitchFamily="34" charset="0"/>
                <a:cs typeface="Arial" panose="020B0604020202020204" pitchFamily="34" charset="0"/>
              </a:rPr>
              <a:t>Streets</a:t>
            </a:r>
            <a:endParaRPr lang="sv-SE" sz="900" dirty="0">
              <a:latin typeface="Arial" panose="020B0604020202020204" pitchFamily="34" charset="0"/>
              <a:cs typeface="Arial" panose="020B0604020202020204" pitchFamily="34" charset="0"/>
            </a:endParaRPr>
          </a:p>
        </p:txBody>
      </p:sp>
      <p:sp>
        <p:nvSpPr>
          <p:cNvPr id="78" name="textruta 77"/>
          <p:cNvSpPr txBox="1"/>
          <p:nvPr/>
        </p:nvSpPr>
        <p:spPr>
          <a:xfrm>
            <a:off x="3414237" y="4756723"/>
            <a:ext cx="1272467" cy="230832"/>
          </a:xfrm>
          <a:prstGeom prst="rect">
            <a:avLst/>
          </a:prstGeom>
          <a:noFill/>
        </p:spPr>
        <p:txBody>
          <a:bodyPr wrap="square" rtlCol="0">
            <a:spAutoFit/>
          </a:bodyPr>
          <a:lstStyle/>
          <a:p>
            <a:pPr algn="ctr"/>
            <a:r>
              <a:rPr lang="sv-SE" sz="900" dirty="0">
                <a:latin typeface="Arial" panose="020B0604020202020204" pitchFamily="34" charset="0"/>
                <a:cs typeface="Arial" panose="020B0604020202020204" pitchFamily="34" charset="0"/>
              </a:rPr>
              <a:t>Djurens befrielsefront</a:t>
            </a:r>
          </a:p>
        </p:txBody>
      </p:sp>
      <p:sp>
        <p:nvSpPr>
          <p:cNvPr id="79" name="textruta 78"/>
          <p:cNvSpPr txBox="1"/>
          <p:nvPr/>
        </p:nvSpPr>
        <p:spPr>
          <a:xfrm>
            <a:off x="5016469" y="4756723"/>
            <a:ext cx="795374" cy="369332"/>
          </a:xfrm>
          <a:prstGeom prst="rect">
            <a:avLst/>
          </a:prstGeom>
          <a:noFill/>
        </p:spPr>
        <p:txBody>
          <a:bodyPr wrap="square" rtlCol="0">
            <a:spAutoFit/>
          </a:bodyPr>
          <a:lstStyle/>
          <a:p>
            <a:pPr algn="ctr"/>
            <a:r>
              <a:rPr lang="sv-SE" sz="900" dirty="0">
                <a:latin typeface="Arial" panose="020B0604020202020204" pitchFamily="34" charset="0"/>
                <a:cs typeface="Arial" panose="020B0604020202020204" pitchFamily="34" charset="0"/>
              </a:rPr>
              <a:t>365-rörelsen</a:t>
            </a:r>
          </a:p>
        </p:txBody>
      </p:sp>
      <p:sp>
        <p:nvSpPr>
          <p:cNvPr id="80" name="textruta 79"/>
          <p:cNvSpPr txBox="1"/>
          <p:nvPr/>
        </p:nvSpPr>
        <p:spPr>
          <a:xfrm>
            <a:off x="6380156" y="4756723"/>
            <a:ext cx="795374" cy="230832"/>
          </a:xfrm>
          <a:prstGeom prst="rect">
            <a:avLst/>
          </a:prstGeom>
          <a:noFill/>
        </p:spPr>
        <p:txBody>
          <a:bodyPr wrap="square" rtlCol="0">
            <a:spAutoFit/>
          </a:bodyPr>
          <a:lstStyle/>
          <a:p>
            <a:pPr algn="ctr"/>
            <a:r>
              <a:rPr lang="sv-SE" sz="900" dirty="0">
                <a:latin typeface="Arial" panose="020B0604020202020204" pitchFamily="34" charset="0"/>
                <a:cs typeface="Arial" panose="020B0604020202020204" pitchFamily="34" charset="0"/>
              </a:rPr>
              <a:t>Anarkism</a:t>
            </a:r>
          </a:p>
        </p:txBody>
      </p:sp>
      <p:sp>
        <p:nvSpPr>
          <p:cNvPr id="81" name="textruta 80"/>
          <p:cNvSpPr txBox="1"/>
          <p:nvPr/>
        </p:nvSpPr>
        <p:spPr>
          <a:xfrm>
            <a:off x="7442541" y="4756723"/>
            <a:ext cx="1397978" cy="230832"/>
          </a:xfrm>
          <a:prstGeom prst="rect">
            <a:avLst/>
          </a:prstGeom>
          <a:noFill/>
        </p:spPr>
        <p:txBody>
          <a:bodyPr wrap="square" rtlCol="0">
            <a:spAutoFit/>
          </a:bodyPr>
          <a:lstStyle/>
          <a:p>
            <a:pPr algn="ctr"/>
            <a:r>
              <a:rPr lang="sv-SE" sz="900" dirty="0">
                <a:latin typeface="Arial" panose="020B0604020202020204" pitchFamily="34" charset="0"/>
                <a:cs typeface="Arial" panose="020B0604020202020204" pitchFamily="34" charset="0"/>
              </a:rPr>
              <a:t>Hammaren och Skäran</a:t>
            </a:r>
          </a:p>
        </p:txBody>
      </p:sp>
      <p:sp>
        <p:nvSpPr>
          <p:cNvPr id="82" name="textruta 81"/>
          <p:cNvSpPr txBox="1"/>
          <p:nvPr/>
        </p:nvSpPr>
        <p:spPr>
          <a:xfrm>
            <a:off x="8919870" y="4756723"/>
            <a:ext cx="1170695" cy="230832"/>
          </a:xfrm>
          <a:prstGeom prst="rect">
            <a:avLst/>
          </a:prstGeom>
          <a:noFill/>
        </p:spPr>
        <p:txBody>
          <a:bodyPr wrap="square" rtlCol="0">
            <a:spAutoFit/>
          </a:bodyPr>
          <a:lstStyle/>
          <a:p>
            <a:pPr algn="ctr"/>
            <a:r>
              <a:rPr lang="sv-SE" sz="900" dirty="0">
                <a:latin typeface="Arial" panose="020B0604020202020204" pitchFamily="34" charset="0"/>
                <a:cs typeface="Arial" panose="020B0604020202020204" pitchFamily="34" charset="0"/>
              </a:rPr>
              <a:t>Den röda stjärnan</a:t>
            </a:r>
          </a:p>
        </p:txBody>
      </p:sp>
      <p:sp>
        <p:nvSpPr>
          <p:cNvPr id="83" name="Hem 82">
            <a:hlinkClick r:id="" action="ppaction://noaction" highlightClick="1"/>
          </p:cNvPr>
          <p:cNvSpPr/>
          <p:nvPr/>
        </p:nvSpPr>
        <p:spPr>
          <a:xfrm>
            <a:off x="10039352" y="959645"/>
            <a:ext cx="171450" cy="171450"/>
          </a:xfrm>
          <a:prstGeom prst="actionButtonHom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86" name="textruta 85"/>
          <p:cNvSpPr txBox="1"/>
          <p:nvPr/>
        </p:nvSpPr>
        <p:spPr>
          <a:xfrm>
            <a:off x="6137782" y="959520"/>
            <a:ext cx="3901566" cy="219291"/>
          </a:xfrm>
          <a:prstGeom prst="rect">
            <a:avLst/>
          </a:prstGeom>
          <a:noFill/>
        </p:spPr>
        <p:txBody>
          <a:bodyPr wrap="square" rtlCol="0">
            <a:spAutoFit/>
          </a:bodyPr>
          <a:lstStyle/>
          <a:p>
            <a:pPr algn="ctr" defTabSz="685800">
              <a:defRPr/>
            </a:pPr>
            <a:r>
              <a:rPr lang="sv-SE" sz="825" kern="0" dirty="0">
                <a:solidFill>
                  <a:sysClr val="windowText" lastClr="000000"/>
                </a:solidFill>
                <a:latin typeface="Arial" panose="020B0604020202020204" pitchFamily="34" charset="0"/>
                <a:cs typeface="Arial" panose="020B0604020202020204" pitchFamily="34" charset="0"/>
              </a:rPr>
              <a:t>Klicka på bilderna för att ta fram / ta bort mer info om symbolen</a:t>
            </a:r>
          </a:p>
        </p:txBody>
      </p:sp>
      <p:pic>
        <p:nvPicPr>
          <p:cNvPr id="87" name="Bildobjekt 86"/>
          <p:cNvPicPr>
            <a:picLocks noChangeAspect="1"/>
          </p:cNvPicPr>
          <p:nvPr/>
        </p:nvPicPr>
        <p:blipFill rotWithShape="1">
          <a:blip r:embed="rId26" cstate="print">
            <a:clrChange>
              <a:clrFrom>
                <a:srgbClr val="FEFEFE"/>
              </a:clrFrom>
              <a:clrTo>
                <a:srgbClr val="FEFEFE">
                  <a:alpha val="0"/>
                </a:srgbClr>
              </a:clrTo>
            </a:clrChange>
            <a:extLst>
              <a:ext uri="{28A0092B-C50C-407E-A947-70E740481C1C}">
                <a14:useLocalDpi xmlns:a14="http://schemas.microsoft.com/office/drawing/2010/main" val="0"/>
              </a:ext>
            </a:extLst>
          </a:blip>
          <a:srcRect l="14313" t="52564" r="54981" b="11154"/>
          <a:stretch/>
        </p:blipFill>
        <p:spPr>
          <a:xfrm rot="20099490">
            <a:off x="6399328" y="927106"/>
            <a:ext cx="167374" cy="211459"/>
          </a:xfrm>
          <a:prstGeom prst="rect">
            <a:avLst/>
          </a:prstGeom>
        </p:spPr>
      </p:pic>
    </p:spTree>
    <p:extLst>
      <p:ext uri="{BB962C8B-B14F-4D97-AF65-F5344CB8AC3E}">
        <p14:creationId xmlns:p14="http://schemas.microsoft.com/office/powerpoint/2010/main" val="119224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autoRev="1" fill="hold" nodeType="withEffect">
                                  <p:stCondLst>
                                    <p:cond delay="2000"/>
                                  </p:stCondLst>
                                  <p:childTnLst>
                                    <p:animMotion origin="layout" path="M 2.29167E-6 2.22222E-6 L 0.34974 0.00069 " pathEditMode="relative" rAng="0" ptsTypes="AA">
                                      <p:cBhvr>
                                        <p:cTn id="6" dur="3000" fill="hold"/>
                                        <p:tgtEl>
                                          <p:spTgt spid="87"/>
                                        </p:tgtEl>
                                        <p:attrNameLst>
                                          <p:attrName>ppt_x</p:attrName>
                                          <p:attrName>ppt_y</p:attrName>
                                        </p:attrNameLst>
                                      </p:cBhvr>
                                      <p:rCtr x="17487" y="23"/>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3"/>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8"/>
                                        </p:tgtEl>
                                        <p:attrNameLst>
                                          <p:attrName>style.visibility</p:attrName>
                                        </p:attrNameLst>
                                      </p:cBhvr>
                                      <p:to>
                                        <p:strVal val="visible"/>
                                      </p:to>
                                    </p:set>
                                  </p:childTnLst>
                                </p:cTn>
                              </p:par>
                              <p:par>
                                <p:cTn id="14" presetID="1" presetClass="exit" presetSubtype="0" fill="hold" grpId="0" nodeType="withEffect">
                                  <p:stCondLst>
                                    <p:cond delay="0"/>
                                  </p:stCondLst>
                                  <p:childTnLst>
                                    <p:set>
                                      <p:cBhvr>
                                        <p:cTn id="15" dur="1" fill="hold">
                                          <p:stCondLst>
                                            <p:cond delay="0"/>
                                          </p:stCondLst>
                                        </p:cTn>
                                        <p:tgtEl>
                                          <p:spTgt spid="54"/>
                                        </p:tgtEl>
                                        <p:attrNameLst>
                                          <p:attrName>style.visibility</p:attrName>
                                        </p:attrNameLst>
                                      </p:cBhvr>
                                      <p:to>
                                        <p:strVal val="hidden"/>
                                      </p:to>
                                    </p:set>
                                  </p:childTnLst>
                                </p:cTn>
                              </p:par>
                              <p:par>
                                <p:cTn id="16" presetID="1" presetClass="exit" presetSubtype="0" fill="hold" grpId="0" nodeType="withEffect">
                                  <p:stCondLst>
                                    <p:cond delay="0"/>
                                  </p:stCondLst>
                                  <p:childTnLst>
                                    <p:set>
                                      <p:cBhvr>
                                        <p:cTn id="17" dur="1" fill="hold">
                                          <p:stCondLst>
                                            <p:cond delay="0"/>
                                          </p:stCondLst>
                                        </p:cTn>
                                        <p:tgtEl>
                                          <p:spTgt spid="66"/>
                                        </p:tgtEl>
                                        <p:attrNameLst>
                                          <p:attrName>style.visibility</p:attrName>
                                        </p:attrNameLst>
                                      </p:cBhvr>
                                      <p:to>
                                        <p:strVal val="hidden"/>
                                      </p:to>
                                    </p:set>
                                  </p:childTnLst>
                                </p:cTn>
                              </p:par>
                              <p:par>
                                <p:cTn id="18" presetID="1" presetClass="exit" presetSubtype="0" fill="hold" grpId="0" nodeType="withEffect">
                                  <p:stCondLst>
                                    <p:cond delay="0"/>
                                  </p:stCondLst>
                                  <p:childTnLst>
                                    <p:set>
                                      <p:cBhvr>
                                        <p:cTn id="19" dur="1" fill="hold">
                                          <p:stCondLst>
                                            <p:cond delay="0"/>
                                          </p:stCondLst>
                                        </p:cTn>
                                        <p:tgtEl>
                                          <p:spTgt spid="74"/>
                                        </p:tgtEl>
                                        <p:attrNameLst>
                                          <p:attrName>style.visibility</p:attrName>
                                        </p:attrNameLst>
                                      </p:cBhvr>
                                      <p:to>
                                        <p:strVal val="hidden"/>
                                      </p:to>
                                    </p:set>
                                  </p:childTnLst>
                                </p:cTn>
                              </p:par>
                              <p:par>
                                <p:cTn id="20" presetID="1" presetClass="exit" presetSubtype="0" fill="hold" grpId="0" nodeType="withEffect">
                                  <p:stCondLst>
                                    <p:cond delay="0"/>
                                  </p:stCondLst>
                                  <p:childTnLst>
                                    <p:set>
                                      <p:cBhvr>
                                        <p:cTn id="21" dur="1" fill="hold">
                                          <p:stCondLst>
                                            <p:cond delay="0"/>
                                          </p:stCondLst>
                                        </p:cTn>
                                        <p:tgtEl>
                                          <p:spTgt spid="7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53"/>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48"/>
                                        </p:tgtEl>
                                        <p:attrNameLst>
                                          <p:attrName>style.visibility</p:attrName>
                                        </p:attrNameLst>
                                      </p:cBhvr>
                                      <p:to>
                                        <p:strVal val="hidden"/>
                                      </p:to>
                                    </p:set>
                                  </p:childTnLst>
                                </p:cTn>
                              </p:par>
                              <p:par>
                                <p:cTn id="28" presetID="1" presetClass="entr" presetSubtype="0" fill="hold" grpId="1" nodeType="withEffect">
                                  <p:stCondLst>
                                    <p:cond delay="0"/>
                                  </p:stCondLst>
                                  <p:childTnLst>
                                    <p:set>
                                      <p:cBhvr>
                                        <p:cTn id="29" dur="1" fill="hold">
                                          <p:stCondLst>
                                            <p:cond delay="0"/>
                                          </p:stCondLst>
                                        </p:cTn>
                                        <p:tgtEl>
                                          <p:spTgt spid="54"/>
                                        </p:tgtEl>
                                        <p:attrNameLst>
                                          <p:attrName>style.visibility</p:attrName>
                                        </p:attrNameLst>
                                      </p:cBhvr>
                                      <p:to>
                                        <p:strVal val="visible"/>
                                      </p:to>
                                    </p:set>
                                  </p:childTnLst>
                                </p:cTn>
                              </p:par>
                              <p:par>
                                <p:cTn id="30" presetID="1" presetClass="entr" presetSubtype="0" fill="hold" grpId="1" nodeType="withEffect">
                                  <p:stCondLst>
                                    <p:cond delay="0"/>
                                  </p:stCondLst>
                                  <p:childTnLst>
                                    <p:set>
                                      <p:cBhvr>
                                        <p:cTn id="31" dur="1" fill="hold">
                                          <p:stCondLst>
                                            <p:cond delay="0"/>
                                          </p:stCondLst>
                                        </p:cTn>
                                        <p:tgtEl>
                                          <p:spTgt spid="66"/>
                                        </p:tgtEl>
                                        <p:attrNameLst>
                                          <p:attrName>style.visibility</p:attrName>
                                        </p:attrNameLst>
                                      </p:cBhvr>
                                      <p:to>
                                        <p:strVal val="visible"/>
                                      </p:to>
                                    </p:set>
                                  </p:childTnLst>
                                </p:cTn>
                              </p:par>
                              <p:par>
                                <p:cTn id="32" presetID="1" presetClass="entr" presetSubtype="0" fill="hold" grpId="1" nodeType="withEffect">
                                  <p:stCondLst>
                                    <p:cond delay="0"/>
                                  </p:stCondLst>
                                  <p:childTnLst>
                                    <p:set>
                                      <p:cBhvr>
                                        <p:cTn id="33" dur="1" fill="hold">
                                          <p:stCondLst>
                                            <p:cond delay="0"/>
                                          </p:stCondLst>
                                        </p:cTn>
                                        <p:tgtEl>
                                          <p:spTgt spid="74"/>
                                        </p:tgtEl>
                                        <p:attrNameLst>
                                          <p:attrName>style.visibility</p:attrName>
                                        </p:attrNameLst>
                                      </p:cBhvr>
                                      <p:to>
                                        <p:strVal val="visible"/>
                                      </p:to>
                                    </p:set>
                                  </p:childTnLst>
                                </p:cTn>
                              </p:par>
                              <p:par>
                                <p:cTn id="34" presetID="1" presetClass="entr" presetSubtype="0" fill="hold" grpId="1" nodeType="withEffect">
                                  <p:stCondLst>
                                    <p:cond delay="0"/>
                                  </p:stCondLst>
                                  <p:childTnLst>
                                    <p:set>
                                      <p:cBhvr>
                                        <p:cTn id="35" dur="1" fill="hold">
                                          <p:stCondLst>
                                            <p:cond delay="0"/>
                                          </p:stCondLst>
                                        </p:cTn>
                                        <p:tgtEl>
                                          <p:spTgt spid="75"/>
                                        </p:tgtEl>
                                        <p:attrNameLst>
                                          <p:attrName>style.visibility</p:attrName>
                                        </p:attrNameLst>
                                      </p:cBhvr>
                                      <p:to>
                                        <p:strVal val="visible"/>
                                      </p:to>
                                    </p:set>
                                  </p:childTnLst>
                                </p:cTn>
                              </p:par>
                            </p:childTnLst>
                          </p:cTn>
                        </p:par>
                      </p:childTnLst>
                    </p:cTn>
                  </p:par>
                </p:childTnLst>
              </p:cTn>
              <p:nextCondLst>
                <p:cond evt="onClick" delay="0">
                  <p:tgtEl>
                    <p:spTgt spid="33"/>
                  </p:tgtEl>
                </p:cond>
              </p:nextCondLst>
            </p:seq>
            <p:seq concurrent="1" nextAc="seek">
              <p:cTn id="36" restart="whenNotActive" fill="hold" evtFilter="cancelBubble" nodeType="interactiveSeq">
                <p:stCondLst>
                  <p:cond evt="onClick" delay="0">
                    <p:tgtEl>
                      <p:spTgt spid="34"/>
                    </p:tgtEl>
                  </p:cond>
                </p:stCondLst>
                <p:endSync evt="end" delay="0">
                  <p:rtn val="all"/>
                </p:endSync>
                <p:childTnLst>
                  <p:par>
                    <p:cTn id="37" fill="hold">
                      <p:stCondLst>
                        <p:cond delay="0"/>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par>
                                <p:cTn id="43" presetID="1" presetClass="exit" presetSubtype="0" fill="hold" grpId="2" nodeType="withEffect">
                                  <p:stCondLst>
                                    <p:cond delay="0"/>
                                  </p:stCondLst>
                                  <p:childTnLst>
                                    <p:set>
                                      <p:cBhvr>
                                        <p:cTn id="44" dur="1" fill="hold">
                                          <p:stCondLst>
                                            <p:cond delay="0"/>
                                          </p:stCondLst>
                                        </p:cTn>
                                        <p:tgtEl>
                                          <p:spTgt spid="66"/>
                                        </p:tgtEl>
                                        <p:attrNameLst>
                                          <p:attrName>style.visibility</p:attrName>
                                        </p:attrNameLst>
                                      </p:cBhvr>
                                      <p:to>
                                        <p:strVal val="hidden"/>
                                      </p:to>
                                    </p:set>
                                  </p:childTnLst>
                                </p:cTn>
                              </p:par>
                              <p:par>
                                <p:cTn id="45" presetID="1" presetClass="exit" presetSubtype="0" fill="hold" grpId="2" nodeType="withEffect">
                                  <p:stCondLst>
                                    <p:cond delay="0"/>
                                  </p:stCondLst>
                                  <p:childTnLst>
                                    <p:set>
                                      <p:cBhvr>
                                        <p:cTn id="46" dur="1" fill="hold">
                                          <p:stCondLst>
                                            <p:cond delay="0"/>
                                          </p:stCondLst>
                                        </p:cTn>
                                        <p:tgtEl>
                                          <p:spTgt spid="74"/>
                                        </p:tgtEl>
                                        <p:attrNameLst>
                                          <p:attrName>style.visibility</p:attrName>
                                        </p:attrNameLst>
                                      </p:cBhvr>
                                      <p:to>
                                        <p:strVal val="hidden"/>
                                      </p:to>
                                    </p:set>
                                  </p:childTnLst>
                                </p:cTn>
                              </p:par>
                              <p:par>
                                <p:cTn id="47" presetID="1" presetClass="exit" presetSubtype="0" fill="hold" grpId="2" nodeType="withEffect">
                                  <p:stCondLst>
                                    <p:cond delay="0"/>
                                  </p:stCondLst>
                                  <p:childTnLst>
                                    <p:set>
                                      <p:cBhvr>
                                        <p:cTn id="48" dur="1" fill="hold">
                                          <p:stCondLst>
                                            <p:cond delay="0"/>
                                          </p:stCondLst>
                                        </p:cTn>
                                        <p:tgtEl>
                                          <p:spTgt spid="75"/>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7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55"/>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56"/>
                                        </p:tgtEl>
                                        <p:attrNameLst>
                                          <p:attrName>style.visibility</p:attrName>
                                        </p:attrNameLst>
                                      </p:cBhvr>
                                      <p:to>
                                        <p:strVal val="hidden"/>
                                      </p:to>
                                    </p:set>
                                  </p:childTnLst>
                                </p:cTn>
                              </p:par>
                              <p:par>
                                <p:cTn id="57" presetID="1" presetClass="entr" presetSubtype="0" fill="hold" grpId="3" nodeType="withEffect">
                                  <p:stCondLst>
                                    <p:cond delay="0"/>
                                  </p:stCondLst>
                                  <p:childTnLst>
                                    <p:set>
                                      <p:cBhvr>
                                        <p:cTn id="58" dur="1" fill="hold">
                                          <p:stCondLst>
                                            <p:cond delay="0"/>
                                          </p:stCondLst>
                                        </p:cTn>
                                        <p:tgtEl>
                                          <p:spTgt spid="66"/>
                                        </p:tgtEl>
                                        <p:attrNameLst>
                                          <p:attrName>style.visibility</p:attrName>
                                        </p:attrNameLst>
                                      </p:cBhvr>
                                      <p:to>
                                        <p:strVal val="visible"/>
                                      </p:to>
                                    </p:set>
                                  </p:childTnLst>
                                </p:cTn>
                              </p:par>
                              <p:par>
                                <p:cTn id="59" presetID="1" presetClass="entr" presetSubtype="0" fill="hold" grpId="3" nodeType="withEffect">
                                  <p:stCondLst>
                                    <p:cond delay="0"/>
                                  </p:stCondLst>
                                  <p:childTnLst>
                                    <p:set>
                                      <p:cBhvr>
                                        <p:cTn id="60" dur="1" fill="hold">
                                          <p:stCondLst>
                                            <p:cond delay="0"/>
                                          </p:stCondLst>
                                        </p:cTn>
                                        <p:tgtEl>
                                          <p:spTgt spid="74"/>
                                        </p:tgtEl>
                                        <p:attrNameLst>
                                          <p:attrName>style.visibility</p:attrName>
                                        </p:attrNameLst>
                                      </p:cBhvr>
                                      <p:to>
                                        <p:strVal val="visible"/>
                                      </p:to>
                                    </p:set>
                                  </p:childTnLst>
                                </p:cTn>
                              </p:par>
                              <p:par>
                                <p:cTn id="61" presetID="1" presetClass="entr" presetSubtype="0" fill="hold" grpId="3" nodeType="withEffect">
                                  <p:stCondLst>
                                    <p:cond delay="0"/>
                                  </p:stCondLst>
                                  <p:childTnLst>
                                    <p:set>
                                      <p:cBhvr>
                                        <p:cTn id="62" dur="1" fill="hold">
                                          <p:stCondLst>
                                            <p:cond delay="0"/>
                                          </p:stCondLst>
                                        </p:cTn>
                                        <p:tgtEl>
                                          <p:spTgt spid="75"/>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76"/>
                                        </p:tgtEl>
                                        <p:attrNameLst>
                                          <p:attrName>style.visibility</p:attrName>
                                        </p:attrNameLst>
                                      </p:cBhvr>
                                      <p:to>
                                        <p:strVal val="visible"/>
                                      </p:to>
                                    </p:set>
                                  </p:childTnLst>
                                </p:cTn>
                              </p:par>
                            </p:childTnLst>
                          </p:cTn>
                        </p:par>
                      </p:childTnLst>
                    </p:cTn>
                  </p:par>
                </p:childTnLst>
              </p:cTn>
              <p:nextCondLst>
                <p:cond evt="onClick" delay="0">
                  <p:tgtEl>
                    <p:spTgt spid="34"/>
                  </p:tgtEl>
                </p:cond>
              </p:nextCondLst>
            </p:seq>
            <p:seq concurrent="1" nextAc="seek">
              <p:cTn id="65" restart="whenNotActive" fill="hold" evtFilter="cancelBubble" nodeType="interactiveSeq">
                <p:stCondLst>
                  <p:cond evt="onClick" delay="0">
                    <p:tgtEl>
                      <p:spTgt spid="52"/>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57"/>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58"/>
                                        </p:tgtEl>
                                        <p:attrNameLst>
                                          <p:attrName>style.visibility</p:attrName>
                                        </p:attrNameLst>
                                      </p:cBhvr>
                                      <p:to>
                                        <p:strVal val="visible"/>
                                      </p:to>
                                    </p:set>
                                  </p:childTnLst>
                                </p:cTn>
                              </p:par>
                              <p:par>
                                <p:cTn id="72" presetID="1" presetClass="exit" presetSubtype="0" fill="hold" grpId="4" nodeType="withEffect">
                                  <p:stCondLst>
                                    <p:cond delay="0"/>
                                  </p:stCondLst>
                                  <p:childTnLst>
                                    <p:set>
                                      <p:cBhvr>
                                        <p:cTn id="73" dur="1" fill="hold">
                                          <p:stCondLst>
                                            <p:cond delay="0"/>
                                          </p:stCondLst>
                                        </p:cTn>
                                        <p:tgtEl>
                                          <p:spTgt spid="74"/>
                                        </p:tgtEl>
                                        <p:attrNameLst>
                                          <p:attrName>style.visibility</p:attrName>
                                        </p:attrNameLst>
                                      </p:cBhvr>
                                      <p:to>
                                        <p:strVal val="hidden"/>
                                      </p:to>
                                    </p:set>
                                  </p:childTnLst>
                                </p:cTn>
                              </p:par>
                              <p:par>
                                <p:cTn id="74" presetID="1" presetClass="exit" presetSubtype="0" fill="hold" grpId="4" nodeType="withEffect">
                                  <p:stCondLst>
                                    <p:cond delay="0"/>
                                  </p:stCondLst>
                                  <p:childTnLst>
                                    <p:set>
                                      <p:cBhvr>
                                        <p:cTn id="75" dur="1" fill="hold">
                                          <p:stCondLst>
                                            <p:cond delay="0"/>
                                          </p:stCondLst>
                                        </p:cTn>
                                        <p:tgtEl>
                                          <p:spTgt spid="75"/>
                                        </p:tgtEl>
                                        <p:attrNameLst>
                                          <p:attrName>style.visibility</p:attrName>
                                        </p:attrNameLst>
                                      </p:cBhvr>
                                      <p:to>
                                        <p:strVal val="hidden"/>
                                      </p:to>
                                    </p:set>
                                  </p:childTnLst>
                                </p:cTn>
                              </p:par>
                              <p:par>
                                <p:cTn id="76" presetID="1" presetClass="exit" presetSubtype="0" fill="hold" grpId="2" nodeType="withEffect">
                                  <p:stCondLst>
                                    <p:cond delay="0"/>
                                  </p:stCondLst>
                                  <p:childTnLst>
                                    <p:set>
                                      <p:cBhvr>
                                        <p:cTn id="77" dur="1" fill="hold">
                                          <p:stCondLst>
                                            <p:cond delay="0"/>
                                          </p:stCondLst>
                                        </p:cTn>
                                        <p:tgtEl>
                                          <p:spTgt spid="76"/>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 presetClass="exit" presetSubtype="0" fill="hold" grpId="1" nodeType="clickEffect">
                                  <p:stCondLst>
                                    <p:cond delay="0"/>
                                  </p:stCondLst>
                                  <p:childTnLst>
                                    <p:set>
                                      <p:cBhvr>
                                        <p:cTn id="81" dur="1" fill="hold">
                                          <p:stCondLst>
                                            <p:cond delay="0"/>
                                          </p:stCondLst>
                                        </p:cTn>
                                        <p:tgtEl>
                                          <p:spTgt spid="57"/>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58"/>
                                        </p:tgtEl>
                                        <p:attrNameLst>
                                          <p:attrName>style.visibility</p:attrName>
                                        </p:attrNameLst>
                                      </p:cBhvr>
                                      <p:to>
                                        <p:strVal val="hidden"/>
                                      </p:to>
                                    </p:set>
                                  </p:childTnLst>
                                </p:cTn>
                              </p:par>
                              <p:par>
                                <p:cTn id="84" presetID="1" presetClass="entr" presetSubtype="0" fill="hold" grpId="5" nodeType="withEffect">
                                  <p:stCondLst>
                                    <p:cond delay="0"/>
                                  </p:stCondLst>
                                  <p:childTnLst>
                                    <p:set>
                                      <p:cBhvr>
                                        <p:cTn id="85" dur="1" fill="hold">
                                          <p:stCondLst>
                                            <p:cond delay="0"/>
                                          </p:stCondLst>
                                        </p:cTn>
                                        <p:tgtEl>
                                          <p:spTgt spid="74"/>
                                        </p:tgtEl>
                                        <p:attrNameLst>
                                          <p:attrName>style.visibility</p:attrName>
                                        </p:attrNameLst>
                                      </p:cBhvr>
                                      <p:to>
                                        <p:strVal val="visible"/>
                                      </p:to>
                                    </p:set>
                                  </p:childTnLst>
                                </p:cTn>
                              </p:par>
                              <p:par>
                                <p:cTn id="86" presetID="1" presetClass="entr" presetSubtype="0" fill="hold" grpId="5" nodeType="withEffect">
                                  <p:stCondLst>
                                    <p:cond delay="0"/>
                                  </p:stCondLst>
                                  <p:childTnLst>
                                    <p:set>
                                      <p:cBhvr>
                                        <p:cTn id="87" dur="1" fill="hold">
                                          <p:stCondLst>
                                            <p:cond delay="0"/>
                                          </p:stCondLst>
                                        </p:cTn>
                                        <p:tgtEl>
                                          <p:spTgt spid="75"/>
                                        </p:tgtEl>
                                        <p:attrNameLst>
                                          <p:attrName>style.visibility</p:attrName>
                                        </p:attrNameLst>
                                      </p:cBhvr>
                                      <p:to>
                                        <p:strVal val="visible"/>
                                      </p:to>
                                    </p:set>
                                  </p:childTnLst>
                                </p:cTn>
                              </p:par>
                              <p:par>
                                <p:cTn id="88" presetID="1" presetClass="entr" presetSubtype="0" fill="hold" grpId="3" nodeType="withEffect">
                                  <p:stCondLst>
                                    <p:cond delay="0"/>
                                  </p:stCondLst>
                                  <p:childTnLst>
                                    <p:set>
                                      <p:cBhvr>
                                        <p:cTn id="89" dur="1" fill="hold">
                                          <p:stCondLst>
                                            <p:cond delay="0"/>
                                          </p:stCondLst>
                                        </p:cTn>
                                        <p:tgtEl>
                                          <p:spTgt spid="76"/>
                                        </p:tgtEl>
                                        <p:attrNameLst>
                                          <p:attrName>style.visibility</p:attrName>
                                        </p:attrNameLst>
                                      </p:cBhvr>
                                      <p:to>
                                        <p:strVal val="visible"/>
                                      </p:to>
                                    </p:set>
                                  </p:childTnLst>
                                </p:cTn>
                              </p:par>
                            </p:childTnLst>
                          </p:cTn>
                        </p:par>
                      </p:childTnLst>
                    </p:cTn>
                  </p:par>
                </p:childTnLst>
              </p:cTn>
              <p:nextCondLst>
                <p:cond evt="onClick" delay="0">
                  <p:tgtEl>
                    <p:spTgt spid="52"/>
                  </p:tgtEl>
                </p:cond>
              </p:nextCondLst>
            </p:seq>
            <p:seq concurrent="1" nextAc="seek">
              <p:cTn id="90" restart="whenNotActive" fill="hold" evtFilter="cancelBubble" nodeType="interactiveSeq">
                <p:stCondLst>
                  <p:cond evt="onClick" delay="0">
                    <p:tgtEl>
                      <p:spTgt spid="51"/>
                    </p:tgtEl>
                  </p:cond>
                </p:stCondLst>
                <p:endSync evt="end" delay="0">
                  <p:rtn val="all"/>
                </p:endSync>
                <p:childTnLst>
                  <p:par>
                    <p:cTn id="91" fill="hold">
                      <p:stCondLst>
                        <p:cond delay="0"/>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9"/>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60"/>
                                        </p:tgtEl>
                                        <p:attrNameLst>
                                          <p:attrName>style.visibility</p:attrName>
                                        </p:attrNameLst>
                                      </p:cBhvr>
                                      <p:to>
                                        <p:strVal val="visible"/>
                                      </p:to>
                                    </p:set>
                                  </p:childTnLst>
                                </p:cTn>
                              </p:par>
                              <p:par>
                                <p:cTn id="97" presetID="1" presetClass="exit" presetSubtype="0" fill="hold" grpId="2" nodeType="withEffect">
                                  <p:stCondLst>
                                    <p:cond delay="0"/>
                                  </p:stCondLst>
                                  <p:childTnLst>
                                    <p:set>
                                      <p:cBhvr>
                                        <p:cTn id="98" dur="1" fill="hold">
                                          <p:stCondLst>
                                            <p:cond delay="0"/>
                                          </p:stCondLst>
                                        </p:cTn>
                                        <p:tgtEl>
                                          <p:spTgt spid="54"/>
                                        </p:tgtEl>
                                        <p:attrNameLst>
                                          <p:attrName>style.visibility</p:attrName>
                                        </p:attrNameLst>
                                      </p:cBhvr>
                                      <p:to>
                                        <p:strVal val="hidden"/>
                                      </p:to>
                                    </p:set>
                                  </p:childTnLst>
                                </p:cTn>
                              </p:par>
                              <p:par>
                                <p:cTn id="99" presetID="1" presetClass="exit" presetSubtype="0" fill="hold" grpId="4" nodeType="withEffect">
                                  <p:stCondLst>
                                    <p:cond delay="0"/>
                                  </p:stCondLst>
                                  <p:childTnLst>
                                    <p:set>
                                      <p:cBhvr>
                                        <p:cTn id="100" dur="1" fill="hold">
                                          <p:stCondLst>
                                            <p:cond delay="0"/>
                                          </p:stCondLst>
                                        </p:cTn>
                                        <p:tgtEl>
                                          <p:spTgt spid="66"/>
                                        </p:tgtEl>
                                        <p:attrNameLst>
                                          <p:attrName>style.visibility</p:attrName>
                                        </p:attrNameLst>
                                      </p:cBhvr>
                                      <p:to>
                                        <p:strVal val="hidden"/>
                                      </p:to>
                                    </p:set>
                                  </p:childTnLst>
                                </p:cTn>
                              </p:par>
                              <p:par>
                                <p:cTn id="101" presetID="1" presetClass="exit" presetSubtype="0" fill="hold" grpId="0" nodeType="withEffect">
                                  <p:stCondLst>
                                    <p:cond delay="0"/>
                                  </p:stCondLst>
                                  <p:childTnLst>
                                    <p:set>
                                      <p:cBhvr>
                                        <p:cTn id="102" dur="1" fill="hold">
                                          <p:stCondLst>
                                            <p:cond delay="0"/>
                                          </p:stCondLst>
                                        </p:cTn>
                                        <p:tgtEl>
                                          <p:spTgt spid="50"/>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59"/>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60"/>
                                        </p:tgtEl>
                                        <p:attrNameLst>
                                          <p:attrName>style.visibility</p:attrName>
                                        </p:attrNameLst>
                                      </p:cBhvr>
                                      <p:to>
                                        <p:strVal val="hidden"/>
                                      </p:to>
                                    </p:set>
                                  </p:childTnLst>
                                </p:cTn>
                              </p:par>
                              <p:par>
                                <p:cTn id="109" presetID="1" presetClass="entr" presetSubtype="0" fill="hold" grpId="3" nodeType="withEffect">
                                  <p:stCondLst>
                                    <p:cond delay="0"/>
                                  </p:stCondLst>
                                  <p:childTnLst>
                                    <p:set>
                                      <p:cBhvr>
                                        <p:cTn id="110" dur="1" fill="hold">
                                          <p:stCondLst>
                                            <p:cond delay="0"/>
                                          </p:stCondLst>
                                        </p:cTn>
                                        <p:tgtEl>
                                          <p:spTgt spid="54"/>
                                        </p:tgtEl>
                                        <p:attrNameLst>
                                          <p:attrName>style.visibility</p:attrName>
                                        </p:attrNameLst>
                                      </p:cBhvr>
                                      <p:to>
                                        <p:strVal val="visible"/>
                                      </p:to>
                                    </p:set>
                                  </p:childTnLst>
                                </p:cTn>
                              </p:par>
                              <p:par>
                                <p:cTn id="111" presetID="1" presetClass="entr" presetSubtype="0" fill="hold" grpId="5" nodeType="withEffect">
                                  <p:stCondLst>
                                    <p:cond delay="0"/>
                                  </p:stCondLst>
                                  <p:childTnLst>
                                    <p:set>
                                      <p:cBhvr>
                                        <p:cTn id="112" dur="1" fill="hold">
                                          <p:stCondLst>
                                            <p:cond delay="0"/>
                                          </p:stCondLst>
                                        </p:cTn>
                                        <p:tgtEl>
                                          <p:spTgt spid="66"/>
                                        </p:tgtEl>
                                        <p:attrNameLst>
                                          <p:attrName>style.visibility</p:attrName>
                                        </p:attrNameLst>
                                      </p:cBhvr>
                                      <p:to>
                                        <p:strVal val="visible"/>
                                      </p:to>
                                    </p:set>
                                  </p:childTnLst>
                                </p:cTn>
                              </p:par>
                              <p:par>
                                <p:cTn id="113" presetID="1" presetClass="entr" presetSubtype="0" fill="hold" grpId="1" nodeType="withEffect">
                                  <p:stCondLst>
                                    <p:cond delay="0"/>
                                  </p:stCondLst>
                                  <p:childTnLst>
                                    <p:set>
                                      <p:cBhvr>
                                        <p:cTn id="114" dur="1" fill="hold">
                                          <p:stCondLst>
                                            <p:cond delay="0"/>
                                          </p:stCondLst>
                                        </p:cTn>
                                        <p:tgtEl>
                                          <p:spTgt spid="50"/>
                                        </p:tgtEl>
                                        <p:attrNameLst>
                                          <p:attrName>style.visibility</p:attrName>
                                        </p:attrNameLst>
                                      </p:cBhvr>
                                      <p:to>
                                        <p:strVal val="visible"/>
                                      </p:to>
                                    </p:set>
                                  </p:childTnLst>
                                </p:cTn>
                              </p:par>
                            </p:childTnLst>
                          </p:cTn>
                        </p:par>
                      </p:childTnLst>
                    </p:cTn>
                  </p:par>
                </p:childTnLst>
              </p:cTn>
              <p:nextCondLst>
                <p:cond evt="onClick" delay="0">
                  <p:tgtEl>
                    <p:spTgt spid="51"/>
                  </p:tgtEl>
                </p:cond>
              </p:nextCondLst>
            </p:seq>
            <p:seq concurrent="1" nextAc="seek">
              <p:cTn id="115" restart="whenNotActive" fill="hold" evtFilter="cancelBubble" nodeType="interactiveSeq">
                <p:stCondLst>
                  <p:cond evt="onClick" delay="0">
                    <p:tgtEl>
                      <p:spTgt spid="37"/>
                    </p:tgtEl>
                  </p:cond>
                </p:stCondLst>
                <p:endSync evt="end" delay="0">
                  <p:rtn val="all"/>
                </p:endSync>
                <p:childTnLst>
                  <p:par>
                    <p:cTn id="116" fill="hold">
                      <p:stCondLst>
                        <p:cond delay="0"/>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61"/>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62"/>
                                        </p:tgtEl>
                                        <p:attrNameLst>
                                          <p:attrName>style.visibility</p:attrName>
                                        </p:attrNameLst>
                                      </p:cBhvr>
                                      <p:to>
                                        <p:strVal val="visible"/>
                                      </p:to>
                                    </p:set>
                                  </p:childTnLst>
                                </p:cTn>
                              </p:par>
                              <p:par>
                                <p:cTn id="122" presetID="1" presetClass="exit" presetSubtype="0" fill="hold" grpId="4" nodeType="withEffect">
                                  <p:stCondLst>
                                    <p:cond delay="0"/>
                                  </p:stCondLst>
                                  <p:childTnLst>
                                    <p:set>
                                      <p:cBhvr>
                                        <p:cTn id="123" dur="1" fill="hold">
                                          <p:stCondLst>
                                            <p:cond delay="0"/>
                                          </p:stCondLst>
                                        </p:cTn>
                                        <p:tgtEl>
                                          <p:spTgt spid="54"/>
                                        </p:tgtEl>
                                        <p:attrNameLst>
                                          <p:attrName>style.visibility</p:attrName>
                                        </p:attrNameLst>
                                      </p:cBhvr>
                                      <p:to>
                                        <p:strVal val="hidden"/>
                                      </p:to>
                                    </p:set>
                                  </p:childTnLst>
                                </p:cTn>
                              </p:par>
                              <p:par>
                                <p:cTn id="124" presetID="1" presetClass="exit" presetSubtype="0" fill="hold" grpId="6" nodeType="withEffect">
                                  <p:stCondLst>
                                    <p:cond delay="0"/>
                                  </p:stCondLst>
                                  <p:childTnLst>
                                    <p:set>
                                      <p:cBhvr>
                                        <p:cTn id="125" dur="1" fill="hold">
                                          <p:stCondLst>
                                            <p:cond delay="0"/>
                                          </p:stCondLst>
                                        </p:cTn>
                                        <p:tgtEl>
                                          <p:spTgt spid="66"/>
                                        </p:tgtEl>
                                        <p:attrNameLst>
                                          <p:attrName>style.visibility</p:attrName>
                                        </p:attrNameLst>
                                      </p:cBhvr>
                                      <p:to>
                                        <p:strVal val="hidden"/>
                                      </p:to>
                                    </p:set>
                                  </p:childTnLst>
                                </p:cTn>
                              </p:par>
                              <p:par>
                                <p:cTn id="126" presetID="1" presetClass="exit" presetSubtype="0" fill="hold" grpId="6" nodeType="withEffect">
                                  <p:stCondLst>
                                    <p:cond delay="0"/>
                                  </p:stCondLst>
                                  <p:childTnLst>
                                    <p:set>
                                      <p:cBhvr>
                                        <p:cTn id="127" dur="1" fill="hold">
                                          <p:stCondLst>
                                            <p:cond delay="0"/>
                                          </p:stCondLst>
                                        </p:cTn>
                                        <p:tgtEl>
                                          <p:spTgt spid="74"/>
                                        </p:tgtEl>
                                        <p:attrNameLst>
                                          <p:attrName>style.visibility</p:attrName>
                                        </p:attrNameLst>
                                      </p:cBhvr>
                                      <p:to>
                                        <p:strVal val="hidden"/>
                                      </p:to>
                                    </p:set>
                                  </p:childTnLst>
                                </p:cTn>
                              </p:par>
                              <p:par>
                                <p:cTn id="128" presetID="1" presetClass="exit" presetSubtype="0" fill="hold" grpId="2" nodeType="withEffect">
                                  <p:stCondLst>
                                    <p:cond delay="0"/>
                                  </p:stCondLst>
                                  <p:childTnLst>
                                    <p:set>
                                      <p:cBhvr>
                                        <p:cTn id="129" dur="1" fill="hold">
                                          <p:stCondLst>
                                            <p:cond delay="0"/>
                                          </p:stCondLst>
                                        </p:cTn>
                                        <p:tgtEl>
                                          <p:spTgt spid="50"/>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1" presetClass="exit" presetSubtype="0" fill="hold" grpId="1" nodeType="clickEffect">
                                  <p:stCondLst>
                                    <p:cond delay="0"/>
                                  </p:stCondLst>
                                  <p:childTnLst>
                                    <p:set>
                                      <p:cBhvr>
                                        <p:cTn id="133" dur="1" fill="hold">
                                          <p:stCondLst>
                                            <p:cond delay="0"/>
                                          </p:stCondLst>
                                        </p:cTn>
                                        <p:tgtEl>
                                          <p:spTgt spid="61"/>
                                        </p:tgtEl>
                                        <p:attrNameLst>
                                          <p:attrName>style.visibility</p:attrName>
                                        </p:attrNameLst>
                                      </p:cBhvr>
                                      <p:to>
                                        <p:strVal val="hidden"/>
                                      </p:to>
                                    </p:set>
                                  </p:childTnLst>
                                </p:cTn>
                              </p:par>
                              <p:par>
                                <p:cTn id="134" presetID="1" presetClass="exit" presetSubtype="0" fill="hold" nodeType="withEffect">
                                  <p:stCondLst>
                                    <p:cond delay="0"/>
                                  </p:stCondLst>
                                  <p:childTnLst>
                                    <p:set>
                                      <p:cBhvr>
                                        <p:cTn id="135" dur="1" fill="hold">
                                          <p:stCondLst>
                                            <p:cond delay="0"/>
                                          </p:stCondLst>
                                        </p:cTn>
                                        <p:tgtEl>
                                          <p:spTgt spid="62"/>
                                        </p:tgtEl>
                                        <p:attrNameLst>
                                          <p:attrName>style.visibility</p:attrName>
                                        </p:attrNameLst>
                                      </p:cBhvr>
                                      <p:to>
                                        <p:strVal val="hidden"/>
                                      </p:to>
                                    </p:set>
                                  </p:childTnLst>
                                </p:cTn>
                              </p:par>
                              <p:par>
                                <p:cTn id="136" presetID="1" presetClass="entr" presetSubtype="0" fill="hold" grpId="5" nodeType="withEffect">
                                  <p:stCondLst>
                                    <p:cond delay="0"/>
                                  </p:stCondLst>
                                  <p:childTnLst>
                                    <p:set>
                                      <p:cBhvr>
                                        <p:cTn id="137" dur="1" fill="hold">
                                          <p:stCondLst>
                                            <p:cond delay="0"/>
                                          </p:stCondLst>
                                        </p:cTn>
                                        <p:tgtEl>
                                          <p:spTgt spid="54"/>
                                        </p:tgtEl>
                                        <p:attrNameLst>
                                          <p:attrName>style.visibility</p:attrName>
                                        </p:attrNameLst>
                                      </p:cBhvr>
                                      <p:to>
                                        <p:strVal val="visible"/>
                                      </p:to>
                                    </p:set>
                                  </p:childTnLst>
                                </p:cTn>
                              </p:par>
                              <p:par>
                                <p:cTn id="138" presetID="1" presetClass="entr" presetSubtype="0" fill="hold" grpId="7" nodeType="withEffect">
                                  <p:stCondLst>
                                    <p:cond delay="0"/>
                                  </p:stCondLst>
                                  <p:childTnLst>
                                    <p:set>
                                      <p:cBhvr>
                                        <p:cTn id="139" dur="1" fill="hold">
                                          <p:stCondLst>
                                            <p:cond delay="0"/>
                                          </p:stCondLst>
                                        </p:cTn>
                                        <p:tgtEl>
                                          <p:spTgt spid="66"/>
                                        </p:tgtEl>
                                        <p:attrNameLst>
                                          <p:attrName>style.visibility</p:attrName>
                                        </p:attrNameLst>
                                      </p:cBhvr>
                                      <p:to>
                                        <p:strVal val="visible"/>
                                      </p:to>
                                    </p:set>
                                  </p:childTnLst>
                                </p:cTn>
                              </p:par>
                              <p:par>
                                <p:cTn id="140" presetID="1" presetClass="entr" presetSubtype="0" fill="hold" grpId="7" nodeType="withEffect">
                                  <p:stCondLst>
                                    <p:cond delay="0"/>
                                  </p:stCondLst>
                                  <p:childTnLst>
                                    <p:set>
                                      <p:cBhvr>
                                        <p:cTn id="141" dur="1" fill="hold">
                                          <p:stCondLst>
                                            <p:cond delay="0"/>
                                          </p:stCondLst>
                                        </p:cTn>
                                        <p:tgtEl>
                                          <p:spTgt spid="74"/>
                                        </p:tgtEl>
                                        <p:attrNameLst>
                                          <p:attrName>style.visibility</p:attrName>
                                        </p:attrNameLst>
                                      </p:cBhvr>
                                      <p:to>
                                        <p:strVal val="visible"/>
                                      </p:to>
                                    </p:set>
                                  </p:childTnLst>
                                </p:cTn>
                              </p:par>
                              <p:par>
                                <p:cTn id="142" presetID="1" presetClass="entr" presetSubtype="0" fill="hold" grpId="3" nodeType="withEffect">
                                  <p:stCondLst>
                                    <p:cond delay="0"/>
                                  </p:stCondLst>
                                  <p:childTnLst>
                                    <p:set>
                                      <p:cBhvr>
                                        <p:cTn id="143" dur="1" fill="hold">
                                          <p:stCondLst>
                                            <p:cond delay="0"/>
                                          </p:stCondLst>
                                        </p:cTn>
                                        <p:tgtEl>
                                          <p:spTgt spid="50"/>
                                        </p:tgtEl>
                                        <p:attrNameLst>
                                          <p:attrName>style.visibility</p:attrName>
                                        </p:attrNameLst>
                                      </p:cBhvr>
                                      <p:to>
                                        <p:strVal val="visible"/>
                                      </p:to>
                                    </p:set>
                                  </p:childTnLst>
                                </p:cTn>
                              </p:par>
                            </p:childTnLst>
                          </p:cTn>
                        </p:par>
                      </p:childTnLst>
                    </p:cTn>
                  </p:par>
                </p:childTnLst>
              </p:cTn>
              <p:nextCondLst>
                <p:cond evt="onClick" delay="0">
                  <p:tgtEl>
                    <p:spTgt spid="37"/>
                  </p:tgtEl>
                </p:cond>
              </p:nextCondLst>
            </p:seq>
            <p:seq concurrent="1" nextAc="seek">
              <p:cTn id="144" restart="whenNotActive" fill="hold" evtFilter="cancelBubble" nodeType="interactiveSeq">
                <p:stCondLst>
                  <p:cond evt="onClick" delay="0">
                    <p:tgtEl>
                      <p:spTgt spid="38"/>
                    </p:tgtEl>
                  </p:cond>
                </p:stCondLst>
                <p:endSync evt="end" delay="0">
                  <p:rtn val="all"/>
                </p:endSync>
                <p:childTnLst>
                  <p:par>
                    <p:cTn id="145" fill="hold">
                      <p:stCondLst>
                        <p:cond delay="0"/>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63"/>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64"/>
                                        </p:tgtEl>
                                        <p:attrNameLst>
                                          <p:attrName>style.visibility</p:attrName>
                                        </p:attrNameLst>
                                      </p:cBhvr>
                                      <p:to>
                                        <p:strVal val="visible"/>
                                      </p:to>
                                    </p:set>
                                  </p:childTnLst>
                                </p:cTn>
                              </p:par>
                              <p:par>
                                <p:cTn id="151" presetID="1" presetClass="exit" presetSubtype="0" fill="hold" grpId="6" nodeType="withEffect">
                                  <p:stCondLst>
                                    <p:cond delay="0"/>
                                  </p:stCondLst>
                                  <p:childTnLst>
                                    <p:set>
                                      <p:cBhvr>
                                        <p:cTn id="152" dur="1" fill="hold">
                                          <p:stCondLst>
                                            <p:cond delay="0"/>
                                          </p:stCondLst>
                                        </p:cTn>
                                        <p:tgtEl>
                                          <p:spTgt spid="54"/>
                                        </p:tgtEl>
                                        <p:attrNameLst>
                                          <p:attrName>style.visibility</p:attrName>
                                        </p:attrNameLst>
                                      </p:cBhvr>
                                      <p:to>
                                        <p:strVal val="hidden"/>
                                      </p:to>
                                    </p:set>
                                  </p:childTnLst>
                                </p:cTn>
                              </p:par>
                              <p:par>
                                <p:cTn id="153" presetID="1" presetClass="exit" presetSubtype="0" fill="hold" grpId="8" nodeType="withEffect">
                                  <p:stCondLst>
                                    <p:cond delay="0"/>
                                  </p:stCondLst>
                                  <p:childTnLst>
                                    <p:set>
                                      <p:cBhvr>
                                        <p:cTn id="154" dur="1" fill="hold">
                                          <p:stCondLst>
                                            <p:cond delay="0"/>
                                          </p:stCondLst>
                                        </p:cTn>
                                        <p:tgtEl>
                                          <p:spTgt spid="66"/>
                                        </p:tgtEl>
                                        <p:attrNameLst>
                                          <p:attrName>style.visibility</p:attrName>
                                        </p:attrNameLst>
                                      </p:cBhvr>
                                      <p:to>
                                        <p:strVal val="hidden"/>
                                      </p:to>
                                    </p:set>
                                  </p:childTnLst>
                                </p:cTn>
                              </p:par>
                              <p:par>
                                <p:cTn id="155" presetID="1" presetClass="exit" presetSubtype="0" fill="hold" grpId="8" nodeType="withEffect">
                                  <p:stCondLst>
                                    <p:cond delay="0"/>
                                  </p:stCondLst>
                                  <p:childTnLst>
                                    <p:set>
                                      <p:cBhvr>
                                        <p:cTn id="156" dur="1" fill="hold">
                                          <p:stCondLst>
                                            <p:cond delay="0"/>
                                          </p:stCondLst>
                                        </p:cTn>
                                        <p:tgtEl>
                                          <p:spTgt spid="74"/>
                                        </p:tgtEl>
                                        <p:attrNameLst>
                                          <p:attrName>style.visibility</p:attrName>
                                        </p:attrNameLst>
                                      </p:cBhvr>
                                      <p:to>
                                        <p:strVal val="hidden"/>
                                      </p:to>
                                    </p:set>
                                  </p:childTnLst>
                                </p:cTn>
                              </p:par>
                              <p:par>
                                <p:cTn id="157" presetID="1" presetClass="exit" presetSubtype="0" fill="hold" grpId="6" nodeType="withEffect">
                                  <p:stCondLst>
                                    <p:cond delay="0"/>
                                  </p:stCondLst>
                                  <p:childTnLst>
                                    <p:set>
                                      <p:cBhvr>
                                        <p:cTn id="158" dur="1" fill="hold">
                                          <p:stCondLst>
                                            <p:cond delay="0"/>
                                          </p:stCondLst>
                                        </p:cTn>
                                        <p:tgtEl>
                                          <p:spTgt spid="75"/>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1" presetClass="exit" presetSubtype="0" fill="hold" grpId="1" nodeType="clickEffect">
                                  <p:stCondLst>
                                    <p:cond delay="0"/>
                                  </p:stCondLst>
                                  <p:childTnLst>
                                    <p:set>
                                      <p:cBhvr>
                                        <p:cTn id="162" dur="1" fill="hold">
                                          <p:stCondLst>
                                            <p:cond delay="0"/>
                                          </p:stCondLst>
                                        </p:cTn>
                                        <p:tgtEl>
                                          <p:spTgt spid="63"/>
                                        </p:tgtEl>
                                        <p:attrNameLst>
                                          <p:attrName>style.visibility</p:attrName>
                                        </p:attrNameLst>
                                      </p:cBhvr>
                                      <p:to>
                                        <p:strVal val="hidden"/>
                                      </p:to>
                                    </p:set>
                                  </p:childTnLst>
                                </p:cTn>
                              </p:par>
                              <p:par>
                                <p:cTn id="163" presetID="1" presetClass="exit" presetSubtype="0" fill="hold" nodeType="withEffect">
                                  <p:stCondLst>
                                    <p:cond delay="0"/>
                                  </p:stCondLst>
                                  <p:childTnLst>
                                    <p:set>
                                      <p:cBhvr>
                                        <p:cTn id="164" dur="1" fill="hold">
                                          <p:stCondLst>
                                            <p:cond delay="0"/>
                                          </p:stCondLst>
                                        </p:cTn>
                                        <p:tgtEl>
                                          <p:spTgt spid="64"/>
                                        </p:tgtEl>
                                        <p:attrNameLst>
                                          <p:attrName>style.visibility</p:attrName>
                                        </p:attrNameLst>
                                      </p:cBhvr>
                                      <p:to>
                                        <p:strVal val="hidden"/>
                                      </p:to>
                                    </p:set>
                                  </p:childTnLst>
                                </p:cTn>
                              </p:par>
                              <p:par>
                                <p:cTn id="165" presetID="1" presetClass="entr" presetSubtype="0" fill="hold" grpId="7" nodeType="withEffect">
                                  <p:stCondLst>
                                    <p:cond delay="0"/>
                                  </p:stCondLst>
                                  <p:childTnLst>
                                    <p:set>
                                      <p:cBhvr>
                                        <p:cTn id="166" dur="1" fill="hold">
                                          <p:stCondLst>
                                            <p:cond delay="0"/>
                                          </p:stCondLst>
                                        </p:cTn>
                                        <p:tgtEl>
                                          <p:spTgt spid="54"/>
                                        </p:tgtEl>
                                        <p:attrNameLst>
                                          <p:attrName>style.visibility</p:attrName>
                                        </p:attrNameLst>
                                      </p:cBhvr>
                                      <p:to>
                                        <p:strVal val="visible"/>
                                      </p:to>
                                    </p:set>
                                  </p:childTnLst>
                                </p:cTn>
                              </p:par>
                              <p:par>
                                <p:cTn id="167" presetID="1" presetClass="entr" presetSubtype="0" fill="hold" grpId="9" nodeType="withEffect">
                                  <p:stCondLst>
                                    <p:cond delay="0"/>
                                  </p:stCondLst>
                                  <p:childTnLst>
                                    <p:set>
                                      <p:cBhvr>
                                        <p:cTn id="168" dur="1" fill="hold">
                                          <p:stCondLst>
                                            <p:cond delay="0"/>
                                          </p:stCondLst>
                                        </p:cTn>
                                        <p:tgtEl>
                                          <p:spTgt spid="66"/>
                                        </p:tgtEl>
                                        <p:attrNameLst>
                                          <p:attrName>style.visibility</p:attrName>
                                        </p:attrNameLst>
                                      </p:cBhvr>
                                      <p:to>
                                        <p:strVal val="visible"/>
                                      </p:to>
                                    </p:set>
                                  </p:childTnLst>
                                </p:cTn>
                              </p:par>
                              <p:par>
                                <p:cTn id="169" presetID="1" presetClass="entr" presetSubtype="0" fill="hold" grpId="9" nodeType="withEffect">
                                  <p:stCondLst>
                                    <p:cond delay="0"/>
                                  </p:stCondLst>
                                  <p:childTnLst>
                                    <p:set>
                                      <p:cBhvr>
                                        <p:cTn id="170" dur="1" fill="hold">
                                          <p:stCondLst>
                                            <p:cond delay="0"/>
                                          </p:stCondLst>
                                        </p:cTn>
                                        <p:tgtEl>
                                          <p:spTgt spid="74"/>
                                        </p:tgtEl>
                                        <p:attrNameLst>
                                          <p:attrName>style.visibility</p:attrName>
                                        </p:attrNameLst>
                                      </p:cBhvr>
                                      <p:to>
                                        <p:strVal val="visible"/>
                                      </p:to>
                                    </p:set>
                                  </p:childTnLst>
                                </p:cTn>
                              </p:par>
                              <p:par>
                                <p:cTn id="171" presetID="1" presetClass="entr" presetSubtype="0" fill="hold" grpId="7" nodeType="withEffect">
                                  <p:stCondLst>
                                    <p:cond delay="0"/>
                                  </p:stCondLst>
                                  <p:childTnLst>
                                    <p:set>
                                      <p:cBhvr>
                                        <p:cTn id="172" dur="1" fill="hold">
                                          <p:stCondLst>
                                            <p:cond delay="0"/>
                                          </p:stCondLst>
                                        </p:cTn>
                                        <p:tgtEl>
                                          <p:spTgt spid="75"/>
                                        </p:tgtEl>
                                        <p:attrNameLst>
                                          <p:attrName>style.visibility</p:attrName>
                                        </p:attrNameLst>
                                      </p:cBhvr>
                                      <p:to>
                                        <p:strVal val="visible"/>
                                      </p:to>
                                    </p:set>
                                  </p:childTnLst>
                                </p:cTn>
                              </p:par>
                            </p:childTnLst>
                          </p:cTn>
                        </p:par>
                      </p:childTnLst>
                    </p:cTn>
                  </p:par>
                </p:childTnLst>
              </p:cTn>
              <p:nextCondLst>
                <p:cond evt="onClick" delay="0">
                  <p:tgtEl>
                    <p:spTgt spid="38"/>
                  </p:tgtEl>
                </p:cond>
              </p:nextCondLst>
            </p:seq>
            <p:seq concurrent="1" nextAc="seek">
              <p:cTn id="173" restart="whenNotActive" fill="hold" evtFilter="cancelBubble" nodeType="interactiveSeq">
                <p:stCondLst>
                  <p:cond evt="onClick" delay="0">
                    <p:tgtEl>
                      <p:spTgt spid="39"/>
                    </p:tgtEl>
                  </p:cond>
                </p:stCondLst>
                <p:endSync evt="end" delay="0">
                  <p:rtn val="all"/>
                </p:endSync>
                <p:childTnLst>
                  <p:par>
                    <p:cTn id="174" fill="hold">
                      <p:stCondLst>
                        <p:cond delay="0"/>
                      </p:stCondLst>
                      <p:childTnLst>
                        <p:par>
                          <p:cTn id="175" fill="hold">
                            <p:stCondLst>
                              <p:cond delay="0"/>
                            </p:stCondLst>
                            <p:childTnLst>
                              <p:par>
                                <p:cTn id="176" presetID="1" presetClass="entr" presetSubtype="0" fill="hold" grpId="0" nodeType="clickEffect">
                                  <p:stCondLst>
                                    <p:cond delay="0"/>
                                  </p:stCondLst>
                                  <p:childTnLst>
                                    <p:set>
                                      <p:cBhvr>
                                        <p:cTn id="177" dur="1" fill="hold">
                                          <p:stCondLst>
                                            <p:cond delay="0"/>
                                          </p:stCondLst>
                                        </p:cTn>
                                        <p:tgtEl>
                                          <p:spTgt spid="65"/>
                                        </p:tgtEl>
                                        <p:attrNameLst>
                                          <p:attrName>style.visibility</p:attrName>
                                        </p:attrNameLst>
                                      </p:cBhvr>
                                      <p:to>
                                        <p:strVal val="visible"/>
                                      </p:to>
                                    </p:set>
                                  </p:childTnLst>
                                </p:cTn>
                              </p:par>
                              <p:par>
                                <p:cTn id="178" presetID="1" presetClass="entr" presetSubtype="0" fill="hold" nodeType="withEffect">
                                  <p:stCondLst>
                                    <p:cond delay="0"/>
                                  </p:stCondLst>
                                  <p:childTnLst>
                                    <p:set>
                                      <p:cBhvr>
                                        <p:cTn id="179" dur="1" fill="hold">
                                          <p:stCondLst>
                                            <p:cond delay="0"/>
                                          </p:stCondLst>
                                        </p:cTn>
                                        <p:tgtEl>
                                          <p:spTgt spid="67"/>
                                        </p:tgtEl>
                                        <p:attrNameLst>
                                          <p:attrName>style.visibility</p:attrName>
                                        </p:attrNameLst>
                                      </p:cBhvr>
                                      <p:to>
                                        <p:strVal val="visible"/>
                                      </p:to>
                                    </p:set>
                                  </p:childTnLst>
                                </p:cTn>
                              </p:par>
                              <p:par>
                                <p:cTn id="180" presetID="1" presetClass="exit" presetSubtype="0" fill="hold" grpId="0" nodeType="withEffect">
                                  <p:stCondLst>
                                    <p:cond delay="0"/>
                                  </p:stCondLst>
                                  <p:childTnLst>
                                    <p:set>
                                      <p:cBhvr>
                                        <p:cTn id="181" dur="1" fill="hold">
                                          <p:stCondLst>
                                            <p:cond delay="0"/>
                                          </p:stCondLst>
                                        </p:cTn>
                                        <p:tgtEl>
                                          <p:spTgt spid="78"/>
                                        </p:tgtEl>
                                        <p:attrNameLst>
                                          <p:attrName>style.visibility</p:attrName>
                                        </p:attrNameLst>
                                      </p:cBhvr>
                                      <p:to>
                                        <p:strVal val="hidden"/>
                                      </p:to>
                                    </p:set>
                                  </p:childTnLst>
                                </p:cTn>
                              </p:par>
                              <p:par>
                                <p:cTn id="182" presetID="1" presetClass="exit" presetSubtype="0" fill="hold" grpId="0" nodeType="withEffect">
                                  <p:stCondLst>
                                    <p:cond delay="0"/>
                                  </p:stCondLst>
                                  <p:childTnLst>
                                    <p:set>
                                      <p:cBhvr>
                                        <p:cTn id="183" dur="1" fill="hold">
                                          <p:stCondLst>
                                            <p:cond delay="0"/>
                                          </p:stCondLst>
                                        </p:cTn>
                                        <p:tgtEl>
                                          <p:spTgt spid="79"/>
                                        </p:tgtEl>
                                        <p:attrNameLst>
                                          <p:attrName>style.visibility</p:attrName>
                                        </p:attrNameLst>
                                      </p:cBhvr>
                                      <p:to>
                                        <p:strVal val="hidden"/>
                                      </p:to>
                                    </p:set>
                                  </p:childTnLst>
                                </p:cTn>
                              </p:par>
                              <p:par>
                                <p:cTn id="184" presetID="1" presetClass="exit" presetSubtype="0" fill="hold" grpId="0" nodeType="withEffect">
                                  <p:stCondLst>
                                    <p:cond delay="0"/>
                                  </p:stCondLst>
                                  <p:childTnLst>
                                    <p:set>
                                      <p:cBhvr>
                                        <p:cTn id="185" dur="1" fill="hold">
                                          <p:stCondLst>
                                            <p:cond delay="0"/>
                                          </p:stCondLst>
                                        </p:cTn>
                                        <p:tgtEl>
                                          <p:spTgt spid="80"/>
                                        </p:tgtEl>
                                        <p:attrNameLst>
                                          <p:attrName>style.visibility</p:attrName>
                                        </p:attrNameLst>
                                      </p:cBhvr>
                                      <p:to>
                                        <p:strVal val="hidden"/>
                                      </p:to>
                                    </p:set>
                                  </p:childTnLst>
                                </p:cTn>
                              </p:par>
                              <p:par>
                                <p:cTn id="186" presetID="1" presetClass="exit" presetSubtype="0" fill="hold" grpId="0" nodeType="withEffect">
                                  <p:stCondLst>
                                    <p:cond delay="0"/>
                                  </p:stCondLst>
                                  <p:childTnLst>
                                    <p:set>
                                      <p:cBhvr>
                                        <p:cTn id="187" dur="1" fill="hold">
                                          <p:stCondLst>
                                            <p:cond delay="0"/>
                                          </p:stCondLst>
                                        </p:cTn>
                                        <p:tgtEl>
                                          <p:spTgt spid="81"/>
                                        </p:tgtEl>
                                        <p:attrNameLst>
                                          <p:attrName>style.visibility</p:attrName>
                                        </p:attrNameLst>
                                      </p:cBhvr>
                                      <p:to>
                                        <p:strVal val="hidden"/>
                                      </p:to>
                                    </p:set>
                                  </p:childTnLst>
                                </p:cTn>
                              </p:par>
                            </p:childTnLst>
                          </p:cTn>
                        </p:par>
                      </p:childTnLst>
                    </p:cTn>
                  </p:par>
                  <p:par>
                    <p:cTn id="188" fill="hold">
                      <p:stCondLst>
                        <p:cond delay="indefinite"/>
                      </p:stCondLst>
                      <p:childTnLst>
                        <p:par>
                          <p:cTn id="189" fill="hold">
                            <p:stCondLst>
                              <p:cond delay="0"/>
                            </p:stCondLst>
                            <p:childTnLst>
                              <p:par>
                                <p:cTn id="190" presetID="1" presetClass="exit" presetSubtype="0" fill="hold" grpId="1" nodeType="clickEffect">
                                  <p:stCondLst>
                                    <p:cond delay="0"/>
                                  </p:stCondLst>
                                  <p:childTnLst>
                                    <p:set>
                                      <p:cBhvr>
                                        <p:cTn id="191" dur="1" fill="hold">
                                          <p:stCondLst>
                                            <p:cond delay="0"/>
                                          </p:stCondLst>
                                        </p:cTn>
                                        <p:tgtEl>
                                          <p:spTgt spid="65"/>
                                        </p:tgtEl>
                                        <p:attrNameLst>
                                          <p:attrName>style.visibility</p:attrName>
                                        </p:attrNameLst>
                                      </p:cBhvr>
                                      <p:to>
                                        <p:strVal val="hidden"/>
                                      </p:to>
                                    </p:set>
                                  </p:childTnLst>
                                </p:cTn>
                              </p:par>
                              <p:par>
                                <p:cTn id="192" presetID="1" presetClass="exit" presetSubtype="0" fill="hold" nodeType="withEffect">
                                  <p:stCondLst>
                                    <p:cond delay="0"/>
                                  </p:stCondLst>
                                  <p:childTnLst>
                                    <p:set>
                                      <p:cBhvr>
                                        <p:cTn id="193" dur="1" fill="hold">
                                          <p:stCondLst>
                                            <p:cond delay="0"/>
                                          </p:stCondLst>
                                        </p:cTn>
                                        <p:tgtEl>
                                          <p:spTgt spid="67"/>
                                        </p:tgtEl>
                                        <p:attrNameLst>
                                          <p:attrName>style.visibility</p:attrName>
                                        </p:attrNameLst>
                                      </p:cBhvr>
                                      <p:to>
                                        <p:strVal val="hidden"/>
                                      </p:to>
                                    </p:set>
                                  </p:childTnLst>
                                </p:cTn>
                              </p:par>
                              <p:par>
                                <p:cTn id="194" presetID="1" presetClass="entr" presetSubtype="0" fill="hold" grpId="1" nodeType="withEffect">
                                  <p:stCondLst>
                                    <p:cond delay="0"/>
                                  </p:stCondLst>
                                  <p:childTnLst>
                                    <p:set>
                                      <p:cBhvr>
                                        <p:cTn id="195" dur="1" fill="hold">
                                          <p:stCondLst>
                                            <p:cond delay="0"/>
                                          </p:stCondLst>
                                        </p:cTn>
                                        <p:tgtEl>
                                          <p:spTgt spid="78"/>
                                        </p:tgtEl>
                                        <p:attrNameLst>
                                          <p:attrName>style.visibility</p:attrName>
                                        </p:attrNameLst>
                                      </p:cBhvr>
                                      <p:to>
                                        <p:strVal val="visible"/>
                                      </p:to>
                                    </p:set>
                                  </p:childTnLst>
                                </p:cTn>
                              </p:par>
                              <p:par>
                                <p:cTn id="196" presetID="1" presetClass="entr" presetSubtype="0" fill="hold" grpId="1" nodeType="withEffect">
                                  <p:stCondLst>
                                    <p:cond delay="0"/>
                                  </p:stCondLst>
                                  <p:childTnLst>
                                    <p:set>
                                      <p:cBhvr>
                                        <p:cTn id="197" dur="1" fill="hold">
                                          <p:stCondLst>
                                            <p:cond delay="0"/>
                                          </p:stCondLst>
                                        </p:cTn>
                                        <p:tgtEl>
                                          <p:spTgt spid="79"/>
                                        </p:tgtEl>
                                        <p:attrNameLst>
                                          <p:attrName>style.visibility</p:attrName>
                                        </p:attrNameLst>
                                      </p:cBhvr>
                                      <p:to>
                                        <p:strVal val="visible"/>
                                      </p:to>
                                    </p:set>
                                  </p:childTnLst>
                                </p:cTn>
                              </p:par>
                              <p:par>
                                <p:cTn id="198" presetID="1" presetClass="entr" presetSubtype="0" fill="hold" grpId="1" nodeType="withEffect">
                                  <p:stCondLst>
                                    <p:cond delay="0"/>
                                  </p:stCondLst>
                                  <p:childTnLst>
                                    <p:set>
                                      <p:cBhvr>
                                        <p:cTn id="199" dur="1" fill="hold">
                                          <p:stCondLst>
                                            <p:cond delay="0"/>
                                          </p:stCondLst>
                                        </p:cTn>
                                        <p:tgtEl>
                                          <p:spTgt spid="80"/>
                                        </p:tgtEl>
                                        <p:attrNameLst>
                                          <p:attrName>style.visibility</p:attrName>
                                        </p:attrNameLst>
                                      </p:cBhvr>
                                      <p:to>
                                        <p:strVal val="visible"/>
                                      </p:to>
                                    </p:set>
                                  </p:childTnLst>
                                </p:cTn>
                              </p:par>
                              <p:par>
                                <p:cTn id="200" presetID="1" presetClass="entr" presetSubtype="0" fill="hold" grpId="1" nodeType="withEffect">
                                  <p:stCondLst>
                                    <p:cond delay="0"/>
                                  </p:stCondLst>
                                  <p:childTnLst>
                                    <p:set>
                                      <p:cBhvr>
                                        <p:cTn id="201" dur="1" fill="hold">
                                          <p:stCondLst>
                                            <p:cond delay="0"/>
                                          </p:stCondLst>
                                        </p:cTn>
                                        <p:tgtEl>
                                          <p:spTgt spid="81"/>
                                        </p:tgtEl>
                                        <p:attrNameLst>
                                          <p:attrName>style.visibility</p:attrName>
                                        </p:attrNameLst>
                                      </p:cBhvr>
                                      <p:to>
                                        <p:strVal val="visible"/>
                                      </p:to>
                                    </p:set>
                                  </p:childTnLst>
                                </p:cTn>
                              </p:par>
                            </p:childTnLst>
                          </p:cTn>
                        </p:par>
                      </p:childTnLst>
                    </p:cTn>
                  </p:par>
                </p:childTnLst>
              </p:cTn>
              <p:nextCondLst>
                <p:cond evt="onClick" delay="0">
                  <p:tgtEl>
                    <p:spTgt spid="39"/>
                  </p:tgtEl>
                </p:cond>
              </p:nextCondLst>
            </p:seq>
            <p:seq concurrent="1" nextAc="seek">
              <p:cTn id="202" restart="whenNotActive" fill="hold" evtFilter="cancelBubble" nodeType="interactiveSeq">
                <p:stCondLst>
                  <p:cond evt="onClick" delay="0">
                    <p:tgtEl>
                      <p:spTgt spid="40"/>
                    </p:tgtEl>
                  </p:cond>
                </p:stCondLst>
                <p:endSync evt="end" delay="0">
                  <p:rtn val="all"/>
                </p:endSync>
                <p:childTnLst>
                  <p:par>
                    <p:cTn id="203" fill="hold">
                      <p:stCondLst>
                        <p:cond delay="0"/>
                      </p:stCondLst>
                      <p:childTnLst>
                        <p:par>
                          <p:cTn id="204" fill="hold">
                            <p:stCondLst>
                              <p:cond delay="0"/>
                            </p:stCondLst>
                            <p:childTnLst>
                              <p:par>
                                <p:cTn id="205" presetID="1" presetClass="entr" presetSubtype="0" fill="hold" grpId="0" nodeType="clickEffect">
                                  <p:stCondLst>
                                    <p:cond delay="0"/>
                                  </p:stCondLst>
                                  <p:childTnLst>
                                    <p:set>
                                      <p:cBhvr>
                                        <p:cTn id="206" dur="1" fill="hold">
                                          <p:stCondLst>
                                            <p:cond delay="0"/>
                                          </p:stCondLst>
                                        </p:cTn>
                                        <p:tgtEl>
                                          <p:spTgt spid="68"/>
                                        </p:tgtEl>
                                        <p:attrNameLst>
                                          <p:attrName>style.visibility</p:attrName>
                                        </p:attrNameLst>
                                      </p:cBhvr>
                                      <p:to>
                                        <p:strVal val="visible"/>
                                      </p:to>
                                    </p:set>
                                  </p:childTnLst>
                                </p:cTn>
                              </p:par>
                              <p:par>
                                <p:cTn id="207" presetID="1" presetClass="entr" presetSubtype="0" fill="hold" nodeType="withEffect">
                                  <p:stCondLst>
                                    <p:cond delay="0"/>
                                  </p:stCondLst>
                                  <p:childTnLst>
                                    <p:set>
                                      <p:cBhvr>
                                        <p:cTn id="208" dur="1" fill="hold">
                                          <p:stCondLst>
                                            <p:cond delay="0"/>
                                          </p:stCondLst>
                                        </p:cTn>
                                        <p:tgtEl>
                                          <p:spTgt spid="69"/>
                                        </p:tgtEl>
                                        <p:attrNameLst>
                                          <p:attrName>style.visibility</p:attrName>
                                        </p:attrNameLst>
                                      </p:cBhvr>
                                      <p:to>
                                        <p:strVal val="visible"/>
                                      </p:to>
                                    </p:set>
                                  </p:childTnLst>
                                </p:cTn>
                              </p:par>
                              <p:par>
                                <p:cTn id="209" presetID="1" presetClass="exit" presetSubtype="0" fill="hold" grpId="2" nodeType="withEffect">
                                  <p:stCondLst>
                                    <p:cond delay="0"/>
                                  </p:stCondLst>
                                  <p:childTnLst>
                                    <p:set>
                                      <p:cBhvr>
                                        <p:cTn id="210" dur="1" fill="hold">
                                          <p:stCondLst>
                                            <p:cond delay="0"/>
                                          </p:stCondLst>
                                        </p:cTn>
                                        <p:tgtEl>
                                          <p:spTgt spid="79"/>
                                        </p:tgtEl>
                                        <p:attrNameLst>
                                          <p:attrName>style.visibility</p:attrName>
                                        </p:attrNameLst>
                                      </p:cBhvr>
                                      <p:to>
                                        <p:strVal val="hidden"/>
                                      </p:to>
                                    </p:set>
                                  </p:childTnLst>
                                </p:cTn>
                              </p:par>
                              <p:par>
                                <p:cTn id="211" presetID="1" presetClass="exit" presetSubtype="0" fill="hold" grpId="2" nodeType="withEffect">
                                  <p:stCondLst>
                                    <p:cond delay="0"/>
                                  </p:stCondLst>
                                  <p:childTnLst>
                                    <p:set>
                                      <p:cBhvr>
                                        <p:cTn id="212" dur="1" fill="hold">
                                          <p:stCondLst>
                                            <p:cond delay="0"/>
                                          </p:stCondLst>
                                        </p:cTn>
                                        <p:tgtEl>
                                          <p:spTgt spid="80"/>
                                        </p:tgtEl>
                                        <p:attrNameLst>
                                          <p:attrName>style.visibility</p:attrName>
                                        </p:attrNameLst>
                                      </p:cBhvr>
                                      <p:to>
                                        <p:strVal val="hidden"/>
                                      </p:to>
                                    </p:set>
                                  </p:childTnLst>
                                </p:cTn>
                              </p:par>
                              <p:par>
                                <p:cTn id="213" presetID="1" presetClass="exit" presetSubtype="0" fill="hold" grpId="2" nodeType="withEffect">
                                  <p:stCondLst>
                                    <p:cond delay="0"/>
                                  </p:stCondLst>
                                  <p:childTnLst>
                                    <p:set>
                                      <p:cBhvr>
                                        <p:cTn id="214" dur="1" fill="hold">
                                          <p:stCondLst>
                                            <p:cond delay="0"/>
                                          </p:stCondLst>
                                        </p:cTn>
                                        <p:tgtEl>
                                          <p:spTgt spid="81"/>
                                        </p:tgtEl>
                                        <p:attrNameLst>
                                          <p:attrName>style.visibility</p:attrName>
                                        </p:attrNameLst>
                                      </p:cBhvr>
                                      <p:to>
                                        <p:strVal val="hidden"/>
                                      </p:to>
                                    </p:set>
                                  </p:childTnLst>
                                </p:cTn>
                              </p:par>
                              <p:par>
                                <p:cTn id="215" presetID="1" presetClass="exit" presetSubtype="0" fill="hold" grpId="0" nodeType="withEffect">
                                  <p:stCondLst>
                                    <p:cond delay="0"/>
                                  </p:stCondLst>
                                  <p:childTnLst>
                                    <p:set>
                                      <p:cBhvr>
                                        <p:cTn id="216" dur="1" fill="hold">
                                          <p:stCondLst>
                                            <p:cond delay="0"/>
                                          </p:stCondLst>
                                        </p:cTn>
                                        <p:tgtEl>
                                          <p:spTgt spid="82"/>
                                        </p:tgtEl>
                                        <p:attrNameLst>
                                          <p:attrName>style.visibility</p:attrName>
                                        </p:attrNameLst>
                                      </p:cBhvr>
                                      <p:to>
                                        <p:strVal val="hidden"/>
                                      </p:to>
                                    </p:set>
                                  </p:childTnLst>
                                </p:cTn>
                              </p:par>
                            </p:childTnLst>
                          </p:cTn>
                        </p:par>
                      </p:childTnLst>
                    </p:cTn>
                  </p:par>
                  <p:par>
                    <p:cTn id="217" fill="hold">
                      <p:stCondLst>
                        <p:cond delay="indefinite"/>
                      </p:stCondLst>
                      <p:childTnLst>
                        <p:par>
                          <p:cTn id="218" fill="hold">
                            <p:stCondLst>
                              <p:cond delay="0"/>
                            </p:stCondLst>
                            <p:childTnLst>
                              <p:par>
                                <p:cTn id="219" presetID="1" presetClass="exit" presetSubtype="0" fill="hold" grpId="1" nodeType="clickEffect">
                                  <p:stCondLst>
                                    <p:cond delay="0"/>
                                  </p:stCondLst>
                                  <p:childTnLst>
                                    <p:set>
                                      <p:cBhvr>
                                        <p:cTn id="220" dur="1" fill="hold">
                                          <p:stCondLst>
                                            <p:cond delay="0"/>
                                          </p:stCondLst>
                                        </p:cTn>
                                        <p:tgtEl>
                                          <p:spTgt spid="68"/>
                                        </p:tgtEl>
                                        <p:attrNameLst>
                                          <p:attrName>style.visibility</p:attrName>
                                        </p:attrNameLst>
                                      </p:cBhvr>
                                      <p:to>
                                        <p:strVal val="hidden"/>
                                      </p:to>
                                    </p:set>
                                  </p:childTnLst>
                                </p:cTn>
                              </p:par>
                              <p:par>
                                <p:cTn id="221" presetID="1" presetClass="exit" presetSubtype="0" fill="hold" nodeType="withEffect">
                                  <p:stCondLst>
                                    <p:cond delay="0"/>
                                  </p:stCondLst>
                                  <p:childTnLst>
                                    <p:set>
                                      <p:cBhvr>
                                        <p:cTn id="222" dur="1" fill="hold">
                                          <p:stCondLst>
                                            <p:cond delay="0"/>
                                          </p:stCondLst>
                                        </p:cTn>
                                        <p:tgtEl>
                                          <p:spTgt spid="69"/>
                                        </p:tgtEl>
                                        <p:attrNameLst>
                                          <p:attrName>style.visibility</p:attrName>
                                        </p:attrNameLst>
                                      </p:cBhvr>
                                      <p:to>
                                        <p:strVal val="hidden"/>
                                      </p:to>
                                    </p:set>
                                  </p:childTnLst>
                                </p:cTn>
                              </p:par>
                              <p:par>
                                <p:cTn id="223" presetID="1" presetClass="entr" presetSubtype="0" fill="hold" grpId="3" nodeType="withEffect">
                                  <p:stCondLst>
                                    <p:cond delay="0"/>
                                  </p:stCondLst>
                                  <p:childTnLst>
                                    <p:set>
                                      <p:cBhvr>
                                        <p:cTn id="224" dur="1" fill="hold">
                                          <p:stCondLst>
                                            <p:cond delay="0"/>
                                          </p:stCondLst>
                                        </p:cTn>
                                        <p:tgtEl>
                                          <p:spTgt spid="79"/>
                                        </p:tgtEl>
                                        <p:attrNameLst>
                                          <p:attrName>style.visibility</p:attrName>
                                        </p:attrNameLst>
                                      </p:cBhvr>
                                      <p:to>
                                        <p:strVal val="visible"/>
                                      </p:to>
                                    </p:set>
                                  </p:childTnLst>
                                </p:cTn>
                              </p:par>
                              <p:par>
                                <p:cTn id="225" presetID="1" presetClass="entr" presetSubtype="0" fill="hold" grpId="3" nodeType="withEffect">
                                  <p:stCondLst>
                                    <p:cond delay="0"/>
                                  </p:stCondLst>
                                  <p:childTnLst>
                                    <p:set>
                                      <p:cBhvr>
                                        <p:cTn id="226" dur="1" fill="hold">
                                          <p:stCondLst>
                                            <p:cond delay="0"/>
                                          </p:stCondLst>
                                        </p:cTn>
                                        <p:tgtEl>
                                          <p:spTgt spid="80"/>
                                        </p:tgtEl>
                                        <p:attrNameLst>
                                          <p:attrName>style.visibility</p:attrName>
                                        </p:attrNameLst>
                                      </p:cBhvr>
                                      <p:to>
                                        <p:strVal val="visible"/>
                                      </p:to>
                                    </p:set>
                                  </p:childTnLst>
                                </p:cTn>
                              </p:par>
                              <p:par>
                                <p:cTn id="227" presetID="1" presetClass="entr" presetSubtype="0" fill="hold" grpId="3" nodeType="withEffect">
                                  <p:stCondLst>
                                    <p:cond delay="0"/>
                                  </p:stCondLst>
                                  <p:childTnLst>
                                    <p:set>
                                      <p:cBhvr>
                                        <p:cTn id="228" dur="1" fill="hold">
                                          <p:stCondLst>
                                            <p:cond delay="0"/>
                                          </p:stCondLst>
                                        </p:cTn>
                                        <p:tgtEl>
                                          <p:spTgt spid="81"/>
                                        </p:tgtEl>
                                        <p:attrNameLst>
                                          <p:attrName>style.visibility</p:attrName>
                                        </p:attrNameLst>
                                      </p:cBhvr>
                                      <p:to>
                                        <p:strVal val="visible"/>
                                      </p:to>
                                    </p:set>
                                  </p:childTnLst>
                                </p:cTn>
                              </p:par>
                              <p:par>
                                <p:cTn id="229" presetID="1" presetClass="entr" presetSubtype="0" fill="hold" grpId="1" nodeType="withEffect">
                                  <p:stCondLst>
                                    <p:cond delay="0"/>
                                  </p:stCondLst>
                                  <p:childTnLst>
                                    <p:set>
                                      <p:cBhvr>
                                        <p:cTn id="230" dur="1" fill="hold">
                                          <p:stCondLst>
                                            <p:cond delay="0"/>
                                          </p:stCondLst>
                                        </p:cTn>
                                        <p:tgtEl>
                                          <p:spTgt spid="82"/>
                                        </p:tgtEl>
                                        <p:attrNameLst>
                                          <p:attrName>style.visibility</p:attrName>
                                        </p:attrNameLst>
                                      </p:cBhvr>
                                      <p:to>
                                        <p:strVal val="visible"/>
                                      </p:to>
                                    </p:set>
                                  </p:childTnLst>
                                </p:cTn>
                              </p:par>
                            </p:childTnLst>
                          </p:cTn>
                        </p:par>
                      </p:childTnLst>
                    </p:cTn>
                  </p:par>
                </p:childTnLst>
              </p:cTn>
              <p:nextCondLst>
                <p:cond evt="onClick" delay="0">
                  <p:tgtEl>
                    <p:spTgt spid="40"/>
                  </p:tgtEl>
                </p:cond>
              </p:nextCondLst>
            </p:seq>
            <p:seq concurrent="1" nextAc="seek">
              <p:cTn id="231" restart="whenNotActive" fill="hold" evtFilter="cancelBubble" nodeType="interactiveSeq">
                <p:stCondLst>
                  <p:cond evt="onClick" delay="0">
                    <p:tgtEl>
                      <p:spTgt spid="41"/>
                    </p:tgtEl>
                  </p:cond>
                </p:stCondLst>
                <p:endSync evt="end" delay="0">
                  <p:rtn val="all"/>
                </p:endSync>
                <p:childTnLst>
                  <p:par>
                    <p:cTn id="232" fill="hold">
                      <p:stCondLst>
                        <p:cond delay="0"/>
                      </p:stCondLst>
                      <p:childTnLst>
                        <p:par>
                          <p:cTn id="233" fill="hold">
                            <p:stCondLst>
                              <p:cond delay="0"/>
                            </p:stCondLst>
                            <p:childTnLst>
                              <p:par>
                                <p:cTn id="234" presetID="1" presetClass="entr" presetSubtype="0" fill="hold" grpId="0" nodeType="clickEffect">
                                  <p:stCondLst>
                                    <p:cond delay="0"/>
                                  </p:stCondLst>
                                  <p:childTnLst>
                                    <p:set>
                                      <p:cBhvr>
                                        <p:cTn id="235" dur="1" fill="hold">
                                          <p:stCondLst>
                                            <p:cond delay="0"/>
                                          </p:stCondLst>
                                        </p:cTn>
                                        <p:tgtEl>
                                          <p:spTgt spid="70"/>
                                        </p:tgtEl>
                                        <p:attrNameLst>
                                          <p:attrName>style.visibility</p:attrName>
                                        </p:attrNameLst>
                                      </p:cBhvr>
                                      <p:to>
                                        <p:strVal val="visible"/>
                                      </p:to>
                                    </p:set>
                                  </p:childTnLst>
                                </p:cTn>
                              </p:par>
                              <p:par>
                                <p:cTn id="236" presetID="1" presetClass="entr" presetSubtype="0" fill="hold" nodeType="withEffect">
                                  <p:stCondLst>
                                    <p:cond delay="0"/>
                                  </p:stCondLst>
                                  <p:childTnLst>
                                    <p:set>
                                      <p:cBhvr>
                                        <p:cTn id="237" dur="1" fill="hold">
                                          <p:stCondLst>
                                            <p:cond delay="0"/>
                                          </p:stCondLst>
                                        </p:cTn>
                                        <p:tgtEl>
                                          <p:spTgt spid="71"/>
                                        </p:tgtEl>
                                        <p:attrNameLst>
                                          <p:attrName>style.visibility</p:attrName>
                                        </p:attrNameLst>
                                      </p:cBhvr>
                                      <p:to>
                                        <p:strVal val="visible"/>
                                      </p:to>
                                    </p:set>
                                  </p:childTnLst>
                                </p:cTn>
                              </p:par>
                              <p:par>
                                <p:cTn id="238" presetID="1" presetClass="exit" presetSubtype="0" fill="hold" grpId="4" nodeType="withEffect">
                                  <p:stCondLst>
                                    <p:cond delay="0"/>
                                  </p:stCondLst>
                                  <p:childTnLst>
                                    <p:set>
                                      <p:cBhvr>
                                        <p:cTn id="239" dur="1" fill="hold">
                                          <p:stCondLst>
                                            <p:cond delay="0"/>
                                          </p:stCondLst>
                                        </p:cTn>
                                        <p:tgtEl>
                                          <p:spTgt spid="80"/>
                                        </p:tgtEl>
                                        <p:attrNameLst>
                                          <p:attrName>style.visibility</p:attrName>
                                        </p:attrNameLst>
                                      </p:cBhvr>
                                      <p:to>
                                        <p:strVal val="hidden"/>
                                      </p:to>
                                    </p:set>
                                  </p:childTnLst>
                                </p:cTn>
                              </p:par>
                              <p:par>
                                <p:cTn id="240" presetID="1" presetClass="exit" presetSubtype="0" fill="hold" grpId="4" nodeType="withEffect">
                                  <p:stCondLst>
                                    <p:cond delay="0"/>
                                  </p:stCondLst>
                                  <p:childTnLst>
                                    <p:set>
                                      <p:cBhvr>
                                        <p:cTn id="241" dur="1" fill="hold">
                                          <p:stCondLst>
                                            <p:cond delay="0"/>
                                          </p:stCondLst>
                                        </p:cTn>
                                        <p:tgtEl>
                                          <p:spTgt spid="81"/>
                                        </p:tgtEl>
                                        <p:attrNameLst>
                                          <p:attrName>style.visibility</p:attrName>
                                        </p:attrNameLst>
                                      </p:cBhvr>
                                      <p:to>
                                        <p:strVal val="hidden"/>
                                      </p:to>
                                    </p:set>
                                  </p:childTnLst>
                                </p:cTn>
                              </p:par>
                              <p:par>
                                <p:cTn id="242" presetID="1" presetClass="exit" presetSubtype="0" fill="hold" grpId="2" nodeType="withEffect">
                                  <p:stCondLst>
                                    <p:cond delay="0"/>
                                  </p:stCondLst>
                                  <p:childTnLst>
                                    <p:set>
                                      <p:cBhvr>
                                        <p:cTn id="243" dur="1" fill="hold">
                                          <p:stCondLst>
                                            <p:cond delay="0"/>
                                          </p:stCondLst>
                                        </p:cTn>
                                        <p:tgtEl>
                                          <p:spTgt spid="82"/>
                                        </p:tgtEl>
                                        <p:attrNameLst>
                                          <p:attrName>style.visibility</p:attrName>
                                        </p:attrNameLst>
                                      </p:cBhvr>
                                      <p:to>
                                        <p:strVal val="hidden"/>
                                      </p:to>
                                    </p:set>
                                  </p:childTnLst>
                                </p:cTn>
                              </p:par>
                            </p:childTnLst>
                          </p:cTn>
                        </p:par>
                      </p:childTnLst>
                    </p:cTn>
                  </p:par>
                  <p:par>
                    <p:cTn id="244" fill="hold">
                      <p:stCondLst>
                        <p:cond delay="indefinite"/>
                      </p:stCondLst>
                      <p:childTnLst>
                        <p:par>
                          <p:cTn id="245" fill="hold">
                            <p:stCondLst>
                              <p:cond delay="0"/>
                            </p:stCondLst>
                            <p:childTnLst>
                              <p:par>
                                <p:cTn id="246" presetID="1" presetClass="exit" presetSubtype="0" fill="hold" grpId="1" nodeType="clickEffect">
                                  <p:stCondLst>
                                    <p:cond delay="0"/>
                                  </p:stCondLst>
                                  <p:childTnLst>
                                    <p:set>
                                      <p:cBhvr>
                                        <p:cTn id="247" dur="1" fill="hold">
                                          <p:stCondLst>
                                            <p:cond delay="0"/>
                                          </p:stCondLst>
                                        </p:cTn>
                                        <p:tgtEl>
                                          <p:spTgt spid="70"/>
                                        </p:tgtEl>
                                        <p:attrNameLst>
                                          <p:attrName>style.visibility</p:attrName>
                                        </p:attrNameLst>
                                      </p:cBhvr>
                                      <p:to>
                                        <p:strVal val="hidden"/>
                                      </p:to>
                                    </p:set>
                                  </p:childTnLst>
                                </p:cTn>
                              </p:par>
                              <p:par>
                                <p:cTn id="248" presetID="1" presetClass="exit" presetSubtype="0" fill="hold" nodeType="withEffect">
                                  <p:stCondLst>
                                    <p:cond delay="0"/>
                                  </p:stCondLst>
                                  <p:childTnLst>
                                    <p:set>
                                      <p:cBhvr>
                                        <p:cTn id="249" dur="1" fill="hold">
                                          <p:stCondLst>
                                            <p:cond delay="0"/>
                                          </p:stCondLst>
                                        </p:cTn>
                                        <p:tgtEl>
                                          <p:spTgt spid="71"/>
                                        </p:tgtEl>
                                        <p:attrNameLst>
                                          <p:attrName>style.visibility</p:attrName>
                                        </p:attrNameLst>
                                      </p:cBhvr>
                                      <p:to>
                                        <p:strVal val="hidden"/>
                                      </p:to>
                                    </p:set>
                                  </p:childTnLst>
                                </p:cTn>
                              </p:par>
                              <p:par>
                                <p:cTn id="250" presetID="1" presetClass="entr" presetSubtype="0" fill="hold" grpId="5" nodeType="withEffect">
                                  <p:stCondLst>
                                    <p:cond delay="0"/>
                                  </p:stCondLst>
                                  <p:childTnLst>
                                    <p:set>
                                      <p:cBhvr>
                                        <p:cTn id="251" dur="1" fill="hold">
                                          <p:stCondLst>
                                            <p:cond delay="0"/>
                                          </p:stCondLst>
                                        </p:cTn>
                                        <p:tgtEl>
                                          <p:spTgt spid="80"/>
                                        </p:tgtEl>
                                        <p:attrNameLst>
                                          <p:attrName>style.visibility</p:attrName>
                                        </p:attrNameLst>
                                      </p:cBhvr>
                                      <p:to>
                                        <p:strVal val="visible"/>
                                      </p:to>
                                    </p:set>
                                  </p:childTnLst>
                                </p:cTn>
                              </p:par>
                              <p:par>
                                <p:cTn id="252" presetID="1" presetClass="entr" presetSubtype="0" fill="hold" grpId="5" nodeType="withEffect">
                                  <p:stCondLst>
                                    <p:cond delay="0"/>
                                  </p:stCondLst>
                                  <p:childTnLst>
                                    <p:set>
                                      <p:cBhvr>
                                        <p:cTn id="253" dur="1" fill="hold">
                                          <p:stCondLst>
                                            <p:cond delay="0"/>
                                          </p:stCondLst>
                                        </p:cTn>
                                        <p:tgtEl>
                                          <p:spTgt spid="81"/>
                                        </p:tgtEl>
                                        <p:attrNameLst>
                                          <p:attrName>style.visibility</p:attrName>
                                        </p:attrNameLst>
                                      </p:cBhvr>
                                      <p:to>
                                        <p:strVal val="visible"/>
                                      </p:to>
                                    </p:set>
                                  </p:childTnLst>
                                </p:cTn>
                              </p:par>
                              <p:par>
                                <p:cTn id="254" presetID="1" presetClass="entr" presetSubtype="0" fill="hold" grpId="3" nodeType="withEffect">
                                  <p:stCondLst>
                                    <p:cond delay="0"/>
                                  </p:stCondLst>
                                  <p:childTnLst>
                                    <p:set>
                                      <p:cBhvr>
                                        <p:cTn id="255" dur="1" fill="hold">
                                          <p:stCondLst>
                                            <p:cond delay="0"/>
                                          </p:stCondLst>
                                        </p:cTn>
                                        <p:tgtEl>
                                          <p:spTgt spid="82"/>
                                        </p:tgtEl>
                                        <p:attrNameLst>
                                          <p:attrName>style.visibility</p:attrName>
                                        </p:attrNameLst>
                                      </p:cBhvr>
                                      <p:to>
                                        <p:strVal val="visible"/>
                                      </p:to>
                                    </p:set>
                                  </p:childTnLst>
                                </p:cTn>
                              </p:par>
                            </p:childTnLst>
                          </p:cTn>
                        </p:par>
                      </p:childTnLst>
                    </p:cTn>
                  </p:par>
                </p:childTnLst>
              </p:cTn>
              <p:nextCondLst>
                <p:cond evt="onClick" delay="0">
                  <p:tgtEl>
                    <p:spTgt spid="41"/>
                  </p:tgtEl>
                </p:cond>
              </p:nextCondLst>
            </p:seq>
            <p:seq concurrent="1" nextAc="seek">
              <p:cTn id="256" restart="whenNotActive" fill="hold" evtFilter="cancelBubble" nodeType="interactiveSeq">
                <p:stCondLst>
                  <p:cond evt="onClick" delay="0">
                    <p:tgtEl>
                      <p:spTgt spid="42"/>
                    </p:tgtEl>
                  </p:cond>
                </p:stCondLst>
                <p:endSync evt="end" delay="0">
                  <p:rtn val="all"/>
                </p:endSync>
                <p:childTnLst>
                  <p:par>
                    <p:cTn id="257" fill="hold">
                      <p:stCondLst>
                        <p:cond delay="0"/>
                      </p:stCondLst>
                      <p:childTnLst>
                        <p:par>
                          <p:cTn id="258" fill="hold">
                            <p:stCondLst>
                              <p:cond delay="0"/>
                            </p:stCondLst>
                            <p:childTnLst>
                              <p:par>
                                <p:cTn id="259" presetID="1" presetClass="entr" presetSubtype="0" fill="hold" grpId="0" nodeType="clickEffect">
                                  <p:stCondLst>
                                    <p:cond delay="0"/>
                                  </p:stCondLst>
                                  <p:childTnLst>
                                    <p:set>
                                      <p:cBhvr>
                                        <p:cTn id="260" dur="1" fill="hold">
                                          <p:stCondLst>
                                            <p:cond delay="0"/>
                                          </p:stCondLst>
                                        </p:cTn>
                                        <p:tgtEl>
                                          <p:spTgt spid="72"/>
                                        </p:tgtEl>
                                        <p:attrNameLst>
                                          <p:attrName>style.visibility</p:attrName>
                                        </p:attrNameLst>
                                      </p:cBhvr>
                                      <p:to>
                                        <p:strVal val="visible"/>
                                      </p:to>
                                    </p:set>
                                  </p:childTnLst>
                                </p:cTn>
                              </p:par>
                              <p:par>
                                <p:cTn id="261" presetID="1" presetClass="entr" presetSubtype="0" fill="hold" nodeType="withEffect">
                                  <p:stCondLst>
                                    <p:cond delay="0"/>
                                  </p:stCondLst>
                                  <p:childTnLst>
                                    <p:set>
                                      <p:cBhvr>
                                        <p:cTn id="262" dur="1" fill="hold">
                                          <p:stCondLst>
                                            <p:cond delay="0"/>
                                          </p:stCondLst>
                                        </p:cTn>
                                        <p:tgtEl>
                                          <p:spTgt spid="73"/>
                                        </p:tgtEl>
                                        <p:attrNameLst>
                                          <p:attrName>style.visibility</p:attrName>
                                        </p:attrNameLst>
                                      </p:cBhvr>
                                      <p:to>
                                        <p:strVal val="visible"/>
                                      </p:to>
                                    </p:set>
                                  </p:childTnLst>
                                </p:cTn>
                              </p:par>
                              <p:par>
                                <p:cTn id="263" presetID="1" presetClass="exit" presetSubtype="0" fill="hold" grpId="2" nodeType="withEffect">
                                  <p:stCondLst>
                                    <p:cond delay="0"/>
                                  </p:stCondLst>
                                  <p:childTnLst>
                                    <p:set>
                                      <p:cBhvr>
                                        <p:cTn id="264" dur="1" fill="hold">
                                          <p:stCondLst>
                                            <p:cond delay="0"/>
                                          </p:stCondLst>
                                        </p:cTn>
                                        <p:tgtEl>
                                          <p:spTgt spid="78"/>
                                        </p:tgtEl>
                                        <p:attrNameLst>
                                          <p:attrName>style.visibility</p:attrName>
                                        </p:attrNameLst>
                                      </p:cBhvr>
                                      <p:to>
                                        <p:strVal val="hidden"/>
                                      </p:to>
                                    </p:set>
                                  </p:childTnLst>
                                </p:cTn>
                              </p:par>
                              <p:par>
                                <p:cTn id="265" presetID="1" presetClass="exit" presetSubtype="0" fill="hold" grpId="4" nodeType="withEffect">
                                  <p:stCondLst>
                                    <p:cond delay="0"/>
                                  </p:stCondLst>
                                  <p:childTnLst>
                                    <p:set>
                                      <p:cBhvr>
                                        <p:cTn id="266" dur="1" fill="hold">
                                          <p:stCondLst>
                                            <p:cond delay="0"/>
                                          </p:stCondLst>
                                        </p:cTn>
                                        <p:tgtEl>
                                          <p:spTgt spid="79"/>
                                        </p:tgtEl>
                                        <p:attrNameLst>
                                          <p:attrName>style.visibility</p:attrName>
                                        </p:attrNameLst>
                                      </p:cBhvr>
                                      <p:to>
                                        <p:strVal val="hidden"/>
                                      </p:to>
                                    </p:set>
                                  </p:childTnLst>
                                </p:cTn>
                              </p:par>
                              <p:par>
                                <p:cTn id="267" presetID="1" presetClass="exit" presetSubtype="0" fill="hold" grpId="0" nodeType="withEffect">
                                  <p:stCondLst>
                                    <p:cond delay="0"/>
                                  </p:stCondLst>
                                  <p:childTnLst>
                                    <p:set>
                                      <p:cBhvr>
                                        <p:cTn id="268" dur="1" fill="hold">
                                          <p:stCondLst>
                                            <p:cond delay="0"/>
                                          </p:stCondLst>
                                        </p:cTn>
                                        <p:tgtEl>
                                          <p:spTgt spid="77"/>
                                        </p:tgtEl>
                                        <p:attrNameLst>
                                          <p:attrName>style.visibility</p:attrName>
                                        </p:attrNameLst>
                                      </p:cBhvr>
                                      <p:to>
                                        <p:strVal val="hidden"/>
                                      </p:to>
                                    </p:set>
                                  </p:childTnLst>
                                </p:cTn>
                              </p:par>
                            </p:childTnLst>
                          </p:cTn>
                        </p:par>
                      </p:childTnLst>
                    </p:cTn>
                  </p:par>
                  <p:par>
                    <p:cTn id="269" fill="hold">
                      <p:stCondLst>
                        <p:cond delay="indefinite"/>
                      </p:stCondLst>
                      <p:childTnLst>
                        <p:par>
                          <p:cTn id="270" fill="hold">
                            <p:stCondLst>
                              <p:cond delay="0"/>
                            </p:stCondLst>
                            <p:childTnLst>
                              <p:par>
                                <p:cTn id="271" presetID="1" presetClass="exit" presetSubtype="0" fill="hold" grpId="1" nodeType="clickEffect">
                                  <p:stCondLst>
                                    <p:cond delay="0"/>
                                  </p:stCondLst>
                                  <p:childTnLst>
                                    <p:set>
                                      <p:cBhvr>
                                        <p:cTn id="272" dur="1" fill="hold">
                                          <p:stCondLst>
                                            <p:cond delay="0"/>
                                          </p:stCondLst>
                                        </p:cTn>
                                        <p:tgtEl>
                                          <p:spTgt spid="72"/>
                                        </p:tgtEl>
                                        <p:attrNameLst>
                                          <p:attrName>style.visibility</p:attrName>
                                        </p:attrNameLst>
                                      </p:cBhvr>
                                      <p:to>
                                        <p:strVal val="hidden"/>
                                      </p:to>
                                    </p:set>
                                  </p:childTnLst>
                                </p:cTn>
                              </p:par>
                              <p:par>
                                <p:cTn id="273" presetID="1" presetClass="exit" presetSubtype="0" fill="hold" nodeType="withEffect">
                                  <p:stCondLst>
                                    <p:cond delay="0"/>
                                  </p:stCondLst>
                                  <p:childTnLst>
                                    <p:set>
                                      <p:cBhvr>
                                        <p:cTn id="274" dur="1" fill="hold">
                                          <p:stCondLst>
                                            <p:cond delay="0"/>
                                          </p:stCondLst>
                                        </p:cTn>
                                        <p:tgtEl>
                                          <p:spTgt spid="73"/>
                                        </p:tgtEl>
                                        <p:attrNameLst>
                                          <p:attrName>style.visibility</p:attrName>
                                        </p:attrNameLst>
                                      </p:cBhvr>
                                      <p:to>
                                        <p:strVal val="hidden"/>
                                      </p:to>
                                    </p:set>
                                  </p:childTnLst>
                                </p:cTn>
                              </p:par>
                              <p:par>
                                <p:cTn id="275" presetID="1" presetClass="entr" presetSubtype="0" fill="hold" grpId="3" nodeType="withEffect">
                                  <p:stCondLst>
                                    <p:cond delay="0"/>
                                  </p:stCondLst>
                                  <p:childTnLst>
                                    <p:set>
                                      <p:cBhvr>
                                        <p:cTn id="276" dur="1" fill="hold">
                                          <p:stCondLst>
                                            <p:cond delay="0"/>
                                          </p:stCondLst>
                                        </p:cTn>
                                        <p:tgtEl>
                                          <p:spTgt spid="78"/>
                                        </p:tgtEl>
                                        <p:attrNameLst>
                                          <p:attrName>style.visibility</p:attrName>
                                        </p:attrNameLst>
                                      </p:cBhvr>
                                      <p:to>
                                        <p:strVal val="visible"/>
                                      </p:to>
                                    </p:set>
                                  </p:childTnLst>
                                </p:cTn>
                              </p:par>
                              <p:par>
                                <p:cTn id="277" presetID="1" presetClass="entr" presetSubtype="0" fill="hold" grpId="5" nodeType="withEffect">
                                  <p:stCondLst>
                                    <p:cond delay="0"/>
                                  </p:stCondLst>
                                  <p:childTnLst>
                                    <p:set>
                                      <p:cBhvr>
                                        <p:cTn id="278" dur="1" fill="hold">
                                          <p:stCondLst>
                                            <p:cond delay="0"/>
                                          </p:stCondLst>
                                        </p:cTn>
                                        <p:tgtEl>
                                          <p:spTgt spid="79"/>
                                        </p:tgtEl>
                                        <p:attrNameLst>
                                          <p:attrName>style.visibility</p:attrName>
                                        </p:attrNameLst>
                                      </p:cBhvr>
                                      <p:to>
                                        <p:strVal val="visible"/>
                                      </p:to>
                                    </p:set>
                                  </p:childTnLst>
                                </p:cTn>
                              </p:par>
                              <p:par>
                                <p:cTn id="279" presetID="1" presetClass="entr" presetSubtype="0" fill="hold" grpId="1" nodeType="withEffect">
                                  <p:stCondLst>
                                    <p:cond delay="0"/>
                                  </p:stCondLst>
                                  <p:childTnLst>
                                    <p:set>
                                      <p:cBhvr>
                                        <p:cTn id="280" dur="1" fill="hold">
                                          <p:stCondLst>
                                            <p:cond delay="0"/>
                                          </p:stCondLst>
                                        </p:cTn>
                                        <p:tgtEl>
                                          <p:spTgt spid="77"/>
                                        </p:tgtEl>
                                        <p:attrNameLst>
                                          <p:attrName>style.visibility</p:attrName>
                                        </p:attrNameLst>
                                      </p:cBhvr>
                                      <p:to>
                                        <p:strVal val="visible"/>
                                      </p:to>
                                    </p:set>
                                  </p:childTnLst>
                                </p:cTn>
                              </p:par>
                            </p:childTnLst>
                          </p:cTn>
                        </p:par>
                      </p:childTnLst>
                    </p:cTn>
                  </p:par>
                </p:childTnLst>
              </p:cTn>
              <p:nextCondLst>
                <p:cond evt="onClick" delay="0">
                  <p:tgtEl>
                    <p:spTgt spid="42"/>
                  </p:tgtEl>
                </p:cond>
              </p:nextCondLst>
            </p:seq>
            <p:seq concurrent="1" nextAc="seek">
              <p:cTn id="281" restart="whenNotActive" fill="hold" evtFilter="cancelBubble" nodeType="interactiveSeq">
                <p:stCondLst>
                  <p:cond evt="onClick" delay="0">
                    <p:tgtEl>
                      <p:spTgt spid="43"/>
                    </p:tgtEl>
                  </p:cond>
                </p:stCondLst>
                <p:endSync evt="end" delay="0">
                  <p:rtn val="all"/>
                </p:endSync>
                <p:childTnLst>
                  <p:par>
                    <p:cTn id="282" fill="hold">
                      <p:stCondLst>
                        <p:cond delay="0"/>
                      </p:stCondLst>
                      <p:childTnLst>
                        <p:par>
                          <p:cTn id="283" fill="hold">
                            <p:stCondLst>
                              <p:cond delay="0"/>
                            </p:stCondLst>
                            <p:childTnLst>
                              <p:par>
                                <p:cTn id="284" presetID="1" presetClass="entr" presetSubtype="0" fill="hold" grpId="0" nodeType="clickEffect">
                                  <p:stCondLst>
                                    <p:cond delay="0"/>
                                  </p:stCondLst>
                                  <p:childTnLst>
                                    <p:set>
                                      <p:cBhvr>
                                        <p:cTn id="285" dur="1" fill="hold">
                                          <p:stCondLst>
                                            <p:cond delay="0"/>
                                          </p:stCondLst>
                                        </p:cTn>
                                        <p:tgtEl>
                                          <p:spTgt spid="36"/>
                                        </p:tgtEl>
                                        <p:attrNameLst>
                                          <p:attrName>style.visibility</p:attrName>
                                        </p:attrNameLst>
                                      </p:cBhvr>
                                      <p:to>
                                        <p:strVal val="visible"/>
                                      </p:to>
                                    </p:set>
                                  </p:childTnLst>
                                </p:cTn>
                              </p:par>
                              <p:par>
                                <p:cTn id="286" presetID="1" presetClass="entr" presetSubtype="0" fill="hold" nodeType="withEffect">
                                  <p:stCondLst>
                                    <p:cond delay="0"/>
                                  </p:stCondLst>
                                  <p:childTnLst>
                                    <p:set>
                                      <p:cBhvr>
                                        <p:cTn id="287" dur="1" fill="hold">
                                          <p:stCondLst>
                                            <p:cond delay="0"/>
                                          </p:stCondLst>
                                        </p:cTn>
                                        <p:tgtEl>
                                          <p:spTgt spid="45"/>
                                        </p:tgtEl>
                                        <p:attrNameLst>
                                          <p:attrName>style.visibility</p:attrName>
                                        </p:attrNameLst>
                                      </p:cBhvr>
                                      <p:to>
                                        <p:strVal val="visible"/>
                                      </p:to>
                                    </p:set>
                                  </p:childTnLst>
                                </p:cTn>
                              </p:par>
                              <p:par>
                                <p:cTn id="288" presetID="1" presetClass="exit" presetSubtype="0" fill="hold" grpId="4" nodeType="withEffect">
                                  <p:stCondLst>
                                    <p:cond delay="0"/>
                                  </p:stCondLst>
                                  <p:childTnLst>
                                    <p:set>
                                      <p:cBhvr>
                                        <p:cTn id="289" dur="1" fill="hold">
                                          <p:stCondLst>
                                            <p:cond delay="0"/>
                                          </p:stCondLst>
                                        </p:cTn>
                                        <p:tgtEl>
                                          <p:spTgt spid="78"/>
                                        </p:tgtEl>
                                        <p:attrNameLst>
                                          <p:attrName>style.visibility</p:attrName>
                                        </p:attrNameLst>
                                      </p:cBhvr>
                                      <p:to>
                                        <p:strVal val="hidden"/>
                                      </p:to>
                                    </p:set>
                                  </p:childTnLst>
                                </p:cTn>
                              </p:par>
                              <p:par>
                                <p:cTn id="290" presetID="1" presetClass="exit" presetSubtype="0" fill="hold" grpId="6" nodeType="withEffect">
                                  <p:stCondLst>
                                    <p:cond delay="0"/>
                                  </p:stCondLst>
                                  <p:childTnLst>
                                    <p:set>
                                      <p:cBhvr>
                                        <p:cTn id="291" dur="1" fill="hold">
                                          <p:stCondLst>
                                            <p:cond delay="0"/>
                                          </p:stCondLst>
                                        </p:cTn>
                                        <p:tgtEl>
                                          <p:spTgt spid="79"/>
                                        </p:tgtEl>
                                        <p:attrNameLst>
                                          <p:attrName>style.visibility</p:attrName>
                                        </p:attrNameLst>
                                      </p:cBhvr>
                                      <p:to>
                                        <p:strVal val="hidden"/>
                                      </p:to>
                                    </p:set>
                                  </p:childTnLst>
                                </p:cTn>
                              </p:par>
                              <p:par>
                                <p:cTn id="292" presetID="1" presetClass="exit" presetSubtype="0" fill="hold" grpId="6" nodeType="withEffect">
                                  <p:stCondLst>
                                    <p:cond delay="0"/>
                                  </p:stCondLst>
                                  <p:childTnLst>
                                    <p:set>
                                      <p:cBhvr>
                                        <p:cTn id="293" dur="1" fill="hold">
                                          <p:stCondLst>
                                            <p:cond delay="0"/>
                                          </p:stCondLst>
                                        </p:cTn>
                                        <p:tgtEl>
                                          <p:spTgt spid="80"/>
                                        </p:tgtEl>
                                        <p:attrNameLst>
                                          <p:attrName>style.visibility</p:attrName>
                                        </p:attrNameLst>
                                      </p:cBhvr>
                                      <p:to>
                                        <p:strVal val="hidden"/>
                                      </p:to>
                                    </p:set>
                                  </p:childTnLst>
                                </p:cTn>
                              </p:par>
                              <p:par>
                                <p:cTn id="294" presetID="1" presetClass="exit" presetSubtype="0" fill="hold" grpId="2" nodeType="withEffect">
                                  <p:stCondLst>
                                    <p:cond delay="0"/>
                                  </p:stCondLst>
                                  <p:childTnLst>
                                    <p:set>
                                      <p:cBhvr>
                                        <p:cTn id="295" dur="1" fill="hold">
                                          <p:stCondLst>
                                            <p:cond delay="0"/>
                                          </p:stCondLst>
                                        </p:cTn>
                                        <p:tgtEl>
                                          <p:spTgt spid="77"/>
                                        </p:tgtEl>
                                        <p:attrNameLst>
                                          <p:attrName>style.visibility</p:attrName>
                                        </p:attrNameLst>
                                      </p:cBhvr>
                                      <p:to>
                                        <p:strVal val="hidden"/>
                                      </p:to>
                                    </p:set>
                                  </p:childTnLst>
                                </p:cTn>
                              </p:par>
                            </p:childTnLst>
                          </p:cTn>
                        </p:par>
                      </p:childTnLst>
                    </p:cTn>
                  </p:par>
                  <p:par>
                    <p:cTn id="296" fill="hold">
                      <p:stCondLst>
                        <p:cond delay="indefinite"/>
                      </p:stCondLst>
                      <p:childTnLst>
                        <p:par>
                          <p:cTn id="297" fill="hold">
                            <p:stCondLst>
                              <p:cond delay="0"/>
                            </p:stCondLst>
                            <p:childTnLst>
                              <p:par>
                                <p:cTn id="298" presetID="1" presetClass="exit" presetSubtype="0" fill="hold" grpId="1" nodeType="clickEffect">
                                  <p:stCondLst>
                                    <p:cond delay="0"/>
                                  </p:stCondLst>
                                  <p:childTnLst>
                                    <p:set>
                                      <p:cBhvr>
                                        <p:cTn id="299" dur="1" fill="hold">
                                          <p:stCondLst>
                                            <p:cond delay="0"/>
                                          </p:stCondLst>
                                        </p:cTn>
                                        <p:tgtEl>
                                          <p:spTgt spid="36"/>
                                        </p:tgtEl>
                                        <p:attrNameLst>
                                          <p:attrName>style.visibility</p:attrName>
                                        </p:attrNameLst>
                                      </p:cBhvr>
                                      <p:to>
                                        <p:strVal val="hidden"/>
                                      </p:to>
                                    </p:set>
                                  </p:childTnLst>
                                </p:cTn>
                              </p:par>
                              <p:par>
                                <p:cTn id="300" presetID="1" presetClass="exit" presetSubtype="0" fill="hold" nodeType="withEffect">
                                  <p:stCondLst>
                                    <p:cond delay="0"/>
                                  </p:stCondLst>
                                  <p:childTnLst>
                                    <p:set>
                                      <p:cBhvr>
                                        <p:cTn id="301" dur="1" fill="hold">
                                          <p:stCondLst>
                                            <p:cond delay="0"/>
                                          </p:stCondLst>
                                        </p:cTn>
                                        <p:tgtEl>
                                          <p:spTgt spid="45"/>
                                        </p:tgtEl>
                                        <p:attrNameLst>
                                          <p:attrName>style.visibility</p:attrName>
                                        </p:attrNameLst>
                                      </p:cBhvr>
                                      <p:to>
                                        <p:strVal val="hidden"/>
                                      </p:to>
                                    </p:set>
                                  </p:childTnLst>
                                </p:cTn>
                              </p:par>
                              <p:par>
                                <p:cTn id="302" presetID="1" presetClass="entr" presetSubtype="0" fill="hold" grpId="5" nodeType="withEffect">
                                  <p:stCondLst>
                                    <p:cond delay="0"/>
                                  </p:stCondLst>
                                  <p:childTnLst>
                                    <p:set>
                                      <p:cBhvr>
                                        <p:cTn id="303" dur="1" fill="hold">
                                          <p:stCondLst>
                                            <p:cond delay="0"/>
                                          </p:stCondLst>
                                        </p:cTn>
                                        <p:tgtEl>
                                          <p:spTgt spid="78"/>
                                        </p:tgtEl>
                                        <p:attrNameLst>
                                          <p:attrName>style.visibility</p:attrName>
                                        </p:attrNameLst>
                                      </p:cBhvr>
                                      <p:to>
                                        <p:strVal val="visible"/>
                                      </p:to>
                                    </p:set>
                                  </p:childTnLst>
                                </p:cTn>
                              </p:par>
                              <p:par>
                                <p:cTn id="304" presetID="1" presetClass="entr" presetSubtype="0" fill="hold" grpId="7" nodeType="withEffect">
                                  <p:stCondLst>
                                    <p:cond delay="0"/>
                                  </p:stCondLst>
                                  <p:childTnLst>
                                    <p:set>
                                      <p:cBhvr>
                                        <p:cTn id="305" dur="1" fill="hold">
                                          <p:stCondLst>
                                            <p:cond delay="0"/>
                                          </p:stCondLst>
                                        </p:cTn>
                                        <p:tgtEl>
                                          <p:spTgt spid="79"/>
                                        </p:tgtEl>
                                        <p:attrNameLst>
                                          <p:attrName>style.visibility</p:attrName>
                                        </p:attrNameLst>
                                      </p:cBhvr>
                                      <p:to>
                                        <p:strVal val="visible"/>
                                      </p:to>
                                    </p:set>
                                  </p:childTnLst>
                                </p:cTn>
                              </p:par>
                              <p:par>
                                <p:cTn id="306" presetID="1" presetClass="entr" presetSubtype="0" fill="hold" grpId="7" nodeType="withEffect">
                                  <p:stCondLst>
                                    <p:cond delay="0"/>
                                  </p:stCondLst>
                                  <p:childTnLst>
                                    <p:set>
                                      <p:cBhvr>
                                        <p:cTn id="307" dur="1" fill="hold">
                                          <p:stCondLst>
                                            <p:cond delay="0"/>
                                          </p:stCondLst>
                                        </p:cTn>
                                        <p:tgtEl>
                                          <p:spTgt spid="80"/>
                                        </p:tgtEl>
                                        <p:attrNameLst>
                                          <p:attrName>style.visibility</p:attrName>
                                        </p:attrNameLst>
                                      </p:cBhvr>
                                      <p:to>
                                        <p:strVal val="visible"/>
                                      </p:to>
                                    </p:set>
                                  </p:childTnLst>
                                </p:cTn>
                              </p:par>
                              <p:par>
                                <p:cTn id="308" presetID="1" presetClass="entr" presetSubtype="0" fill="hold" grpId="3" nodeType="withEffect">
                                  <p:stCondLst>
                                    <p:cond delay="0"/>
                                  </p:stCondLst>
                                  <p:childTnLst>
                                    <p:set>
                                      <p:cBhvr>
                                        <p:cTn id="309" dur="1" fill="hold">
                                          <p:stCondLst>
                                            <p:cond delay="0"/>
                                          </p:stCondLst>
                                        </p:cTn>
                                        <p:tgtEl>
                                          <p:spTgt spid="77"/>
                                        </p:tgtEl>
                                        <p:attrNameLst>
                                          <p:attrName>style.visibility</p:attrName>
                                        </p:attrNameLst>
                                      </p:cBhvr>
                                      <p:to>
                                        <p:strVal val="visible"/>
                                      </p:to>
                                    </p:set>
                                  </p:childTnLst>
                                </p:cTn>
                              </p:par>
                            </p:childTnLst>
                          </p:cTn>
                        </p:par>
                      </p:childTnLst>
                    </p:cTn>
                  </p:par>
                </p:childTnLst>
              </p:cTn>
              <p:nextCondLst>
                <p:cond evt="onClick" delay="0">
                  <p:tgtEl>
                    <p:spTgt spid="43"/>
                  </p:tgtEl>
                </p:cond>
              </p:nextCondLst>
            </p:seq>
            <p:seq concurrent="1" nextAc="seek">
              <p:cTn id="310" restart="whenNotActive" fill="hold" evtFilter="cancelBubble" nodeType="interactiveSeq">
                <p:stCondLst>
                  <p:cond evt="onClick" delay="0">
                    <p:tgtEl>
                      <p:spTgt spid="44"/>
                    </p:tgtEl>
                  </p:cond>
                </p:stCondLst>
                <p:endSync evt="end" delay="0">
                  <p:rtn val="all"/>
                </p:endSync>
                <p:childTnLst>
                  <p:par>
                    <p:cTn id="311" fill="hold">
                      <p:stCondLst>
                        <p:cond delay="0"/>
                      </p:stCondLst>
                      <p:childTnLst>
                        <p:par>
                          <p:cTn id="312" fill="hold">
                            <p:stCondLst>
                              <p:cond delay="0"/>
                            </p:stCondLst>
                            <p:childTnLst>
                              <p:par>
                                <p:cTn id="313" presetID="1" presetClass="entr" presetSubtype="0" fill="hold" grpId="0" nodeType="clickEffect">
                                  <p:stCondLst>
                                    <p:cond delay="0"/>
                                  </p:stCondLst>
                                  <p:childTnLst>
                                    <p:set>
                                      <p:cBhvr>
                                        <p:cTn id="314" dur="1" fill="hold">
                                          <p:stCondLst>
                                            <p:cond delay="0"/>
                                          </p:stCondLst>
                                        </p:cTn>
                                        <p:tgtEl>
                                          <p:spTgt spid="46"/>
                                        </p:tgtEl>
                                        <p:attrNameLst>
                                          <p:attrName>style.visibility</p:attrName>
                                        </p:attrNameLst>
                                      </p:cBhvr>
                                      <p:to>
                                        <p:strVal val="visible"/>
                                      </p:to>
                                    </p:set>
                                  </p:childTnLst>
                                </p:cTn>
                              </p:par>
                              <p:par>
                                <p:cTn id="315" presetID="1" presetClass="entr" presetSubtype="0" fill="hold" nodeType="withEffect">
                                  <p:stCondLst>
                                    <p:cond delay="0"/>
                                  </p:stCondLst>
                                  <p:childTnLst>
                                    <p:set>
                                      <p:cBhvr>
                                        <p:cTn id="316" dur="1" fill="hold">
                                          <p:stCondLst>
                                            <p:cond delay="0"/>
                                          </p:stCondLst>
                                        </p:cTn>
                                        <p:tgtEl>
                                          <p:spTgt spid="47"/>
                                        </p:tgtEl>
                                        <p:attrNameLst>
                                          <p:attrName>style.visibility</p:attrName>
                                        </p:attrNameLst>
                                      </p:cBhvr>
                                      <p:to>
                                        <p:strVal val="visible"/>
                                      </p:to>
                                    </p:set>
                                  </p:childTnLst>
                                </p:cTn>
                              </p:par>
                              <p:par>
                                <p:cTn id="317" presetID="1" presetClass="exit" presetSubtype="0" fill="hold" grpId="6" nodeType="withEffect">
                                  <p:stCondLst>
                                    <p:cond delay="0"/>
                                  </p:stCondLst>
                                  <p:childTnLst>
                                    <p:set>
                                      <p:cBhvr>
                                        <p:cTn id="318" dur="1" fill="hold">
                                          <p:stCondLst>
                                            <p:cond delay="0"/>
                                          </p:stCondLst>
                                        </p:cTn>
                                        <p:tgtEl>
                                          <p:spTgt spid="78"/>
                                        </p:tgtEl>
                                        <p:attrNameLst>
                                          <p:attrName>style.visibility</p:attrName>
                                        </p:attrNameLst>
                                      </p:cBhvr>
                                      <p:to>
                                        <p:strVal val="hidden"/>
                                      </p:to>
                                    </p:set>
                                  </p:childTnLst>
                                </p:cTn>
                              </p:par>
                              <p:par>
                                <p:cTn id="319" presetID="1" presetClass="exit" presetSubtype="0" fill="hold" grpId="8" nodeType="withEffect">
                                  <p:stCondLst>
                                    <p:cond delay="0"/>
                                  </p:stCondLst>
                                  <p:childTnLst>
                                    <p:set>
                                      <p:cBhvr>
                                        <p:cTn id="320" dur="1" fill="hold">
                                          <p:stCondLst>
                                            <p:cond delay="0"/>
                                          </p:stCondLst>
                                        </p:cTn>
                                        <p:tgtEl>
                                          <p:spTgt spid="79"/>
                                        </p:tgtEl>
                                        <p:attrNameLst>
                                          <p:attrName>style.visibility</p:attrName>
                                        </p:attrNameLst>
                                      </p:cBhvr>
                                      <p:to>
                                        <p:strVal val="hidden"/>
                                      </p:to>
                                    </p:set>
                                  </p:childTnLst>
                                </p:cTn>
                              </p:par>
                              <p:par>
                                <p:cTn id="321" presetID="1" presetClass="exit" presetSubtype="0" fill="hold" grpId="8" nodeType="withEffect">
                                  <p:stCondLst>
                                    <p:cond delay="0"/>
                                  </p:stCondLst>
                                  <p:childTnLst>
                                    <p:set>
                                      <p:cBhvr>
                                        <p:cTn id="322" dur="1" fill="hold">
                                          <p:stCondLst>
                                            <p:cond delay="0"/>
                                          </p:stCondLst>
                                        </p:cTn>
                                        <p:tgtEl>
                                          <p:spTgt spid="80"/>
                                        </p:tgtEl>
                                        <p:attrNameLst>
                                          <p:attrName>style.visibility</p:attrName>
                                        </p:attrNameLst>
                                      </p:cBhvr>
                                      <p:to>
                                        <p:strVal val="hidden"/>
                                      </p:to>
                                    </p:set>
                                  </p:childTnLst>
                                </p:cTn>
                              </p:par>
                              <p:par>
                                <p:cTn id="323" presetID="1" presetClass="exit" presetSubtype="0" fill="hold" grpId="6" nodeType="withEffect">
                                  <p:stCondLst>
                                    <p:cond delay="0"/>
                                  </p:stCondLst>
                                  <p:childTnLst>
                                    <p:set>
                                      <p:cBhvr>
                                        <p:cTn id="324" dur="1" fill="hold">
                                          <p:stCondLst>
                                            <p:cond delay="0"/>
                                          </p:stCondLst>
                                        </p:cTn>
                                        <p:tgtEl>
                                          <p:spTgt spid="81"/>
                                        </p:tgtEl>
                                        <p:attrNameLst>
                                          <p:attrName>style.visibility</p:attrName>
                                        </p:attrNameLst>
                                      </p:cBhvr>
                                      <p:to>
                                        <p:strVal val="hidden"/>
                                      </p:to>
                                    </p:set>
                                  </p:childTnLst>
                                </p:cTn>
                              </p:par>
                            </p:childTnLst>
                          </p:cTn>
                        </p:par>
                      </p:childTnLst>
                    </p:cTn>
                  </p:par>
                  <p:par>
                    <p:cTn id="325" fill="hold">
                      <p:stCondLst>
                        <p:cond delay="indefinite"/>
                      </p:stCondLst>
                      <p:childTnLst>
                        <p:par>
                          <p:cTn id="326" fill="hold">
                            <p:stCondLst>
                              <p:cond delay="0"/>
                            </p:stCondLst>
                            <p:childTnLst>
                              <p:par>
                                <p:cTn id="327" presetID="1" presetClass="exit" presetSubtype="0" fill="hold" grpId="1" nodeType="clickEffect">
                                  <p:stCondLst>
                                    <p:cond delay="0"/>
                                  </p:stCondLst>
                                  <p:childTnLst>
                                    <p:set>
                                      <p:cBhvr>
                                        <p:cTn id="328" dur="1" fill="hold">
                                          <p:stCondLst>
                                            <p:cond delay="0"/>
                                          </p:stCondLst>
                                        </p:cTn>
                                        <p:tgtEl>
                                          <p:spTgt spid="46"/>
                                        </p:tgtEl>
                                        <p:attrNameLst>
                                          <p:attrName>style.visibility</p:attrName>
                                        </p:attrNameLst>
                                      </p:cBhvr>
                                      <p:to>
                                        <p:strVal val="hidden"/>
                                      </p:to>
                                    </p:set>
                                  </p:childTnLst>
                                </p:cTn>
                              </p:par>
                              <p:par>
                                <p:cTn id="329" presetID="1" presetClass="exit" presetSubtype="0" fill="hold" nodeType="withEffect">
                                  <p:stCondLst>
                                    <p:cond delay="0"/>
                                  </p:stCondLst>
                                  <p:childTnLst>
                                    <p:set>
                                      <p:cBhvr>
                                        <p:cTn id="330" dur="1" fill="hold">
                                          <p:stCondLst>
                                            <p:cond delay="0"/>
                                          </p:stCondLst>
                                        </p:cTn>
                                        <p:tgtEl>
                                          <p:spTgt spid="47"/>
                                        </p:tgtEl>
                                        <p:attrNameLst>
                                          <p:attrName>style.visibility</p:attrName>
                                        </p:attrNameLst>
                                      </p:cBhvr>
                                      <p:to>
                                        <p:strVal val="hidden"/>
                                      </p:to>
                                    </p:set>
                                  </p:childTnLst>
                                </p:cTn>
                              </p:par>
                              <p:par>
                                <p:cTn id="331" presetID="1" presetClass="entr" presetSubtype="0" fill="hold" grpId="7" nodeType="withEffect">
                                  <p:stCondLst>
                                    <p:cond delay="0"/>
                                  </p:stCondLst>
                                  <p:childTnLst>
                                    <p:set>
                                      <p:cBhvr>
                                        <p:cTn id="332" dur="1" fill="hold">
                                          <p:stCondLst>
                                            <p:cond delay="0"/>
                                          </p:stCondLst>
                                        </p:cTn>
                                        <p:tgtEl>
                                          <p:spTgt spid="78"/>
                                        </p:tgtEl>
                                        <p:attrNameLst>
                                          <p:attrName>style.visibility</p:attrName>
                                        </p:attrNameLst>
                                      </p:cBhvr>
                                      <p:to>
                                        <p:strVal val="visible"/>
                                      </p:to>
                                    </p:set>
                                  </p:childTnLst>
                                </p:cTn>
                              </p:par>
                              <p:par>
                                <p:cTn id="333" presetID="1" presetClass="entr" presetSubtype="0" fill="hold" grpId="9" nodeType="withEffect">
                                  <p:stCondLst>
                                    <p:cond delay="0"/>
                                  </p:stCondLst>
                                  <p:childTnLst>
                                    <p:set>
                                      <p:cBhvr>
                                        <p:cTn id="334" dur="1" fill="hold">
                                          <p:stCondLst>
                                            <p:cond delay="0"/>
                                          </p:stCondLst>
                                        </p:cTn>
                                        <p:tgtEl>
                                          <p:spTgt spid="79"/>
                                        </p:tgtEl>
                                        <p:attrNameLst>
                                          <p:attrName>style.visibility</p:attrName>
                                        </p:attrNameLst>
                                      </p:cBhvr>
                                      <p:to>
                                        <p:strVal val="visible"/>
                                      </p:to>
                                    </p:set>
                                  </p:childTnLst>
                                </p:cTn>
                              </p:par>
                              <p:par>
                                <p:cTn id="335" presetID="1" presetClass="entr" presetSubtype="0" fill="hold" grpId="9" nodeType="withEffect">
                                  <p:stCondLst>
                                    <p:cond delay="0"/>
                                  </p:stCondLst>
                                  <p:childTnLst>
                                    <p:set>
                                      <p:cBhvr>
                                        <p:cTn id="336" dur="1" fill="hold">
                                          <p:stCondLst>
                                            <p:cond delay="0"/>
                                          </p:stCondLst>
                                        </p:cTn>
                                        <p:tgtEl>
                                          <p:spTgt spid="80"/>
                                        </p:tgtEl>
                                        <p:attrNameLst>
                                          <p:attrName>style.visibility</p:attrName>
                                        </p:attrNameLst>
                                      </p:cBhvr>
                                      <p:to>
                                        <p:strVal val="visible"/>
                                      </p:to>
                                    </p:set>
                                  </p:childTnLst>
                                </p:cTn>
                              </p:par>
                              <p:par>
                                <p:cTn id="337" presetID="1" presetClass="entr" presetSubtype="0" fill="hold" grpId="7" nodeType="withEffect">
                                  <p:stCondLst>
                                    <p:cond delay="0"/>
                                  </p:stCondLst>
                                  <p:childTnLst>
                                    <p:set>
                                      <p:cBhvr>
                                        <p:cTn id="338" dur="1" fill="hold">
                                          <p:stCondLst>
                                            <p:cond delay="0"/>
                                          </p:stCondLst>
                                        </p:cTn>
                                        <p:tgtEl>
                                          <p:spTgt spid="81"/>
                                        </p:tgtEl>
                                        <p:attrNameLst>
                                          <p:attrName>style.visibility</p:attrName>
                                        </p:attrNameLst>
                                      </p:cBhvr>
                                      <p:to>
                                        <p:strVal val="visible"/>
                                      </p:to>
                                    </p:set>
                                  </p:childTnLst>
                                </p:cTn>
                              </p:par>
                            </p:childTnLst>
                          </p:cTn>
                        </p:par>
                      </p:childTnLst>
                    </p:cTn>
                  </p:par>
                </p:childTnLst>
              </p:cTn>
              <p:nextCondLst>
                <p:cond evt="onClick" delay="0">
                  <p:tgtEl>
                    <p:spTgt spid="44"/>
                  </p:tgtEl>
                </p:cond>
              </p:nextCondLst>
            </p:seq>
          </p:childTnLst>
        </p:cTn>
      </p:par>
    </p:tnLst>
    <p:bldLst>
      <p:bldP spid="53" grpId="0" animBg="1"/>
      <p:bldP spid="53" grpId="1" animBg="1"/>
      <p:bldP spid="56" grpId="0" animBg="1"/>
      <p:bldP spid="56" grpId="1" animBg="1"/>
      <p:bldP spid="57" grpId="0" animBg="1"/>
      <p:bldP spid="57" grpId="1" animBg="1"/>
      <p:bldP spid="59" grpId="0" animBg="1"/>
      <p:bldP spid="59" grpId="1" animBg="1"/>
      <p:bldP spid="61" grpId="0" animBg="1"/>
      <p:bldP spid="61" grpId="1" animBg="1"/>
      <p:bldP spid="63" grpId="0" animBg="1"/>
      <p:bldP spid="63" grpId="1" animBg="1"/>
      <p:bldP spid="65" grpId="0" animBg="1"/>
      <p:bldP spid="65" grpId="1" animBg="1"/>
      <p:bldP spid="68" grpId="0" animBg="1"/>
      <p:bldP spid="68" grpId="1" animBg="1"/>
      <p:bldP spid="70" grpId="0" animBg="1"/>
      <p:bldP spid="70" grpId="1" animBg="1"/>
      <p:bldP spid="72" grpId="0" animBg="1"/>
      <p:bldP spid="72" grpId="1" animBg="1"/>
      <p:bldP spid="36" grpId="0" animBg="1"/>
      <p:bldP spid="36" grpId="1" animBg="1"/>
      <p:bldP spid="46" grpId="0" animBg="1"/>
      <p:bldP spid="46" grpId="1" animBg="1"/>
      <p:bldP spid="50" grpId="0"/>
      <p:bldP spid="50" grpId="1"/>
      <p:bldP spid="50" grpId="2"/>
      <p:bldP spid="50" grpId="3"/>
      <p:bldP spid="54" grpId="0"/>
      <p:bldP spid="54" grpId="1"/>
      <p:bldP spid="54" grpId="2"/>
      <p:bldP spid="54" grpId="3"/>
      <p:bldP spid="54" grpId="4"/>
      <p:bldP spid="54" grpId="5"/>
      <p:bldP spid="54" grpId="6"/>
      <p:bldP spid="54" grpId="7"/>
      <p:bldP spid="66" grpId="0"/>
      <p:bldP spid="66" grpId="1"/>
      <p:bldP spid="66" grpId="2"/>
      <p:bldP spid="66" grpId="3"/>
      <p:bldP spid="66" grpId="4"/>
      <p:bldP spid="66" grpId="5"/>
      <p:bldP spid="66" grpId="6"/>
      <p:bldP spid="66" grpId="7"/>
      <p:bldP spid="66" grpId="8"/>
      <p:bldP spid="66" grpId="9"/>
      <p:bldP spid="74" grpId="0"/>
      <p:bldP spid="74" grpId="1"/>
      <p:bldP spid="74" grpId="2"/>
      <p:bldP spid="74" grpId="3"/>
      <p:bldP spid="74" grpId="4"/>
      <p:bldP spid="74" grpId="5"/>
      <p:bldP spid="74" grpId="6"/>
      <p:bldP spid="74" grpId="7"/>
      <p:bldP spid="74" grpId="8"/>
      <p:bldP spid="74" grpId="9"/>
      <p:bldP spid="75" grpId="0"/>
      <p:bldP spid="75" grpId="1"/>
      <p:bldP spid="75" grpId="2"/>
      <p:bldP spid="75" grpId="3"/>
      <p:bldP spid="75" grpId="4"/>
      <p:bldP spid="75" grpId="5"/>
      <p:bldP spid="75" grpId="6"/>
      <p:bldP spid="75" grpId="7"/>
      <p:bldP spid="76" grpId="0"/>
      <p:bldP spid="76" grpId="1"/>
      <p:bldP spid="76" grpId="2"/>
      <p:bldP spid="76" grpId="3"/>
      <p:bldP spid="77" grpId="0"/>
      <p:bldP spid="77" grpId="1"/>
      <p:bldP spid="77" grpId="2"/>
      <p:bldP spid="77" grpId="3"/>
      <p:bldP spid="78" grpId="0"/>
      <p:bldP spid="78" grpId="1"/>
      <p:bldP spid="78" grpId="2"/>
      <p:bldP spid="78" grpId="3"/>
      <p:bldP spid="78" grpId="4"/>
      <p:bldP spid="78" grpId="5"/>
      <p:bldP spid="78" grpId="6"/>
      <p:bldP spid="78" grpId="7"/>
      <p:bldP spid="79" grpId="0"/>
      <p:bldP spid="79" grpId="1"/>
      <p:bldP spid="79" grpId="2"/>
      <p:bldP spid="79" grpId="3"/>
      <p:bldP spid="79" grpId="4"/>
      <p:bldP spid="79" grpId="5"/>
      <p:bldP spid="79" grpId="6"/>
      <p:bldP spid="79" grpId="7"/>
      <p:bldP spid="79" grpId="8"/>
      <p:bldP spid="79" grpId="9"/>
      <p:bldP spid="80" grpId="0"/>
      <p:bldP spid="80" grpId="1"/>
      <p:bldP spid="80" grpId="2"/>
      <p:bldP spid="80" grpId="3"/>
      <p:bldP spid="80" grpId="4"/>
      <p:bldP spid="80" grpId="5"/>
      <p:bldP spid="80" grpId="6"/>
      <p:bldP spid="80" grpId="7"/>
      <p:bldP spid="80" grpId="8"/>
      <p:bldP spid="80" grpId="9"/>
      <p:bldP spid="81" grpId="0"/>
      <p:bldP spid="81" grpId="1"/>
      <p:bldP spid="81" grpId="2"/>
      <p:bldP spid="81" grpId="3"/>
      <p:bldP spid="81" grpId="4"/>
      <p:bldP spid="81" grpId="5"/>
      <p:bldP spid="81" grpId="6"/>
      <p:bldP spid="81" grpId="7"/>
      <p:bldP spid="82" grpId="0"/>
      <p:bldP spid="82" grpId="1"/>
      <p:bldP spid="82" grpId="2"/>
      <p:bldP spid="82" grpId="3"/>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2495600" y="3068961"/>
            <a:ext cx="7772400" cy="1362075"/>
          </a:xfrm>
        </p:spPr>
        <p:txBody>
          <a:bodyPr>
            <a:normAutofit/>
          </a:bodyPr>
          <a:lstStyle/>
          <a:p>
            <a:pPr algn="ctr"/>
            <a:r>
              <a:rPr lang="sv-SE" dirty="0"/>
              <a:t>Symboler</a:t>
            </a:r>
            <a:br>
              <a:rPr lang="sv-SE" dirty="0"/>
            </a:br>
            <a:r>
              <a:rPr lang="sv-SE" sz="2400" dirty="0"/>
              <a:t>Den </a:t>
            </a:r>
            <a:r>
              <a:rPr lang="sv-SE" sz="2400" dirty="0">
                <a:solidFill>
                  <a:prstClr val="black"/>
                </a:solidFill>
              </a:rPr>
              <a:t>extremistiska vit makt miljön</a:t>
            </a:r>
            <a:endParaRPr lang="sv-SE" sz="2400" dirty="0"/>
          </a:p>
        </p:txBody>
      </p:sp>
      <p:sp>
        <p:nvSpPr>
          <p:cNvPr id="5" name="Hem 4">
            <a:hlinkClick r:id="" action="ppaction://noaction" highlightClick="1"/>
          </p:cNvPr>
          <p:cNvSpPr/>
          <p:nvPr/>
        </p:nvSpPr>
        <p:spPr>
          <a:xfrm>
            <a:off x="10039352" y="959645"/>
            <a:ext cx="171450" cy="171450"/>
          </a:xfrm>
          <a:prstGeom prst="actionButtonHom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Tree>
    <p:extLst>
      <p:ext uri="{BB962C8B-B14F-4D97-AF65-F5344CB8AC3E}">
        <p14:creationId xmlns:p14="http://schemas.microsoft.com/office/powerpoint/2010/main" val="2990876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extruta 95"/>
          <p:cNvSpPr txBox="1"/>
          <p:nvPr/>
        </p:nvSpPr>
        <p:spPr>
          <a:xfrm>
            <a:off x="3762785" y="5144223"/>
            <a:ext cx="589439" cy="230832"/>
          </a:xfrm>
          <a:prstGeom prst="rect">
            <a:avLst/>
          </a:prstGeom>
          <a:noFill/>
        </p:spPr>
        <p:txBody>
          <a:bodyPr wrap="square" rtlCol="0">
            <a:spAutoFit/>
          </a:bodyPr>
          <a:lstStyle/>
          <a:p>
            <a:pPr algn="ctr"/>
            <a:r>
              <a:rPr lang="sv-SE" sz="900" dirty="0">
                <a:latin typeface="Arial" panose="020B0604020202020204" pitchFamily="34" charset="0"/>
                <a:cs typeface="Arial" panose="020B0604020202020204" pitchFamily="34" charset="0"/>
              </a:rPr>
              <a:t>Lejon</a:t>
            </a:r>
          </a:p>
        </p:txBody>
      </p:sp>
      <p:sp>
        <p:nvSpPr>
          <p:cNvPr id="98" name="textruta 97"/>
          <p:cNvSpPr txBox="1"/>
          <p:nvPr/>
        </p:nvSpPr>
        <p:spPr>
          <a:xfrm>
            <a:off x="6395246" y="5144223"/>
            <a:ext cx="765197" cy="230832"/>
          </a:xfrm>
          <a:prstGeom prst="rect">
            <a:avLst/>
          </a:prstGeom>
          <a:noFill/>
        </p:spPr>
        <p:txBody>
          <a:bodyPr wrap="square" rtlCol="0">
            <a:spAutoFit/>
          </a:bodyPr>
          <a:lstStyle/>
          <a:p>
            <a:pPr algn="ctr"/>
            <a:r>
              <a:rPr lang="sv-SE" sz="900" dirty="0">
                <a:latin typeface="Arial" panose="020B0604020202020204" pitchFamily="34" charset="0"/>
                <a:cs typeface="Arial" panose="020B0604020202020204" pitchFamily="34" charset="0"/>
              </a:rPr>
              <a:t>Fackla</a:t>
            </a:r>
          </a:p>
        </p:txBody>
      </p:sp>
      <p:sp>
        <p:nvSpPr>
          <p:cNvPr id="99" name="textruta 98"/>
          <p:cNvSpPr txBox="1"/>
          <p:nvPr/>
        </p:nvSpPr>
        <p:spPr>
          <a:xfrm>
            <a:off x="7659074" y="5140097"/>
            <a:ext cx="964913" cy="230832"/>
          </a:xfrm>
          <a:prstGeom prst="rect">
            <a:avLst/>
          </a:prstGeom>
          <a:noFill/>
        </p:spPr>
        <p:txBody>
          <a:bodyPr wrap="square" rtlCol="0">
            <a:spAutoFit/>
          </a:bodyPr>
          <a:lstStyle/>
          <a:p>
            <a:pPr algn="ctr"/>
            <a:r>
              <a:rPr lang="sv-SE" sz="900" dirty="0">
                <a:latin typeface="Arial" panose="020B0604020202020204" pitchFamily="34" charset="0"/>
                <a:cs typeface="Arial" panose="020B0604020202020204" pitchFamily="34" charset="0"/>
              </a:rPr>
              <a:t>Sydstatsflagga</a:t>
            </a:r>
          </a:p>
        </p:txBody>
      </p:sp>
      <p:sp>
        <p:nvSpPr>
          <p:cNvPr id="3" name="Rubrik 2"/>
          <p:cNvSpPr>
            <a:spLocks noGrp="1"/>
          </p:cNvSpPr>
          <p:nvPr>
            <p:ph type="title"/>
          </p:nvPr>
        </p:nvSpPr>
        <p:spPr/>
        <p:txBody>
          <a:bodyPr/>
          <a:lstStyle/>
          <a:p>
            <a:r>
              <a:rPr lang="sv-SE" dirty="0"/>
              <a:t>Symboler – Den </a:t>
            </a:r>
            <a:r>
              <a:rPr lang="sv-SE" dirty="0">
                <a:solidFill>
                  <a:prstClr val="black"/>
                </a:solidFill>
              </a:rPr>
              <a:t>extremistiska vit makt-miljön</a:t>
            </a:r>
            <a:endParaRPr lang="sv-SE" dirty="0"/>
          </a:p>
        </p:txBody>
      </p:sp>
      <p:pic>
        <p:nvPicPr>
          <p:cNvPr id="25" name="Bildobjekt 24"/>
          <p:cNvPicPr>
            <a:picLocks noChangeAspect="1"/>
          </p:cNvPicPr>
          <p:nvPr/>
        </p:nvPicPr>
        <p:blipFill rotWithShape="1">
          <a:blip r:embed="rId2">
            <a:extLst>
              <a:ext uri="{28A0092B-C50C-407E-A947-70E740481C1C}">
                <a14:useLocalDpi xmlns:a14="http://schemas.microsoft.com/office/drawing/2010/main" val="0"/>
              </a:ext>
            </a:extLst>
          </a:blip>
          <a:srcRect l="2722" t="2546" r="3874" b="2240"/>
          <a:stretch/>
        </p:blipFill>
        <p:spPr>
          <a:xfrm>
            <a:off x="2152652" y="1911472"/>
            <a:ext cx="1068265" cy="1012166"/>
          </a:xfrm>
          <a:prstGeom prst="rect">
            <a:avLst/>
          </a:prstGeom>
        </p:spPr>
      </p:pic>
      <p:pic>
        <p:nvPicPr>
          <p:cNvPr id="26" name="Bildobjekt 25"/>
          <p:cNvPicPr>
            <a:picLocks noChangeAspect="1"/>
          </p:cNvPicPr>
          <p:nvPr/>
        </p:nvPicPr>
        <p:blipFill rotWithShape="1">
          <a:blip r:embed="rId3">
            <a:extLst>
              <a:ext uri="{28A0092B-C50C-407E-A947-70E740481C1C}">
                <a14:useLocalDpi xmlns:a14="http://schemas.microsoft.com/office/drawing/2010/main" val="0"/>
              </a:ext>
            </a:extLst>
          </a:blip>
          <a:srcRect t="13560" b="19024"/>
          <a:stretch/>
        </p:blipFill>
        <p:spPr>
          <a:xfrm>
            <a:off x="3543154" y="1913243"/>
            <a:ext cx="1014632" cy="1027920"/>
          </a:xfrm>
          <a:prstGeom prst="rect">
            <a:avLst/>
          </a:prstGeom>
        </p:spPr>
      </p:pic>
      <p:pic>
        <p:nvPicPr>
          <p:cNvPr id="27" name="Bildobjekt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1011" y="1914872"/>
            <a:ext cx="1026293" cy="1026293"/>
          </a:xfrm>
          <a:prstGeom prst="rect">
            <a:avLst/>
          </a:prstGeom>
        </p:spPr>
      </p:pic>
      <p:pic>
        <p:nvPicPr>
          <p:cNvPr id="28" name="Bildobjekt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5198" y="1910057"/>
            <a:ext cx="1085295" cy="1008767"/>
          </a:xfrm>
          <a:prstGeom prst="rect">
            <a:avLst/>
          </a:prstGeom>
        </p:spPr>
      </p:pic>
      <p:pic>
        <p:nvPicPr>
          <p:cNvPr id="29" name="Bildobjekt 28"/>
          <p:cNvPicPr>
            <a:picLocks noChangeAspect="1"/>
          </p:cNvPicPr>
          <p:nvPr/>
        </p:nvPicPr>
        <p:blipFill rotWithShape="1">
          <a:blip r:embed="rId6">
            <a:extLst>
              <a:ext uri="{28A0092B-C50C-407E-A947-70E740481C1C}">
                <a14:useLocalDpi xmlns:a14="http://schemas.microsoft.com/office/drawing/2010/main" val="0"/>
              </a:ext>
            </a:extLst>
          </a:blip>
          <a:srcRect l="4949" t="2010" r="3336" b="3773"/>
          <a:stretch/>
        </p:blipFill>
        <p:spPr>
          <a:xfrm>
            <a:off x="7604714" y="1914870"/>
            <a:ext cx="1070951" cy="1022584"/>
          </a:xfrm>
          <a:prstGeom prst="rect">
            <a:avLst/>
          </a:prstGeom>
        </p:spPr>
      </p:pic>
      <p:pic>
        <p:nvPicPr>
          <p:cNvPr id="30" name="Bildobjekt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68401" y="1959243"/>
            <a:ext cx="1070801" cy="933838"/>
          </a:xfrm>
          <a:prstGeom prst="rect">
            <a:avLst/>
          </a:prstGeom>
        </p:spPr>
      </p:pic>
      <p:pic>
        <p:nvPicPr>
          <p:cNvPr id="31" name="Bildobjekt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71937" y="3052205"/>
            <a:ext cx="1029692" cy="1029692"/>
          </a:xfrm>
          <a:prstGeom prst="rect">
            <a:avLst/>
          </a:prstGeom>
        </p:spPr>
      </p:pic>
      <p:pic>
        <p:nvPicPr>
          <p:cNvPr id="32" name="Bildobjekt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43155" y="3050791"/>
            <a:ext cx="1028701" cy="1028701"/>
          </a:xfrm>
          <a:prstGeom prst="rect">
            <a:avLst/>
          </a:prstGeom>
        </p:spPr>
      </p:pic>
      <p:pic>
        <p:nvPicPr>
          <p:cNvPr id="33" name="Bildobjekt 32"/>
          <p:cNvPicPr>
            <a:picLocks noChangeAspect="1"/>
          </p:cNvPicPr>
          <p:nvPr/>
        </p:nvPicPr>
        <p:blipFill rotWithShape="1">
          <a:blip r:embed="rId10">
            <a:extLst>
              <a:ext uri="{28A0092B-C50C-407E-A947-70E740481C1C}">
                <a14:useLocalDpi xmlns:a14="http://schemas.microsoft.com/office/drawing/2010/main" val="0"/>
              </a:ext>
            </a:extLst>
          </a:blip>
          <a:srcRect l="3241" t="4358" r="3404" b="6713"/>
          <a:stretch/>
        </p:blipFill>
        <p:spPr>
          <a:xfrm>
            <a:off x="4886708" y="3092482"/>
            <a:ext cx="1067651" cy="945314"/>
          </a:xfrm>
          <a:prstGeom prst="rect">
            <a:avLst/>
          </a:prstGeom>
        </p:spPr>
      </p:pic>
      <p:pic>
        <p:nvPicPr>
          <p:cNvPr id="34" name="Bildobjekt 33"/>
          <p:cNvPicPr>
            <a:picLocks noChangeAspect="1"/>
          </p:cNvPicPr>
          <p:nvPr/>
        </p:nvPicPr>
        <p:blipFill rotWithShape="1">
          <a:blip r:embed="rId11">
            <a:extLst>
              <a:ext uri="{28A0092B-C50C-407E-A947-70E740481C1C}">
                <a14:useLocalDpi xmlns:a14="http://schemas.microsoft.com/office/drawing/2010/main" val="0"/>
              </a:ext>
            </a:extLst>
          </a:blip>
          <a:srcRect l="4165" t="4017" r="4563" b="2945"/>
          <a:stretch/>
        </p:blipFill>
        <p:spPr>
          <a:xfrm>
            <a:off x="6250087" y="3058585"/>
            <a:ext cx="1068265" cy="1012143"/>
          </a:xfrm>
          <a:prstGeom prst="rect">
            <a:avLst/>
          </a:prstGeom>
        </p:spPr>
      </p:pic>
      <p:pic>
        <p:nvPicPr>
          <p:cNvPr id="35" name="Bildobjekt 3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27709" y="3045767"/>
            <a:ext cx="1024961" cy="1024961"/>
          </a:xfrm>
          <a:prstGeom prst="rect">
            <a:avLst/>
          </a:prstGeom>
        </p:spPr>
      </p:pic>
      <p:pic>
        <p:nvPicPr>
          <p:cNvPr id="36" name="Bildobjekt 3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977053" y="3068640"/>
            <a:ext cx="1053497" cy="979212"/>
          </a:xfrm>
          <a:prstGeom prst="rect">
            <a:avLst/>
          </a:prstGeom>
        </p:spPr>
      </p:pic>
      <p:pic>
        <p:nvPicPr>
          <p:cNvPr id="37" name="Bildobjekt 3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162294" y="4191524"/>
            <a:ext cx="1048979" cy="1048979"/>
          </a:xfrm>
          <a:prstGeom prst="rect">
            <a:avLst/>
          </a:prstGeom>
        </p:spPr>
      </p:pic>
      <p:pic>
        <p:nvPicPr>
          <p:cNvPr id="38" name="Bildobjekt 3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536779" y="4218529"/>
            <a:ext cx="1041450" cy="974690"/>
          </a:xfrm>
          <a:prstGeom prst="rect">
            <a:avLst/>
          </a:prstGeom>
        </p:spPr>
      </p:pic>
      <p:pic>
        <p:nvPicPr>
          <p:cNvPr id="39" name="Bildobjekt 38"/>
          <p:cNvPicPr>
            <a:picLocks noChangeAspect="1"/>
          </p:cNvPicPr>
          <p:nvPr/>
        </p:nvPicPr>
        <p:blipFill rotWithShape="1">
          <a:blip r:embed="rId16">
            <a:extLst>
              <a:ext uri="{28A0092B-C50C-407E-A947-70E740481C1C}">
                <a14:useLocalDpi xmlns:a14="http://schemas.microsoft.com/office/drawing/2010/main" val="0"/>
              </a:ext>
            </a:extLst>
          </a:blip>
          <a:srcRect l="5233" t="1752" r="5159" b="2719"/>
          <a:stretch/>
        </p:blipFill>
        <p:spPr>
          <a:xfrm>
            <a:off x="4893858" y="4189116"/>
            <a:ext cx="1040597" cy="1031135"/>
          </a:xfrm>
          <a:prstGeom prst="rect">
            <a:avLst/>
          </a:prstGeom>
        </p:spPr>
      </p:pic>
      <p:pic>
        <p:nvPicPr>
          <p:cNvPr id="40" name="Bildobjekt 39"/>
          <p:cNvPicPr>
            <a:picLocks noChangeAspect="1"/>
          </p:cNvPicPr>
          <p:nvPr/>
        </p:nvPicPr>
        <p:blipFill rotWithShape="1">
          <a:blip r:embed="rId17">
            <a:extLst>
              <a:ext uri="{28A0092B-C50C-407E-A947-70E740481C1C}">
                <a14:useLocalDpi xmlns:a14="http://schemas.microsoft.com/office/drawing/2010/main" val="0"/>
              </a:ext>
            </a:extLst>
          </a:blip>
          <a:srcRect l="1703" t="1392" r="2083" b="2423"/>
          <a:stretch/>
        </p:blipFill>
        <p:spPr>
          <a:xfrm>
            <a:off x="6250086" y="4210489"/>
            <a:ext cx="1069626" cy="993901"/>
          </a:xfrm>
          <a:prstGeom prst="rect">
            <a:avLst/>
          </a:prstGeom>
        </p:spPr>
      </p:pic>
      <p:pic>
        <p:nvPicPr>
          <p:cNvPr id="41" name="Bildobjekt 4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604714" y="4302434"/>
            <a:ext cx="1072662" cy="804497"/>
          </a:xfrm>
          <a:prstGeom prst="rect">
            <a:avLst/>
          </a:prstGeom>
        </p:spPr>
      </p:pic>
      <p:pic>
        <p:nvPicPr>
          <p:cNvPr id="42" name="Bildobjekt 41"/>
          <p:cNvPicPr>
            <a:picLocks noChangeAspect="1"/>
          </p:cNvPicPr>
          <p:nvPr/>
        </p:nvPicPr>
        <p:blipFill rotWithShape="1">
          <a:blip r:embed="rId19">
            <a:extLst>
              <a:ext uri="{28A0092B-C50C-407E-A947-70E740481C1C}">
                <a14:useLocalDpi xmlns:a14="http://schemas.microsoft.com/office/drawing/2010/main" val="0"/>
              </a:ext>
            </a:extLst>
          </a:blip>
          <a:srcRect l="2885" t="1733" r="3223" b="1588"/>
          <a:stretch/>
        </p:blipFill>
        <p:spPr>
          <a:xfrm>
            <a:off x="8974355" y="4210489"/>
            <a:ext cx="1056194" cy="1010863"/>
          </a:xfrm>
          <a:prstGeom prst="rect">
            <a:avLst/>
          </a:prstGeom>
        </p:spPr>
      </p:pic>
      <p:pic>
        <p:nvPicPr>
          <p:cNvPr id="46" name="Bildobjekt 45"/>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607397" y="1912465"/>
            <a:ext cx="1068267" cy="102869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7" name="Rektangel 46"/>
          <p:cNvSpPr/>
          <p:nvPr/>
        </p:nvSpPr>
        <p:spPr>
          <a:xfrm>
            <a:off x="3516338" y="1914871"/>
            <a:ext cx="3795639" cy="10253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a:solidFill>
                  <a:schemeClr val="tx1"/>
                </a:solidFill>
                <a:latin typeface="Arial" panose="020B0604020202020204" pitchFamily="34" charset="0"/>
                <a:cs typeface="Arial" panose="020B0604020202020204" pitchFamily="34" charset="0"/>
              </a:rPr>
              <a:t>ægishjálmur</a:t>
            </a:r>
          </a:p>
          <a:p>
            <a:r>
              <a:rPr lang="sv-SE" sz="750" dirty="0">
                <a:solidFill>
                  <a:schemeClr val="tx1"/>
                </a:solidFill>
                <a:latin typeface="Arial" panose="020B0604020202020204" pitchFamily="34" charset="0"/>
                <a:cs typeface="Arial" panose="020B0604020202020204" pitchFamily="34" charset="0"/>
              </a:rPr>
              <a:t>Svenskarnas parti (tidigare Nationalsocialistisk Front/Folkfronten) som lades ned 2015 använde sig av en svart runa mot en gul rund botten. Runan liknar fyra livsrunor som lagts i de fyra väderstrecken. Symbolen är en så kallad skräckhjälm som i fornnordisk mytologi ska ha använts för att injaga skräck i fienden och stärka den egna kraften. </a:t>
            </a:r>
          </a:p>
        </p:txBody>
      </p:sp>
      <p:sp>
        <p:nvSpPr>
          <p:cNvPr id="48" name="Rektangel 47"/>
          <p:cNvSpPr/>
          <p:nvPr/>
        </p:nvSpPr>
        <p:spPr>
          <a:xfrm>
            <a:off x="4880025" y="1911472"/>
            <a:ext cx="3795639" cy="10296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err="1">
                <a:solidFill>
                  <a:schemeClr val="tx1"/>
                </a:solidFill>
                <a:latin typeface="Arial" panose="020B0604020202020204" pitchFamily="34" charset="0"/>
                <a:cs typeface="Arial" panose="020B0604020202020204" pitchFamily="34" charset="0"/>
              </a:rPr>
              <a:t>Tyrruna</a:t>
            </a:r>
            <a:endParaRPr lang="sv-SE" sz="750" b="1" dirty="0">
              <a:solidFill>
                <a:schemeClr val="tx1"/>
              </a:solidFill>
              <a:latin typeface="Arial" panose="020B0604020202020204" pitchFamily="34" charset="0"/>
              <a:cs typeface="Arial" panose="020B0604020202020204" pitchFamily="34" charset="0"/>
            </a:endParaRPr>
          </a:p>
          <a:p>
            <a:r>
              <a:rPr lang="sv-SE" sz="750" dirty="0">
                <a:solidFill>
                  <a:schemeClr val="tx1"/>
                </a:solidFill>
                <a:latin typeface="Arial" panose="020B0604020202020204" pitchFamily="34" charset="0"/>
                <a:cs typeface="Arial" panose="020B0604020202020204" pitchFamily="34" charset="0"/>
              </a:rPr>
              <a:t>Tyrrunan, efter den </a:t>
            </a:r>
            <a:r>
              <a:rPr lang="sv-SE" sz="750" dirty="0" err="1">
                <a:solidFill>
                  <a:schemeClr val="tx1"/>
                </a:solidFill>
                <a:latin typeface="Arial" panose="020B0604020202020204" pitchFamily="34" charset="0"/>
                <a:cs typeface="Arial" panose="020B0604020202020204" pitchFamily="34" charset="0"/>
              </a:rPr>
              <a:t>fornnodiska</a:t>
            </a:r>
            <a:r>
              <a:rPr lang="sv-SE" sz="750" dirty="0">
                <a:solidFill>
                  <a:schemeClr val="tx1"/>
                </a:solidFill>
                <a:latin typeface="Arial" panose="020B0604020202020204" pitchFamily="34" charset="0"/>
                <a:cs typeface="Arial" panose="020B0604020202020204" pitchFamily="34" charset="0"/>
              </a:rPr>
              <a:t> guden Tyr, står för kamp och seger. Runan användes av Hitlers nazister och har efter andra världskriget fortsatt att användas av några av de mest militanta nazistiska organisationerna. I Sverige hittar man </a:t>
            </a:r>
            <a:r>
              <a:rPr lang="sv-SE" sz="750" dirty="0" err="1">
                <a:solidFill>
                  <a:schemeClr val="tx1"/>
                </a:solidFill>
                <a:latin typeface="Arial" panose="020B0604020202020204" pitchFamily="34" charset="0"/>
                <a:cs typeface="Arial" panose="020B0604020202020204" pitchFamily="34" charset="0"/>
              </a:rPr>
              <a:t>tyrrunan</a:t>
            </a:r>
            <a:r>
              <a:rPr lang="sv-SE" sz="750" dirty="0">
                <a:solidFill>
                  <a:schemeClr val="tx1"/>
                </a:solidFill>
                <a:latin typeface="Arial" panose="020B0604020202020204" pitchFamily="34" charset="0"/>
                <a:cs typeface="Arial" panose="020B0604020202020204" pitchFamily="34" charset="0"/>
              </a:rPr>
              <a:t> i Svenska motståndsrörelsens logotyp.</a:t>
            </a:r>
          </a:p>
          <a:p>
            <a:endParaRPr lang="sv-SE" sz="750" dirty="0">
              <a:solidFill>
                <a:schemeClr val="tx1"/>
              </a:solidFill>
              <a:latin typeface="Arial" panose="020B0604020202020204" pitchFamily="34" charset="0"/>
              <a:cs typeface="Arial" panose="020B0604020202020204" pitchFamily="34" charset="0"/>
            </a:endParaRPr>
          </a:p>
        </p:txBody>
      </p:sp>
      <p:pic>
        <p:nvPicPr>
          <p:cNvPr id="49" name="Bildobjekt 48"/>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974350" y="1914872"/>
            <a:ext cx="1112859" cy="10262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0" name="Rektangel 49"/>
          <p:cNvSpPr/>
          <p:nvPr/>
        </p:nvSpPr>
        <p:spPr>
          <a:xfrm>
            <a:off x="6243711" y="1912463"/>
            <a:ext cx="2431952" cy="1028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a:solidFill>
                  <a:schemeClr val="tx1"/>
                </a:solidFill>
                <a:latin typeface="Arial" panose="020B0604020202020204" pitchFamily="34" charset="0"/>
                <a:cs typeface="Arial" panose="020B0604020202020204" pitchFamily="34" charset="0"/>
              </a:rPr>
              <a:t>Valknut</a:t>
            </a:r>
          </a:p>
          <a:p>
            <a:r>
              <a:rPr lang="sv-SE" sz="750" dirty="0">
                <a:solidFill>
                  <a:schemeClr val="tx1"/>
                </a:solidFill>
                <a:latin typeface="Arial" panose="020B0604020202020204" pitchFamily="34" charset="0"/>
                <a:cs typeface="Arial" panose="020B0604020202020204" pitchFamily="34" charset="0"/>
              </a:rPr>
              <a:t>Valknuten består av tre flätade trianglar. Det är en fornnordisk symbol, som bland annat hittats på stenristningar från Gotland och Norge. Valr var det fornnordiska uttrycket för krigare.</a:t>
            </a:r>
          </a:p>
          <a:p>
            <a:r>
              <a:rPr lang="sv-SE" sz="750" dirty="0">
                <a:solidFill>
                  <a:schemeClr val="tx1"/>
                </a:solidFill>
                <a:latin typeface="Arial" panose="020B0604020202020204" pitchFamily="34" charset="0"/>
                <a:cs typeface="Arial" panose="020B0604020202020204" pitchFamily="34" charset="0"/>
              </a:rPr>
              <a:t>Nordiska förbundets internetforum, nordisk.nu, har en valknut som symbol. </a:t>
            </a:r>
            <a:endParaRPr lang="sv-SE" sz="1350" dirty="0">
              <a:solidFill>
                <a:schemeClr val="tx1"/>
              </a:solidFill>
            </a:endParaRPr>
          </a:p>
        </p:txBody>
      </p:sp>
      <p:pic>
        <p:nvPicPr>
          <p:cNvPr id="51" name="Bildobjekt 50"/>
          <p:cNvPicPr>
            <a:picLocks noChangeAspect="1"/>
          </p:cNvPicPr>
          <p:nvPr/>
        </p:nvPicPr>
        <p:blipFill rotWithShape="1">
          <a:blip r:embed="rId22">
            <a:extLst>
              <a:ext uri="{28A0092B-C50C-407E-A947-70E740481C1C}">
                <a14:useLocalDpi xmlns:a14="http://schemas.microsoft.com/office/drawing/2010/main" val="0"/>
              </a:ext>
            </a:extLst>
          </a:blip>
          <a:srcRect l="52027" t="50861" r="2870" b="26936"/>
          <a:stretch/>
        </p:blipFill>
        <p:spPr>
          <a:xfrm>
            <a:off x="8971083" y="1921422"/>
            <a:ext cx="1068267" cy="101974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2" name="Rektangel 51"/>
          <p:cNvSpPr/>
          <p:nvPr/>
        </p:nvSpPr>
        <p:spPr>
          <a:xfrm>
            <a:off x="3516337" y="1914871"/>
            <a:ext cx="2431953" cy="10311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a:solidFill>
                  <a:schemeClr val="tx1"/>
                </a:solidFill>
                <a:latin typeface="Arial" panose="020B0604020202020204" pitchFamily="34" charset="0"/>
                <a:cs typeface="Arial" panose="020B0604020202020204" pitchFamily="34" charset="0"/>
              </a:rPr>
              <a:t>Hjortronblomma</a:t>
            </a:r>
          </a:p>
          <a:p>
            <a:r>
              <a:rPr lang="sv-SE" sz="750" dirty="0">
                <a:solidFill>
                  <a:schemeClr val="tx1"/>
                </a:solidFill>
                <a:latin typeface="Arial" panose="020B0604020202020204" pitchFamily="34" charset="0"/>
                <a:cs typeface="Arial" panose="020B0604020202020204" pitchFamily="34" charset="0"/>
              </a:rPr>
              <a:t>Nationaldemokraterna (som lades ned 2014) bytte 2008 symbol till en brandgul hjortronblomma. </a:t>
            </a:r>
          </a:p>
          <a:p>
            <a:r>
              <a:rPr lang="sv-SE" sz="750" dirty="0">
                <a:solidFill>
                  <a:schemeClr val="tx1"/>
                </a:solidFill>
                <a:latin typeface="Arial" panose="020B0604020202020204" pitchFamily="34" charset="0"/>
                <a:cs typeface="Arial" panose="020B0604020202020204" pitchFamily="34" charset="0"/>
              </a:rPr>
              <a:t>Den brandgula färgen symboliserar enligt partiet "frihet, kraft och resning”. Hjortronblomman valdes därför att den växer i norden. Enligt partiledaren Marc Abramsson symboliserar blomman "den urnordiska kraften som vilar inom oss nordbor". </a:t>
            </a:r>
            <a:endParaRPr lang="sv-SE" sz="1350" dirty="0"/>
          </a:p>
        </p:txBody>
      </p:sp>
      <p:pic>
        <p:nvPicPr>
          <p:cNvPr id="53" name="Bildobjekt 52"/>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152652" y="1917278"/>
            <a:ext cx="1068263" cy="102388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4" name="Rektangel 53"/>
          <p:cNvSpPr/>
          <p:nvPr/>
        </p:nvSpPr>
        <p:spPr>
          <a:xfrm>
            <a:off x="3523812" y="1910057"/>
            <a:ext cx="3795639" cy="1028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a:solidFill>
                  <a:schemeClr val="tx1"/>
                </a:solidFill>
                <a:latin typeface="Arial" panose="020B0604020202020204" pitchFamily="34" charset="0"/>
                <a:cs typeface="Arial" panose="020B0604020202020204" pitchFamily="34" charset="0"/>
              </a:rPr>
              <a:t>Hakkors</a:t>
            </a:r>
          </a:p>
          <a:p>
            <a:r>
              <a:rPr lang="sv-SE" sz="750" dirty="0">
                <a:solidFill>
                  <a:schemeClr val="tx1"/>
                </a:solidFill>
                <a:latin typeface="Arial" panose="020B0604020202020204" pitchFamily="34" charset="0"/>
                <a:cs typeface="Arial" panose="020B0604020202020204" pitchFamily="34" charset="0"/>
              </a:rPr>
              <a:t>Den tyska nationalsocialismens mest kända symbol är hakkorset. </a:t>
            </a:r>
          </a:p>
          <a:p>
            <a:r>
              <a:rPr lang="sv-SE" sz="750" dirty="0">
                <a:solidFill>
                  <a:schemeClr val="tx1"/>
                </a:solidFill>
                <a:latin typeface="Arial" panose="020B0604020202020204" pitchFamily="34" charset="0"/>
                <a:cs typeface="Arial" panose="020B0604020202020204" pitchFamily="34" charset="0"/>
              </a:rPr>
              <a:t>Under 1870-talet började hakkorset, ett flera tusen år gammalt sol- och lyckotecken, användas som symbol för den så kallade ariska rasen. Det tyska nazistpartiet gjorde hakkorset till sin officiella partisymbol 1920. </a:t>
            </a:r>
          </a:p>
          <a:p>
            <a:r>
              <a:rPr lang="sv-SE" sz="750" dirty="0">
                <a:solidFill>
                  <a:schemeClr val="tx1"/>
                </a:solidFill>
                <a:latin typeface="Arial" panose="020B0604020202020204" pitchFamily="34" charset="0"/>
                <a:cs typeface="Arial" panose="020B0604020202020204" pitchFamily="34" charset="0"/>
              </a:rPr>
              <a:t>Idag används hakkorset fortfarande av nazistiska organisationer i länder där det är tillåtet, exempelvis i USA. I Sverige och i flera andra länder kan det vara brottsligt att använda hakkorset. </a:t>
            </a:r>
            <a:endParaRPr lang="sv-SE" sz="750" dirty="0">
              <a:latin typeface="Arial" panose="020B0604020202020204" pitchFamily="34" charset="0"/>
              <a:cs typeface="Arial" panose="020B0604020202020204" pitchFamily="34" charset="0"/>
            </a:endParaRPr>
          </a:p>
        </p:txBody>
      </p:sp>
      <p:pic>
        <p:nvPicPr>
          <p:cNvPr id="55" name="Bildobjekt 54"/>
          <p:cNvPicPr>
            <a:picLocks noChangeAspect="1"/>
          </p:cNvPicPr>
          <p:nvPr/>
        </p:nvPicPr>
        <p:blipFill rotWithShape="1">
          <a:blip r:embed="rId24" cstate="print">
            <a:extLst>
              <a:ext uri="{28A0092B-C50C-407E-A947-70E740481C1C}">
                <a14:useLocalDpi xmlns:a14="http://schemas.microsoft.com/office/drawing/2010/main" val="0"/>
              </a:ext>
            </a:extLst>
          </a:blip>
          <a:srcRect l="22016" r="22428"/>
          <a:stretch/>
        </p:blipFill>
        <p:spPr>
          <a:xfrm>
            <a:off x="2153223" y="1919895"/>
            <a:ext cx="1086788" cy="10188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6" name="Rektangel 55"/>
          <p:cNvSpPr/>
          <p:nvPr/>
        </p:nvSpPr>
        <p:spPr>
          <a:xfrm>
            <a:off x="4880025" y="1915423"/>
            <a:ext cx="3795639" cy="1028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a:solidFill>
                  <a:schemeClr val="tx1"/>
                </a:solidFill>
                <a:latin typeface="Arial" panose="020B0604020202020204" pitchFamily="34" charset="0"/>
                <a:cs typeface="Arial" panose="020B0604020202020204" pitchFamily="34" charset="0"/>
              </a:rPr>
              <a:t>Triskele</a:t>
            </a:r>
          </a:p>
          <a:p>
            <a:r>
              <a:rPr lang="sv-SE" sz="750" dirty="0">
                <a:solidFill>
                  <a:schemeClr val="tx1"/>
                </a:solidFill>
                <a:latin typeface="Arial" panose="020B0604020202020204" pitchFamily="34" charset="0"/>
                <a:cs typeface="Arial" panose="020B0604020202020204" pitchFamily="34" charset="0"/>
              </a:rPr>
              <a:t>Det urgamla tredelade hakkorset, triskele, förekom inom tredje riket som en symbol för en SS-division, men har framför allt använts som symbol för vit makt sedan mitten av 70-talet. Namnet är en sammanslagning av de grekiska orden tri, som betyder tre, och skelos, som betyder ben. Precis som hakkorset har triskelen använts som symbol för solen i många kulturer. Triskelen användes av Afrikaner Weerstandsbeweging (AWB), en vit sydafrikansk kamporganisation som bekämpade varje försök att avskaffa det sydafrikanska apartheidsystemet som då rådde i landet.</a:t>
            </a:r>
          </a:p>
          <a:p>
            <a:r>
              <a:rPr lang="sv-SE" sz="750" dirty="0">
                <a:solidFill>
                  <a:schemeClr val="tx1"/>
                </a:solidFill>
                <a:latin typeface="Arial" panose="020B0604020202020204" pitchFamily="34" charset="0"/>
                <a:cs typeface="Arial" panose="020B0604020202020204" pitchFamily="34" charset="0"/>
              </a:rPr>
              <a:t>En av världens största naziströrelser, Blood &amp; Honour, använder sig av symbolen.</a:t>
            </a:r>
            <a:endParaRPr lang="sv-SE" sz="750" dirty="0">
              <a:latin typeface="Arial" panose="020B0604020202020204" pitchFamily="34" charset="0"/>
              <a:cs typeface="Arial" panose="020B0604020202020204" pitchFamily="34" charset="0"/>
            </a:endParaRPr>
          </a:p>
        </p:txBody>
      </p:sp>
      <p:pic>
        <p:nvPicPr>
          <p:cNvPr id="57" name="Bildobjekt 56"/>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3516335" y="1919895"/>
            <a:ext cx="1068270" cy="102126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8" name="Rektangel 57"/>
          <p:cNvSpPr/>
          <p:nvPr/>
        </p:nvSpPr>
        <p:spPr>
          <a:xfrm>
            <a:off x="3513264" y="3053197"/>
            <a:ext cx="3795639" cy="1028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a:solidFill>
                  <a:schemeClr val="tx1"/>
                </a:solidFill>
                <a:latin typeface="Arial" panose="020B0604020202020204" pitchFamily="34" charset="0"/>
                <a:cs typeface="Arial" panose="020B0604020202020204" pitchFamily="34" charset="0"/>
              </a:rPr>
              <a:t>Keltiskt kors</a:t>
            </a:r>
          </a:p>
          <a:p>
            <a:r>
              <a:rPr lang="sv-SE" sz="750" dirty="0">
                <a:solidFill>
                  <a:schemeClr val="tx1"/>
                </a:solidFill>
                <a:latin typeface="Arial" panose="020B0604020202020204" pitchFamily="34" charset="0"/>
                <a:cs typeface="Arial" panose="020B0604020202020204" pitchFamily="34" charset="0"/>
              </a:rPr>
              <a:t>Det keltiska korset är vid sidan av hakkorset den mest använda symbolen inom den högerextrema rörelsen. Det började spridas under andra hälften av 1900-talet av organisationer som inte ville använda sig av symboler från Nazityskland. Med tiden har det keltiska korset blivit en internationell symbol för vit makt. </a:t>
            </a:r>
          </a:p>
          <a:p>
            <a:r>
              <a:rPr lang="sv-SE" sz="750" dirty="0">
                <a:solidFill>
                  <a:schemeClr val="tx1"/>
                </a:solidFill>
                <a:latin typeface="Arial" panose="020B0604020202020204" pitchFamily="34" charset="0"/>
                <a:cs typeface="Arial" panose="020B0604020202020204" pitchFamily="34" charset="0"/>
              </a:rPr>
              <a:t>Det svenska Frisinnade Unionspartiet (FUP) har använt det keltiska korset som sin symbol och den amerikanska vit makt-hemsidan Stormfront använder den med orden "White Pride World Wide". </a:t>
            </a:r>
            <a:endParaRPr lang="sv-SE" sz="750" dirty="0">
              <a:latin typeface="Arial" panose="020B0604020202020204" pitchFamily="34" charset="0"/>
              <a:cs typeface="Arial" panose="020B0604020202020204" pitchFamily="34" charset="0"/>
            </a:endParaRPr>
          </a:p>
        </p:txBody>
      </p:sp>
      <p:pic>
        <p:nvPicPr>
          <p:cNvPr id="59" name="Bildobjekt 58"/>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7601247" y="3050791"/>
            <a:ext cx="1074416" cy="103110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60" name="Rektangel 59"/>
          <p:cNvSpPr/>
          <p:nvPr/>
        </p:nvSpPr>
        <p:spPr>
          <a:xfrm>
            <a:off x="4880025" y="3053197"/>
            <a:ext cx="3795639" cy="1028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a:solidFill>
                  <a:schemeClr val="tx1"/>
                </a:solidFill>
                <a:latin typeface="Arial" panose="020B0604020202020204" pitchFamily="34" charset="0"/>
                <a:cs typeface="Arial" panose="020B0604020202020204" pitchFamily="34" charset="0"/>
              </a:rPr>
              <a:t>Solhjul</a:t>
            </a:r>
          </a:p>
          <a:p>
            <a:r>
              <a:rPr lang="sv-SE" sz="750" dirty="0">
                <a:solidFill>
                  <a:schemeClr val="tx1"/>
                </a:solidFill>
                <a:latin typeface="Arial" panose="020B0604020202020204" pitchFamily="34" charset="0"/>
                <a:cs typeface="Arial" panose="020B0604020202020204" pitchFamily="34" charset="0"/>
              </a:rPr>
              <a:t>Solhjulet är ett tecken med en mycket lång historia. Man vet inte mycket om symbolens betydelse för länge sedan, men olika fynd pekar på att solhjulet har varit associerat till den revolution i samhället som uppfinnandet av hjulet innebar.</a:t>
            </a:r>
          </a:p>
          <a:p>
            <a:r>
              <a:rPr lang="sv-SE" sz="750" dirty="0">
                <a:solidFill>
                  <a:schemeClr val="tx1"/>
                </a:solidFill>
                <a:latin typeface="Arial" panose="020B0604020202020204" pitchFamily="34" charset="0"/>
                <a:cs typeface="Arial" panose="020B0604020202020204" pitchFamily="34" charset="0"/>
              </a:rPr>
              <a:t>Den rikliga förekomsten av solhjul på hällristningar i Norden gjorde att tecknet i Nazityskland såg som en nordisk solsymbol. Aktivister inom dagens extremhöger använder solhjulet för att framhäva ett nordeuropeiskt kulturarv. Bland annat pryder symbolen skivomslag för vikt makt-band och är också Nordiska Rikspartiets organisationssymbol. </a:t>
            </a:r>
            <a:endParaRPr lang="sv-SE" sz="750" dirty="0">
              <a:latin typeface="Arial" panose="020B0604020202020204" pitchFamily="34" charset="0"/>
              <a:cs typeface="Arial" panose="020B0604020202020204" pitchFamily="34" charset="0"/>
            </a:endParaRPr>
          </a:p>
        </p:txBody>
      </p:sp>
      <p:pic>
        <p:nvPicPr>
          <p:cNvPr id="61" name="Bildobjekt 60"/>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8971084" y="3050792"/>
            <a:ext cx="1068266" cy="103110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62" name="Rektangel 61"/>
          <p:cNvSpPr/>
          <p:nvPr/>
        </p:nvSpPr>
        <p:spPr>
          <a:xfrm>
            <a:off x="6245469" y="3055816"/>
            <a:ext cx="2431953" cy="10311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a:solidFill>
                  <a:schemeClr val="tx1"/>
                </a:solidFill>
                <a:latin typeface="Arial" panose="020B0604020202020204" pitchFamily="34" charset="0"/>
                <a:cs typeface="Arial" panose="020B0604020202020204" pitchFamily="34" charset="0"/>
              </a:rPr>
              <a:t>Varghake</a:t>
            </a:r>
          </a:p>
          <a:p>
            <a:r>
              <a:rPr lang="sv-SE" sz="750" dirty="0">
                <a:solidFill>
                  <a:schemeClr val="tx1"/>
                </a:solidFill>
                <a:latin typeface="Arial" panose="020B0604020202020204" pitchFamily="34" charset="0"/>
                <a:cs typeface="Arial" panose="020B0604020202020204" pitchFamily="34" charset="0"/>
              </a:rPr>
              <a:t>Varghaken symboliserar motstånd och har använts i flera hundra år. I Tyskland började varghaken användas efter förlusten av första världskriget, som en symbol för ett nationellt motstånd mot den politik som tvingats på Tyskland av segermakterna. Inom nazist-grupperingarna har bl.a. den militanta svenska nazistorganisationen VAM använt varghaken som en symbol för "den vita rasens försvar". </a:t>
            </a:r>
            <a:endParaRPr lang="sv-SE" sz="750" dirty="0">
              <a:latin typeface="Arial" panose="020B0604020202020204" pitchFamily="34" charset="0"/>
              <a:cs typeface="Arial" panose="020B0604020202020204" pitchFamily="34" charset="0"/>
            </a:endParaRPr>
          </a:p>
        </p:txBody>
      </p:sp>
      <p:pic>
        <p:nvPicPr>
          <p:cNvPr id="63" name="Bildobjekt 62"/>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8969330" y="3050791"/>
            <a:ext cx="1070021" cy="103110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64" name="Rektangel 63"/>
          <p:cNvSpPr/>
          <p:nvPr/>
        </p:nvSpPr>
        <p:spPr>
          <a:xfrm>
            <a:off x="3518096" y="3053198"/>
            <a:ext cx="2431953" cy="10311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a:solidFill>
                  <a:schemeClr val="tx1"/>
                </a:solidFill>
                <a:latin typeface="Arial" panose="020B0604020202020204" pitchFamily="34" charset="0"/>
                <a:cs typeface="Arial" panose="020B0604020202020204" pitchFamily="34" charset="0"/>
              </a:rPr>
              <a:t>Kugghjul</a:t>
            </a:r>
          </a:p>
          <a:p>
            <a:r>
              <a:rPr lang="sv-SE" sz="750" dirty="0">
                <a:solidFill>
                  <a:schemeClr val="tx1"/>
                </a:solidFill>
                <a:latin typeface="Arial" panose="020B0604020202020204" pitchFamily="34" charset="0"/>
                <a:cs typeface="Arial" panose="020B0604020202020204" pitchFamily="34" charset="0"/>
              </a:rPr>
              <a:t>Kugghjulet är till skillnad från många andra av vit makt-världens symboler relativt ny. Den började användas som symbol under 1700 och 1800-talen och symboliserar teknik, framåtskridande och rörlighet. Kugghjulet har en stark koppling till arbetarklassen och är inte en utpräglad nazistsymbol. Bland nazister idag används kugghjulet ofta av de som vill betona sin arbetarbakgrund. </a:t>
            </a:r>
            <a:endParaRPr lang="sv-SE" sz="750" dirty="0">
              <a:latin typeface="Arial" panose="020B0604020202020204" pitchFamily="34" charset="0"/>
              <a:cs typeface="Arial" panose="020B0604020202020204" pitchFamily="34" charset="0"/>
            </a:endParaRPr>
          </a:p>
        </p:txBody>
      </p:sp>
      <p:pic>
        <p:nvPicPr>
          <p:cNvPr id="65" name="Bildobjekt 64"/>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2150155" y="3053197"/>
            <a:ext cx="1071643" cy="102870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66" name="Rektangel 65"/>
          <p:cNvSpPr/>
          <p:nvPr/>
        </p:nvSpPr>
        <p:spPr>
          <a:xfrm>
            <a:off x="3516338" y="3053197"/>
            <a:ext cx="3795639" cy="1028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a:solidFill>
                  <a:schemeClr val="tx1"/>
                </a:solidFill>
                <a:latin typeface="Arial" panose="020B0604020202020204" pitchFamily="34" charset="0"/>
                <a:cs typeface="Arial" panose="020B0604020202020204" pitchFamily="34" charset="0"/>
              </a:rPr>
              <a:t>Hammaren och svärdet</a:t>
            </a:r>
          </a:p>
          <a:p>
            <a:r>
              <a:rPr lang="sv-SE" sz="750" dirty="0">
                <a:solidFill>
                  <a:schemeClr val="tx1"/>
                </a:solidFill>
                <a:latin typeface="Arial" panose="020B0604020202020204" pitchFamily="34" charset="0"/>
                <a:cs typeface="Arial" panose="020B0604020202020204" pitchFamily="34" charset="0"/>
              </a:rPr>
              <a:t>Hammaren och svärdet som symbol daterar tillbaka till 1920-talets Tyskland. Politiska grupperingar försökte kombinera socialistiska idéer med den nationalistiska ideologin. Symbolen försvann under Hitlers regim, men återupptäcktes av tyska nazister på 1990-talet. I Sverige används symbolen av Helsingborgskampanjen. </a:t>
            </a:r>
          </a:p>
          <a:p>
            <a:pPr algn="ctr"/>
            <a:endParaRPr lang="sv-SE" sz="750" dirty="0">
              <a:latin typeface="Arial" panose="020B0604020202020204" pitchFamily="34" charset="0"/>
              <a:cs typeface="Arial" panose="020B0604020202020204" pitchFamily="34" charset="0"/>
            </a:endParaRPr>
          </a:p>
        </p:txBody>
      </p:sp>
      <p:pic>
        <p:nvPicPr>
          <p:cNvPr id="67" name="Bildobjekt 66"/>
          <p:cNvPicPr>
            <a:picLocks noChangeAspect="1"/>
          </p:cNvPicPr>
          <p:nvPr/>
        </p:nvPicPr>
        <p:blipFill rotWithShape="1">
          <a:blip r:embed="rId30" cstate="print">
            <a:extLst>
              <a:ext uri="{28A0092B-C50C-407E-A947-70E740481C1C}">
                <a14:useLocalDpi xmlns:a14="http://schemas.microsoft.com/office/drawing/2010/main" val="0"/>
              </a:ext>
            </a:extLst>
          </a:blip>
          <a:srcRect t="27541" r="50422" b="12009"/>
          <a:stretch/>
        </p:blipFill>
        <p:spPr>
          <a:xfrm>
            <a:off x="2152288" y="3059035"/>
            <a:ext cx="1068630" cy="1022863"/>
          </a:xfrm>
          <a:prstGeom prst="rect">
            <a:avLst/>
          </a:prstGeom>
        </p:spPr>
      </p:pic>
      <p:sp>
        <p:nvSpPr>
          <p:cNvPr id="68" name="Rektangel 67"/>
          <p:cNvSpPr/>
          <p:nvPr/>
        </p:nvSpPr>
        <p:spPr>
          <a:xfrm>
            <a:off x="4880025" y="3053197"/>
            <a:ext cx="3795639" cy="1028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a:solidFill>
                  <a:schemeClr val="tx1"/>
                </a:solidFill>
                <a:latin typeface="Arial" panose="020B0604020202020204" pitchFamily="34" charset="0"/>
                <a:cs typeface="Arial" panose="020B0604020202020204" pitchFamily="34" charset="0"/>
              </a:rPr>
              <a:t>Vit makt-näve</a:t>
            </a:r>
          </a:p>
          <a:p>
            <a:r>
              <a:rPr lang="sv-SE" sz="750" dirty="0">
                <a:solidFill>
                  <a:schemeClr val="tx1"/>
                </a:solidFill>
                <a:latin typeface="Arial" panose="020B0604020202020204" pitchFamily="34" charset="0"/>
                <a:cs typeface="Arial" panose="020B0604020202020204" pitchFamily="34" charset="0"/>
              </a:rPr>
              <a:t>En höjd näve har sedan 1800-talet använts som tecken på enighet och styrka av en mängd grupper med olika politiska mål. Den amerikanska medborgarrätts-organisationen Svarta pantrarna, som bildades 1966, använde sig av en höjd näve som tecken på enighet i kampen mot diskriminering. Vit makt-näven lanserades inom skinnskallekulturen på 1970-talet som en "arisk" motsvarighet till denna black power-näve. </a:t>
            </a:r>
            <a:endParaRPr lang="sv-SE" sz="750" dirty="0">
              <a:latin typeface="Arial" panose="020B0604020202020204" pitchFamily="34" charset="0"/>
              <a:cs typeface="Arial" panose="020B0604020202020204" pitchFamily="34" charset="0"/>
            </a:endParaRPr>
          </a:p>
        </p:txBody>
      </p:sp>
      <p:pic>
        <p:nvPicPr>
          <p:cNvPr id="69" name="Bildobjekt 68"/>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3512823" y="3053176"/>
            <a:ext cx="1068576" cy="102631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70" name="Rektangel 69"/>
          <p:cNvSpPr/>
          <p:nvPr/>
        </p:nvSpPr>
        <p:spPr>
          <a:xfrm>
            <a:off x="3516338" y="4194709"/>
            <a:ext cx="3795639" cy="1028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a:solidFill>
                  <a:schemeClr val="tx1"/>
                </a:solidFill>
                <a:latin typeface="Arial" panose="020B0604020202020204" pitchFamily="34" charset="0"/>
                <a:cs typeface="Arial" panose="020B0604020202020204" pitchFamily="34" charset="0"/>
              </a:rPr>
              <a:t>Nordiska Förlaget / Nordiska Förbundet</a:t>
            </a:r>
          </a:p>
          <a:p>
            <a:r>
              <a:rPr lang="sv-SE" sz="750" dirty="0">
                <a:solidFill>
                  <a:schemeClr val="tx1"/>
                </a:solidFill>
                <a:latin typeface="Arial" panose="020B0604020202020204" pitchFamily="34" charset="0"/>
                <a:cs typeface="Arial" panose="020B0604020202020204" pitchFamily="34" charset="0"/>
              </a:rPr>
              <a:t>Nordiska förlaget är det numera nedlagda Vit makt-bolaget Nordlands efterföljare. Förlaget är Skandinaviens i särklass största distributör av Vit makt-musik, högerextrem propaganda och litteratur. 2004 bröt Nordiska förlaget med Nationaldemokraterna och bildade istället den nazistiska organisationen Nordiska förbundet. De är starkt influerade av amerikanska nazistorganisationen National Alliance och beskriver sig också utomlands som Nordic Alliance. Vinsten från Nordiska förlaget pumpas in i Nordiska förbundets starkt rasistiska och antisemitiska tidningar Folkets nyheter och Nordisk frihet. </a:t>
            </a:r>
            <a:endParaRPr lang="sv-SE" sz="750" dirty="0">
              <a:latin typeface="Arial" panose="020B0604020202020204" pitchFamily="34" charset="0"/>
              <a:cs typeface="Arial" panose="020B0604020202020204" pitchFamily="34" charset="0"/>
            </a:endParaRPr>
          </a:p>
        </p:txBody>
      </p:sp>
      <p:pic>
        <p:nvPicPr>
          <p:cNvPr id="71" name="Bildobjekt 70"/>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7607395" y="4191525"/>
            <a:ext cx="1068266" cy="102952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72" name="Rektangel 71"/>
          <p:cNvSpPr/>
          <p:nvPr/>
        </p:nvSpPr>
        <p:spPr>
          <a:xfrm>
            <a:off x="4880025" y="4193930"/>
            <a:ext cx="3795639" cy="1028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a:solidFill>
                  <a:schemeClr val="tx1"/>
                </a:solidFill>
                <a:latin typeface="Arial" panose="020B0604020202020204" pitchFamily="34" charset="0"/>
                <a:cs typeface="Arial" panose="020B0604020202020204" pitchFamily="34" charset="0"/>
              </a:rPr>
              <a:t>Lejon</a:t>
            </a:r>
          </a:p>
          <a:p>
            <a:r>
              <a:rPr lang="sv-SE" sz="750" dirty="0">
                <a:solidFill>
                  <a:schemeClr val="tx1"/>
                </a:solidFill>
                <a:latin typeface="Arial" panose="020B0604020202020204" pitchFamily="34" charset="0"/>
                <a:cs typeface="Arial" panose="020B0604020202020204" pitchFamily="34" charset="0"/>
              </a:rPr>
              <a:t>Nationaldemokraternas ungdomsförbund (NDU) använder sig av ett lejon som symbol. Lejon har använts som en symbol för styrka och mod i en rad olika sammanhang, exempelvis i släktvapen, på flaggor och i myndighetssymboler. Symboler med lejon har ingen egentlig koppling till nationalsocialism eller högerextremism. NDU:s lejon är nästan identisk med Singapores nationalsymbol som är röd istället för brandgul. </a:t>
            </a:r>
            <a:endParaRPr lang="sv-SE" sz="750" dirty="0">
              <a:latin typeface="Arial" panose="020B0604020202020204" pitchFamily="34" charset="0"/>
              <a:cs typeface="Arial" panose="020B0604020202020204" pitchFamily="34" charset="0"/>
            </a:endParaRPr>
          </a:p>
        </p:txBody>
      </p:sp>
      <p:pic>
        <p:nvPicPr>
          <p:cNvPr id="73" name="Bildobjekt 72"/>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8971081" y="4193930"/>
            <a:ext cx="1068266" cy="102210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74" name="Rektangel 73"/>
          <p:cNvSpPr/>
          <p:nvPr/>
        </p:nvSpPr>
        <p:spPr>
          <a:xfrm>
            <a:off x="6243709" y="4189615"/>
            <a:ext cx="2431953" cy="10311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a:solidFill>
                  <a:schemeClr val="tx1"/>
                </a:solidFill>
                <a:latin typeface="Arial" panose="020B0604020202020204" pitchFamily="34" charset="0"/>
                <a:cs typeface="Arial" panose="020B0604020202020204" pitchFamily="34" charset="0"/>
              </a:rPr>
              <a:t>Vasakärve</a:t>
            </a:r>
          </a:p>
          <a:p>
            <a:r>
              <a:rPr lang="sv-SE" sz="750" dirty="0">
                <a:solidFill>
                  <a:schemeClr val="tx1"/>
                </a:solidFill>
                <a:latin typeface="Arial" panose="020B0604020202020204" pitchFamily="34" charset="0"/>
                <a:cs typeface="Arial" panose="020B0604020202020204" pitchFamily="34" charset="0"/>
              </a:rPr>
              <a:t>1938 skiftade det nazistiska partiet Svensk socialistisk samling partisymbol. Hakkorset byttes ut mot vasakärven, Gustav Vasas släktvapen. En vase är ett gammalt svenskt ord för ett knippe av sädesstrån. </a:t>
            </a:r>
          </a:p>
          <a:p>
            <a:endParaRPr lang="sv-SE" sz="750" dirty="0">
              <a:latin typeface="Arial" panose="020B0604020202020204" pitchFamily="34" charset="0"/>
              <a:cs typeface="Arial" panose="020B0604020202020204" pitchFamily="34" charset="0"/>
            </a:endParaRPr>
          </a:p>
        </p:txBody>
      </p:sp>
      <p:pic>
        <p:nvPicPr>
          <p:cNvPr id="75" name="Bildobjekt 74"/>
          <p:cNvPicPr>
            <a:picLocks noChangeAspect="1"/>
          </p:cNvPicPr>
          <p:nvPr/>
        </p:nvPicPr>
        <p:blipFill rotWithShape="1">
          <a:blip r:embed="rId34" cstate="print">
            <a:extLst>
              <a:ext uri="{28A0092B-C50C-407E-A947-70E740481C1C}">
                <a14:useLocalDpi xmlns:a14="http://schemas.microsoft.com/office/drawing/2010/main" val="0"/>
              </a:ext>
            </a:extLst>
          </a:blip>
          <a:srcRect r="14854"/>
          <a:stretch/>
        </p:blipFill>
        <p:spPr>
          <a:xfrm>
            <a:off x="8971080" y="4193930"/>
            <a:ext cx="1067304" cy="102629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76" name="Rektangel 75"/>
          <p:cNvSpPr/>
          <p:nvPr/>
        </p:nvSpPr>
        <p:spPr>
          <a:xfrm>
            <a:off x="3516337" y="4193932"/>
            <a:ext cx="2431953" cy="10311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a:solidFill>
                  <a:schemeClr val="tx1"/>
                </a:solidFill>
                <a:latin typeface="Arial" panose="020B0604020202020204" pitchFamily="34" charset="0"/>
                <a:cs typeface="Arial" panose="020B0604020202020204" pitchFamily="34" charset="0"/>
              </a:rPr>
              <a:t>Fackla</a:t>
            </a:r>
          </a:p>
          <a:p>
            <a:r>
              <a:rPr lang="sv-SE" sz="750" dirty="0">
                <a:solidFill>
                  <a:schemeClr val="tx1"/>
                </a:solidFill>
                <a:latin typeface="Arial" panose="020B0604020202020204" pitchFamily="34" charset="0"/>
                <a:cs typeface="Arial" panose="020B0604020202020204" pitchFamily="34" charset="0"/>
              </a:rPr>
              <a:t>Sverigedemokraterna använde sig tidigare av en brinnande fackla i den svenska flaggans färger. Symbolen var identisk med den som används av det brittiska fascistpartiet National Front.</a:t>
            </a:r>
          </a:p>
          <a:p>
            <a:r>
              <a:rPr lang="sv-SE" sz="750" dirty="0">
                <a:solidFill>
                  <a:schemeClr val="tx1"/>
                </a:solidFill>
                <a:latin typeface="Arial" panose="020B0604020202020204" pitchFamily="34" charset="0"/>
                <a:cs typeface="Arial" panose="020B0604020202020204" pitchFamily="34" charset="0"/>
              </a:rPr>
              <a:t>Sverigedemokraternas ledning valde 2006 att byta till en blåsippa och på så sätt följa den svenska traditionen att använda blommor som partisymboler. </a:t>
            </a:r>
            <a:endParaRPr lang="sv-SE" sz="750" dirty="0">
              <a:latin typeface="Arial" panose="020B0604020202020204" pitchFamily="34" charset="0"/>
              <a:cs typeface="Arial" panose="020B0604020202020204" pitchFamily="34" charset="0"/>
            </a:endParaRPr>
          </a:p>
        </p:txBody>
      </p:sp>
      <p:pic>
        <p:nvPicPr>
          <p:cNvPr id="77" name="Bildobjekt 76"/>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2152647" y="4193932"/>
            <a:ext cx="1068268" cy="102388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80" name="Rektangel 79"/>
          <p:cNvSpPr/>
          <p:nvPr/>
        </p:nvSpPr>
        <p:spPr>
          <a:xfrm>
            <a:off x="3516338" y="4193930"/>
            <a:ext cx="3795639" cy="1028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a:solidFill>
                  <a:schemeClr val="tx1"/>
                </a:solidFill>
                <a:latin typeface="Arial" panose="020B0604020202020204" pitchFamily="34" charset="0"/>
                <a:cs typeface="Arial" panose="020B0604020202020204" pitchFamily="34" charset="0"/>
              </a:rPr>
              <a:t>Sydstatsflagga</a:t>
            </a:r>
          </a:p>
          <a:p>
            <a:r>
              <a:rPr lang="sv-SE" sz="750" dirty="0">
                <a:solidFill>
                  <a:schemeClr val="tx1"/>
                </a:solidFill>
                <a:latin typeface="Arial" panose="020B0604020202020204" pitchFamily="34" charset="0"/>
                <a:cs typeface="Arial" panose="020B0604020202020204" pitchFamily="34" charset="0"/>
              </a:rPr>
              <a:t>Inom den amerikanska högerextremismen är det vanligt att man använder sig av flaggor från Sydstaterna under det amerikanska inbördeskriget. Den vanligaste är sydstaternas marina flagga med ett blå-vitt kryss med vita stjärnor mot en röd botten. </a:t>
            </a:r>
          </a:p>
          <a:p>
            <a:r>
              <a:rPr lang="sv-SE" sz="750" dirty="0">
                <a:solidFill>
                  <a:schemeClr val="tx1"/>
                </a:solidFill>
                <a:latin typeface="Arial" panose="020B0604020202020204" pitchFamily="34" charset="0"/>
                <a:cs typeface="Arial" panose="020B0604020202020204" pitchFamily="34" charset="0"/>
              </a:rPr>
              <a:t>Flaggan kan symbolisera ett ställningstagande mot slaveriets upphävande och för rasism men flaggan kan också vara en nostalgisk symbol för den amerikanska södern. </a:t>
            </a:r>
          </a:p>
          <a:p>
            <a:pPr algn="ctr"/>
            <a:endParaRPr lang="sv-SE" sz="750" dirty="0">
              <a:latin typeface="Arial" panose="020B0604020202020204" pitchFamily="34" charset="0"/>
              <a:cs typeface="Arial" panose="020B0604020202020204" pitchFamily="34" charset="0"/>
            </a:endParaRPr>
          </a:p>
        </p:txBody>
      </p:sp>
      <p:pic>
        <p:nvPicPr>
          <p:cNvPr id="81" name="Bildobjekt 80"/>
          <p:cNvPicPr>
            <a:picLocks noChangeAspect="1"/>
          </p:cNvPicPr>
          <p:nvPr/>
        </p:nvPicPr>
        <p:blipFill rotWithShape="1">
          <a:blip r:embed="rId36" cstate="print">
            <a:extLst>
              <a:ext uri="{28A0092B-C50C-407E-A947-70E740481C1C}">
                <a14:useLocalDpi xmlns:a14="http://schemas.microsoft.com/office/drawing/2010/main" val="0"/>
              </a:ext>
            </a:extLst>
          </a:blip>
          <a:srcRect l="2699" r="18557" b="835"/>
          <a:stretch/>
        </p:blipFill>
        <p:spPr>
          <a:xfrm>
            <a:off x="2149353" y="4193930"/>
            <a:ext cx="1074860" cy="10287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82" name="Rektangel 81"/>
          <p:cNvSpPr/>
          <p:nvPr/>
        </p:nvSpPr>
        <p:spPr>
          <a:xfrm>
            <a:off x="4880025" y="4188575"/>
            <a:ext cx="3795639" cy="1028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a:solidFill>
                  <a:schemeClr val="tx1"/>
                </a:solidFill>
                <a:latin typeface="Arial" panose="020B0604020202020204" pitchFamily="34" charset="0"/>
                <a:cs typeface="Arial" panose="020B0604020202020204" pitchFamily="34" charset="0"/>
              </a:rPr>
              <a:t>Torshammare</a:t>
            </a:r>
          </a:p>
          <a:p>
            <a:r>
              <a:rPr lang="sv-SE" sz="750" dirty="0">
                <a:solidFill>
                  <a:schemeClr val="tx1"/>
                </a:solidFill>
                <a:latin typeface="Arial" panose="020B0604020202020204" pitchFamily="34" charset="0"/>
                <a:cs typeface="Arial" panose="020B0604020202020204" pitchFamily="34" charset="0"/>
              </a:rPr>
              <a:t>Inom naziströrelsen används torshammaren som en symbol för styrka och kraft. Även om halssmycken föreställande hammaren säljs av diverse nazistorganisationer behöver inte en </a:t>
            </a:r>
            <a:r>
              <a:rPr lang="sv-SE" sz="750" dirty="0" err="1">
                <a:solidFill>
                  <a:schemeClr val="tx1"/>
                </a:solidFill>
                <a:latin typeface="Arial" panose="020B0604020202020204" pitchFamily="34" charset="0"/>
                <a:cs typeface="Arial" panose="020B0604020202020204" pitchFamily="34" charset="0"/>
              </a:rPr>
              <a:t>torshammare</a:t>
            </a:r>
            <a:r>
              <a:rPr lang="sv-SE" sz="750" dirty="0">
                <a:solidFill>
                  <a:schemeClr val="tx1"/>
                </a:solidFill>
                <a:latin typeface="Arial" panose="020B0604020202020204" pitchFamily="34" charset="0"/>
                <a:cs typeface="Arial" panose="020B0604020202020204" pitchFamily="34" charset="0"/>
              </a:rPr>
              <a:t> runt halsen betyda ett politiskt ställningstagande. Symbolen används exempelvis som religiös symbol och i aktiviteter som inte har något med rasism att göra. Enligt asatron ägde åskguden Tor en hammare som kallades Mjölner, som betyder "krossaren". I slutet av 1800-talet och början av 1900-talet blev torshammaren en populär symbol bland de antijudiska grupper som då växte fram i Tyskland och Österrike och som inspirerades av det fornnordiska. </a:t>
            </a:r>
            <a:endParaRPr lang="sv-SE" sz="750" dirty="0">
              <a:latin typeface="Arial" panose="020B0604020202020204" pitchFamily="34" charset="0"/>
              <a:cs typeface="Arial" panose="020B0604020202020204" pitchFamily="34" charset="0"/>
            </a:endParaRPr>
          </a:p>
        </p:txBody>
      </p:sp>
      <p:pic>
        <p:nvPicPr>
          <p:cNvPr id="83" name="Bildobjekt 82"/>
          <p:cNvPicPr>
            <a:picLocks noChangeAspect="1"/>
          </p:cNvPicPr>
          <p:nvPr/>
        </p:nvPicPr>
        <p:blipFill rotWithShape="1">
          <a:blip r:embed="rId37" cstate="print">
            <a:extLst>
              <a:ext uri="{28A0092B-C50C-407E-A947-70E740481C1C}">
                <a14:useLocalDpi xmlns:a14="http://schemas.microsoft.com/office/drawing/2010/main" val="0"/>
              </a:ext>
            </a:extLst>
          </a:blip>
          <a:srcRect l="21630"/>
          <a:stretch/>
        </p:blipFill>
        <p:spPr>
          <a:xfrm>
            <a:off x="3514268" y="4193931"/>
            <a:ext cx="1070336" cy="102334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78" name="textruta 77"/>
          <p:cNvSpPr txBox="1"/>
          <p:nvPr/>
        </p:nvSpPr>
        <p:spPr>
          <a:xfrm>
            <a:off x="2212658" y="2888743"/>
            <a:ext cx="948251" cy="230832"/>
          </a:xfrm>
          <a:prstGeom prst="rect">
            <a:avLst/>
          </a:prstGeom>
          <a:noFill/>
        </p:spPr>
        <p:txBody>
          <a:bodyPr wrap="square" rtlCol="0">
            <a:spAutoFit/>
          </a:bodyPr>
          <a:lstStyle/>
          <a:p>
            <a:pPr algn="ctr"/>
            <a:r>
              <a:rPr lang="sv-SE" sz="900" dirty="0" err="1">
                <a:latin typeface="Arial" panose="020B0604020202020204" pitchFamily="34" charset="0"/>
                <a:cs typeface="Arial" panose="020B0604020202020204" pitchFamily="34" charset="0"/>
              </a:rPr>
              <a:t>Aegishjálmur</a:t>
            </a:r>
            <a:endParaRPr lang="sv-SE" sz="900" dirty="0">
              <a:latin typeface="Arial" panose="020B0604020202020204" pitchFamily="34" charset="0"/>
              <a:cs typeface="Arial" panose="020B0604020202020204" pitchFamily="34" charset="0"/>
            </a:endParaRPr>
          </a:p>
        </p:txBody>
      </p:sp>
      <p:sp>
        <p:nvSpPr>
          <p:cNvPr id="79" name="textruta 78"/>
          <p:cNvSpPr txBox="1"/>
          <p:nvPr/>
        </p:nvSpPr>
        <p:spPr>
          <a:xfrm>
            <a:off x="3723047" y="2883590"/>
            <a:ext cx="654983" cy="230832"/>
          </a:xfrm>
          <a:prstGeom prst="rect">
            <a:avLst/>
          </a:prstGeom>
          <a:noFill/>
        </p:spPr>
        <p:txBody>
          <a:bodyPr wrap="square" rtlCol="0">
            <a:spAutoFit/>
          </a:bodyPr>
          <a:lstStyle/>
          <a:p>
            <a:pPr algn="ctr"/>
            <a:r>
              <a:rPr lang="sv-SE" sz="900" dirty="0" err="1">
                <a:latin typeface="Arial" panose="020B0604020202020204" pitchFamily="34" charset="0"/>
                <a:cs typeface="Arial" panose="020B0604020202020204" pitchFamily="34" charset="0"/>
              </a:rPr>
              <a:t>Tyrruna</a:t>
            </a:r>
            <a:endParaRPr lang="sv-SE" sz="900" dirty="0">
              <a:latin typeface="Arial" panose="020B0604020202020204" pitchFamily="34" charset="0"/>
              <a:cs typeface="Arial" panose="020B0604020202020204" pitchFamily="34" charset="0"/>
            </a:endParaRPr>
          </a:p>
        </p:txBody>
      </p:sp>
      <p:sp>
        <p:nvSpPr>
          <p:cNvPr id="84" name="textruta 83"/>
          <p:cNvSpPr txBox="1"/>
          <p:nvPr/>
        </p:nvSpPr>
        <p:spPr>
          <a:xfrm>
            <a:off x="5044088" y="2892402"/>
            <a:ext cx="740136" cy="230832"/>
          </a:xfrm>
          <a:prstGeom prst="rect">
            <a:avLst/>
          </a:prstGeom>
          <a:noFill/>
        </p:spPr>
        <p:txBody>
          <a:bodyPr wrap="square" rtlCol="0">
            <a:spAutoFit/>
          </a:bodyPr>
          <a:lstStyle/>
          <a:p>
            <a:pPr algn="ctr"/>
            <a:r>
              <a:rPr lang="sv-SE" sz="900" dirty="0">
                <a:latin typeface="Arial" panose="020B0604020202020204" pitchFamily="34" charset="0"/>
                <a:cs typeface="Arial" panose="020B0604020202020204" pitchFamily="34" charset="0"/>
              </a:rPr>
              <a:t>Valknut</a:t>
            </a:r>
          </a:p>
        </p:txBody>
      </p:sp>
      <p:sp>
        <p:nvSpPr>
          <p:cNvPr id="85" name="textruta 84"/>
          <p:cNvSpPr txBox="1"/>
          <p:nvPr/>
        </p:nvSpPr>
        <p:spPr>
          <a:xfrm>
            <a:off x="6252503" y="2893306"/>
            <a:ext cx="1050680" cy="230832"/>
          </a:xfrm>
          <a:prstGeom prst="rect">
            <a:avLst/>
          </a:prstGeom>
          <a:noFill/>
        </p:spPr>
        <p:txBody>
          <a:bodyPr wrap="square" rtlCol="0">
            <a:spAutoFit/>
          </a:bodyPr>
          <a:lstStyle/>
          <a:p>
            <a:pPr algn="ctr"/>
            <a:r>
              <a:rPr lang="sv-SE" sz="900" dirty="0">
                <a:latin typeface="Arial" panose="020B0604020202020204" pitchFamily="34" charset="0"/>
                <a:cs typeface="Arial" panose="020B0604020202020204" pitchFamily="34" charset="0"/>
              </a:rPr>
              <a:t>Hjortronblomma</a:t>
            </a:r>
          </a:p>
        </p:txBody>
      </p:sp>
      <p:sp>
        <p:nvSpPr>
          <p:cNvPr id="86" name="textruta 85"/>
          <p:cNvSpPr txBox="1"/>
          <p:nvPr/>
        </p:nvSpPr>
        <p:spPr>
          <a:xfrm>
            <a:off x="7799686" y="2892809"/>
            <a:ext cx="683689" cy="230832"/>
          </a:xfrm>
          <a:prstGeom prst="rect">
            <a:avLst/>
          </a:prstGeom>
          <a:noFill/>
        </p:spPr>
        <p:txBody>
          <a:bodyPr wrap="square" rtlCol="0">
            <a:spAutoFit/>
          </a:bodyPr>
          <a:lstStyle/>
          <a:p>
            <a:pPr algn="ctr"/>
            <a:r>
              <a:rPr lang="sv-SE" sz="900" dirty="0">
                <a:latin typeface="Arial" panose="020B0604020202020204" pitchFamily="34" charset="0"/>
                <a:cs typeface="Arial" panose="020B0604020202020204" pitchFamily="34" charset="0"/>
              </a:rPr>
              <a:t>Hakkors</a:t>
            </a:r>
          </a:p>
        </p:txBody>
      </p:sp>
      <p:sp>
        <p:nvSpPr>
          <p:cNvPr id="87" name="textruta 86"/>
          <p:cNvSpPr txBox="1"/>
          <p:nvPr/>
        </p:nvSpPr>
        <p:spPr>
          <a:xfrm>
            <a:off x="9163373" y="2892103"/>
            <a:ext cx="683689" cy="230832"/>
          </a:xfrm>
          <a:prstGeom prst="rect">
            <a:avLst/>
          </a:prstGeom>
          <a:noFill/>
        </p:spPr>
        <p:txBody>
          <a:bodyPr wrap="square" rtlCol="0">
            <a:spAutoFit/>
          </a:bodyPr>
          <a:lstStyle/>
          <a:p>
            <a:pPr algn="ctr"/>
            <a:r>
              <a:rPr lang="sv-SE" sz="900" dirty="0">
                <a:latin typeface="Arial" panose="020B0604020202020204" pitchFamily="34" charset="0"/>
                <a:cs typeface="Arial" panose="020B0604020202020204" pitchFamily="34" charset="0"/>
              </a:rPr>
              <a:t>Triskele</a:t>
            </a:r>
          </a:p>
        </p:txBody>
      </p:sp>
      <p:sp>
        <p:nvSpPr>
          <p:cNvPr id="88" name="textruta 87"/>
          <p:cNvSpPr txBox="1"/>
          <p:nvPr/>
        </p:nvSpPr>
        <p:spPr>
          <a:xfrm>
            <a:off x="2221715" y="4032836"/>
            <a:ext cx="930137" cy="230832"/>
          </a:xfrm>
          <a:prstGeom prst="rect">
            <a:avLst/>
          </a:prstGeom>
          <a:noFill/>
        </p:spPr>
        <p:txBody>
          <a:bodyPr wrap="square" rtlCol="0">
            <a:spAutoFit/>
          </a:bodyPr>
          <a:lstStyle/>
          <a:p>
            <a:pPr algn="ctr"/>
            <a:r>
              <a:rPr lang="sv-SE" sz="900" dirty="0">
                <a:latin typeface="Arial" panose="020B0604020202020204" pitchFamily="34" charset="0"/>
                <a:cs typeface="Arial" panose="020B0604020202020204" pitchFamily="34" charset="0"/>
              </a:rPr>
              <a:t>Keltiskt kors</a:t>
            </a:r>
          </a:p>
        </p:txBody>
      </p:sp>
      <p:sp>
        <p:nvSpPr>
          <p:cNvPr id="89" name="textruta 88"/>
          <p:cNvSpPr txBox="1"/>
          <p:nvPr/>
        </p:nvSpPr>
        <p:spPr>
          <a:xfrm>
            <a:off x="3723463" y="4032836"/>
            <a:ext cx="654015" cy="230832"/>
          </a:xfrm>
          <a:prstGeom prst="rect">
            <a:avLst/>
          </a:prstGeom>
          <a:noFill/>
        </p:spPr>
        <p:txBody>
          <a:bodyPr wrap="square" rtlCol="0">
            <a:spAutoFit/>
          </a:bodyPr>
          <a:lstStyle/>
          <a:p>
            <a:pPr algn="ctr"/>
            <a:r>
              <a:rPr lang="sv-SE" sz="900" dirty="0">
                <a:latin typeface="Arial" panose="020B0604020202020204" pitchFamily="34" charset="0"/>
                <a:cs typeface="Arial" panose="020B0604020202020204" pitchFamily="34" charset="0"/>
              </a:rPr>
              <a:t>Solhjul</a:t>
            </a:r>
          </a:p>
        </p:txBody>
      </p:sp>
      <p:sp>
        <p:nvSpPr>
          <p:cNvPr id="90" name="textruta 89"/>
          <p:cNvSpPr txBox="1"/>
          <p:nvPr/>
        </p:nvSpPr>
        <p:spPr>
          <a:xfrm>
            <a:off x="5087150" y="4032836"/>
            <a:ext cx="654015" cy="369332"/>
          </a:xfrm>
          <a:prstGeom prst="rect">
            <a:avLst/>
          </a:prstGeom>
          <a:noFill/>
        </p:spPr>
        <p:txBody>
          <a:bodyPr wrap="square" rtlCol="0">
            <a:spAutoFit/>
          </a:bodyPr>
          <a:lstStyle/>
          <a:p>
            <a:pPr algn="ctr"/>
            <a:r>
              <a:rPr lang="sv-SE" sz="900" dirty="0">
                <a:latin typeface="Arial" panose="020B0604020202020204" pitchFamily="34" charset="0"/>
                <a:cs typeface="Arial" panose="020B0604020202020204" pitchFamily="34" charset="0"/>
              </a:rPr>
              <a:t>Varghake</a:t>
            </a:r>
          </a:p>
        </p:txBody>
      </p:sp>
      <p:sp>
        <p:nvSpPr>
          <p:cNvPr id="91" name="textruta 90"/>
          <p:cNvSpPr txBox="1"/>
          <p:nvPr/>
        </p:nvSpPr>
        <p:spPr>
          <a:xfrm>
            <a:off x="6450837" y="4035177"/>
            <a:ext cx="654015" cy="230832"/>
          </a:xfrm>
          <a:prstGeom prst="rect">
            <a:avLst/>
          </a:prstGeom>
          <a:noFill/>
        </p:spPr>
        <p:txBody>
          <a:bodyPr wrap="square" rtlCol="0">
            <a:spAutoFit/>
          </a:bodyPr>
          <a:lstStyle/>
          <a:p>
            <a:pPr algn="ctr"/>
            <a:r>
              <a:rPr lang="sv-SE" sz="900" dirty="0">
                <a:latin typeface="Arial" panose="020B0604020202020204" pitchFamily="34" charset="0"/>
                <a:cs typeface="Arial" panose="020B0604020202020204" pitchFamily="34" charset="0"/>
              </a:rPr>
              <a:t>Kugghjul</a:t>
            </a:r>
          </a:p>
        </p:txBody>
      </p:sp>
      <p:sp>
        <p:nvSpPr>
          <p:cNvPr id="92" name="textruta 91"/>
          <p:cNvSpPr txBox="1"/>
          <p:nvPr/>
        </p:nvSpPr>
        <p:spPr>
          <a:xfrm>
            <a:off x="7442795" y="4034536"/>
            <a:ext cx="1397471" cy="230832"/>
          </a:xfrm>
          <a:prstGeom prst="rect">
            <a:avLst/>
          </a:prstGeom>
          <a:noFill/>
        </p:spPr>
        <p:txBody>
          <a:bodyPr wrap="square" rtlCol="0">
            <a:spAutoFit/>
          </a:bodyPr>
          <a:lstStyle/>
          <a:p>
            <a:pPr algn="ctr"/>
            <a:r>
              <a:rPr lang="sv-SE" sz="900" dirty="0">
                <a:latin typeface="Arial" panose="020B0604020202020204" pitchFamily="34" charset="0"/>
                <a:cs typeface="Arial" panose="020B0604020202020204" pitchFamily="34" charset="0"/>
              </a:rPr>
              <a:t>Hammaren och svärdet </a:t>
            </a:r>
          </a:p>
        </p:txBody>
      </p:sp>
      <p:sp>
        <p:nvSpPr>
          <p:cNvPr id="93" name="textruta 92"/>
          <p:cNvSpPr txBox="1"/>
          <p:nvPr/>
        </p:nvSpPr>
        <p:spPr>
          <a:xfrm>
            <a:off x="8806482" y="4032836"/>
            <a:ext cx="1397471" cy="230832"/>
          </a:xfrm>
          <a:prstGeom prst="rect">
            <a:avLst/>
          </a:prstGeom>
          <a:noFill/>
        </p:spPr>
        <p:txBody>
          <a:bodyPr wrap="square" rtlCol="0">
            <a:spAutoFit/>
          </a:bodyPr>
          <a:lstStyle/>
          <a:p>
            <a:pPr algn="ctr"/>
            <a:r>
              <a:rPr lang="sv-SE" sz="900" dirty="0">
                <a:latin typeface="Arial" panose="020B0604020202020204" pitchFamily="34" charset="0"/>
                <a:cs typeface="Arial" panose="020B0604020202020204" pitchFamily="34" charset="0"/>
              </a:rPr>
              <a:t>Vit makt-näve</a:t>
            </a:r>
          </a:p>
        </p:txBody>
      </p:sp>
      <p:sp>
        <p:nvSpPr>
          <p:cNvPr id="94" name="textruta 93"/>
          <p:cNvSpPr txBox="1"/>
          <p:nvPr/>
        </p:nvSpPr>
        <p:spPr>
          <a:xfrm>
            <a:off x="2152652" y="5558936"/>
            <a:ext cx="3069443" cy="230832"/>
          </a:xfrm>
          <a:prstGeom prst="rect">
            <a:avLst/>
          </a:prstGeom>
          <a:noFill/>
        </p:spPr>
        <p:txBody>
          <a:bodyPr wrap="square" rtlCol="0">
            <a:spAutoFit/>
          </a:bodyPr>
          <a:lstStyle/>
          <a:p>
            <a:r>
              <a:rPr lang="sv-SE" sz="900" dirty="0">
                <a:latin typeface="Arial" panose="020B0604020202020204" pitchFamily="34" charset="0"/>
                <a:cs typeface="Arial" panose="020B0604020202020204" pitchFamily="34" charset="0"/>
              </a:rPr>
              <a:t>Källa: EXPO Skola - Symbollexikon</a:t>
            </a:r>
          </a:p>
        </p:txBody>
      </p:sp>
      <p:sp>
        <p:nvSpPr>
          <p:cNvPr id="95" name="textruta 94"/>
          <p:cNvSpPr txBox="1"/>
          <p:nvPr/>
        </p:nvSpPr>
        <p:spPr>
          <a:xfrm>
            <a:off x="2149239" y="5144223"/>
            <a:ext cx="1047873" cy="230832"/>
          </a:xfrm>
          <a:prstGeom prst="rect">
            <a:avLst/>
          </a:prstGeom>
          <a:noFill/>
        </p:spPr>
        <p:txBody>
          <a:bodyPr wrap="square" rtlCol="0">
            <a:spAutoFit/>
          </a:bodyPr>
          <a:lstStyle/>
          <a:p>
            <a:pPr algn="ctr"/>
            <a:r>
              <a:rPr lang="sv-SE" sz="900" dirty="0">
                <a:latin typeface="Arial" panose="020B0604020202020204" pitchFamily="34" charset="0"/>
                <a:cs typeface="Arial" panose="020B0604020202020204" pitchFamily="34" charset="0"/>
              </a:rPr>
              <a:t>Nordiska förlaget</a:t>
            </a:r>
          </a:p>
        </p:txBody>
      </p:sp>
      <p:sp>
        <p:nvSpPr>
          <p:cNvPr id="97" name="textruta 96"/>
          <p:cNvSpPr txBox="1"/>
          <p:nvPr/>
        </p:nvSpPr>
        <p:spPr>
          <a:xfrm>
            <a:off x="5031559" y="5144223"/>
            <a:ext cx="765197" cy="230832"/>
          </a:xfrm>
          <a:prstGeom prst="rect">
            <a:avLst/>
          </a:prstGeom>
          <a:noFill/>
        </p:spPr>
        <p:txBody>
          <a:bodyPr wrap="square" rtlCol="0">
            <a:spAutoFit/>
          </a:bodyPr>
          <a:lstStyle/>
          <a:p>
            <a:pPr algn="ctr"/>
            <a:r>
              <a:rPr lang="sv-SE" sz="900" dirty="0">
                <a:latin typeface="Arial" panose="020B0604020202020204" pitchFamily="34" charset="0"/>
                <a:cs typeface="Arial" panose="020B0604020202020204" pitchFamily="34" charset="0"/>
              </a:rPr>
              <a:t>Vasakärve</a:t>
            </a:r>
          </a:p>
        </p:txBody>
      </p:sp>
      <p:sp>
        <p:nvSpPr>
          <p:cNvPr id="100" name="textruta 99"/>
          <p:cNvSpPr txBox="1"/>
          <p:nvPr/>
        </p:nvSpPr>
        <p:spPr>
          <a:xfrm>
            <a:off x="9022761" y="5144222"/>
            <a:ext cx="964913" cy="230832"/>
          </a:xfrm>
          <a:prstGeom prst="rect">
            <a:avLst/>
          </a:prstGeom>
          <a:noFill/>
        </p:spPr>
        <p:txBody>
          <a:bodyPr wrap="square" rtlCol="0">
            <a:spAutoFit/>
          </a:bodyPr>
          <a:lstStyle/>
          <a:p>
            <a:pPr algn="ctr"/>
            <a:r>
              <a:rPr lang="sv-SE" sz="900" dirty="0">
                <a:latin typeface="Arial" panose="020B0604020202020204" pitchFamily="34" charset="0"/>
                <a:cs typeface="Arial" panose="020B0604020202020204" pitchFamily="34" charset="0"/>
              </a:rPr>
              <a:t>Torshammare</a:t>
            </a:r>
          </a:p>
        </p:txBody>
      </p:sp>
      <p:sp>
        <p:nvSpPr>
          <p:cNvPr id="101" name="Hem 100">
            <a:hlinkClick r:id="" action="ppaction://noaction" highlightClick="1"/>
          </p:cNvPr>
          <p:cNvSpPr/>
          <p:nvPr/>
        </p:nvSpPr>
        <p:spPr>
          <a:xfrm>
            <a:off x="10039352" y="959645"/>
            <a:ext cx="171450" cy="171450"/>
          </a:xfrm>
          <a:prstGeom prst="actionButtonHom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06" name="textruta 105"/>
          <p:cNvSpPr txBox="1"/>
          <p:nvPr/>
        </p:nvSpPr>
        <p:spPr>
          <a:xfrm>
            <a:off x="6137782" y="959520"/>
            <a:ext cx="3901566" cy="219291"/>
          </a:xfrm>
          <a:prstGeom prst="rect">
            <a:avLst/>
          </a:prstGeom>
          <a:noFill/>
        </p:spPr>
        <p:txBody>
          <a:bodyPr wrap="square" rtlCol="0">
            <a:spAutoFit/>
          </a:bodyPr>
          <a:lstStyle/>
          <a:p>
            <a:pPr algn="ctr" defTabSz="685800">
              <a:defRPr/>
            </a:pPr>
            <a:r>
              <a:rPr lang="sv-SE" sz="825" kern="0" dirty="0">
                <a:solidFill>
                  <a:sysClr val="windowText" lastClr="000000"/>
                </a:solidFill>
                <a:latin typeface="Arial" panose="020B0604020202020204" pitchFamily="34" charset="0"/>
                <a:cs typeface="Arial" panose="020B0604020202020204" pitchFamily="34" charset="0"/>
              </a:rPr>
              <a:t>Klicka på bilderna för att ta fram / ta bort mer info om symbolen</a:t>
            </a:r>
          </a:p>
        </p:txBody>
      </p:sp>
      <p:pic>
        <p:nvPicPr>
          <p:cNvPr id="107" name="Bildobjekt 106"/>
          <p:cNvPicPr>
            <a:picLocks noChangeAspect="1"/>
          </p:cNvPicPr>
          <p:nvPr/>
        </p:nvPicPr>
        <p:blipFill rotWithShape="1">
          <a:blip r:embed="rId38" cstate="print">
            <a:clrChange>
              <a:clrFrom>
                <a:srgbClr val="FEFEFE"/>
              </a:clrFrom>
              <a:clrTo>
                <a:srgbClr val="FEFEFE">
                  <a:alpha val="0"/>
                </a:srgbClr>
              </a:clrTo>
            </a:clrChange>
            <a:extLst>
              <a:ext uri="{28A0092B-C50C-407E-A947-70E740481C1C}">
                <a14:useLocalDpi xmlns:a14="http://schemas.microsoft.com/office/drawing/2010/main" val="0"/>
              </a:ext>
            </a:extLst>
          </a:blip>
          <a:srcRect l="14313" t="52564" r="54981" b="11154"/>
          <a:stretch/>
        </p:blipFill>
        <p:spPr>
          <a:xfrm rot="20099490">
            <a:off x="6399328" y="927106"/>
            <a:ext cx="167374" cy="211459"/>
          </a:xfrm>
          <a:prstGeom prst="rect">
            <a:avLst/>
          </a:prstGeom>
        </p:spPr>
      </p:pic>
    </p:spTree>
    <p:extLst>
      <p:ext uri="{BB962C8B-B14F-4D97-AF65-F5344CB8AC3E}">
        <p14:creationId xmlns:p14="http://schemas.microsoft.com/office/powerpoint/2010/main" val="286603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autoRev="1" fill="hold" nodeType="withEffect">
                                  <p:stCondLst>
                                    <p:cond delay="2000"/>
                                  </p:stCondLst>
                                  <p:childTnLst>
                                    <p:animMotion origin="layout" path="M 2.29167E-6 2.22222E-6 L 0.34974 0.00069 " pathEditMode="relative" rAng="0" ptsTypes="AA">
                                      <p:cBhvr>
                                        <p:cTn id="6" dur="3000" fill="hold"/>
                                        <p:tgtEl>
                                          <p:spTgt spid="107"/>
                                        </p:tgtEl>
                                        <p:attrNameLst>
                                          <p:attrName>ppt_x</p:attrName>
                                          <p:attrName>ppt_y</p:attrName>
                                        </p:attrNameLst>
                                      </p:cBhvr>
                                      <p:rCtr x="17487" y="23"/>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6"/>
                                        </p:tgtEl>
                                        <p:attrNameLst>
                                          <p:attrName>style.visibility</p:attrName>
                                        </p:attrNameLst>
                                      </p:cBhvr>
                                      <p:to>
                                        <p:strVal val="visible"/>
                                      </p:to>
                                    </p:set>
                                  </p:childTnLst>
                                </p:cTn>
                              </p:par>
                              <p:par>
                                <p:cTn id="14" presetID="1" presetClass="exit" presetSubtype="0" fill="hold" grpId="0" nodeType="withEffect">
                                  <p:stCondLst>
                                    <p:cond delay="0"/>
                                  </p:stCondLst>
                                  <p:childTnLst>
                                    <p:set>
                                      <p:cBhvr>
                                        <p:cTn id="15" dur="1" fill="hold">
                                          <p:stCondLst>
                                            <p:cond delay="0"/>
                                          </p:stCondLst>
                                        </p:cTn>
                                        <p:tgtEl>
                                          <p:spTgt spid="79"/>
                                        </p:tgtEl>
                                        <p:attrNameLst>
                                          <p:attrName>style.visibility</p:attrName>
                                        </p:attrNameLst>
                                      </p:cBhvr>
                                      <p:to>
                                        <p:strVal val="hidden"/>
                                      </p:to>
                                    </p:set>
                                  </p:childTnLst>
                                </p:cTn>
                              </p:par>
                              <p:par>
                                <p:cTn id="16" presetID="1" presetClass="exit" presetSubtype="0" fill="hold" grpId="0" nodeType="withEffect">
                                  <p:stCondLst>
                                    <p:cond delay="0"/>
                                  </p:stCondLst>
                                  <p:childTnLst>
                                    <p:set>
                                      <p:cBhvr>
                                        <p:cTn id="17" dur="1" fill="hold">
                                          <p:stCondLst>
                                            <p:cond delay="0"/>
                                          </p:stCondLst>
                                        </p:cTn>
                                        <p:tgtEl>
                                          <p:spTgt spid="84"/>
                                        </p:tgtEl>
                                        <p:attrNameLst>
                                          <p:attrName>style.visibility</p:attrName>
                                        </p:attrNameLst>
                                      </p:cBhvr>
                                      <p:to>
                                        <p:strVal val="hidden"/>
                                      </p:to>
                                    </p:set>
                                  </p:childTnLst>
                                </p:cTn>
                              </p:par>
                              <p:par>
                                <p:cTn id="18" presetID="1" presetClass="exit" presetSubtype="0" fill="hold" grpId="0" nodeType="withEffect">
                                  <p:stCondLst>
                                    <p:cond delay="0"/>
                                  </p:stCondLst>
                                  <p:childTnLst>
                                    <p:set>
                                      <p:cBhvr>
                                        <p:cTn id="19" dur="1" fill="hold">
                                          <p:stCondLst>
                                            <p:cond delay="0"/>
                                          </p:stCondLst>
                                        </p:cTn>
                                        <p:tgtEl>
                                          <p:spTgt spid="85"/>
                                        </p:tgtEl>
                                        <p:attrNameLst>
                                          <p:attrName>style.visibility</p:attrName>
                                        </p:attrNameLst>
                                      </p:cBhvr>
                                      <p:to>
                                        <p:strVal val="hidden"/>
                                      </p:to>
                                    </p:set>
                                  </p:childTnLst>
                                </p:cTn>
                              </p:par>
                              <p:par>
                                <p:cTn id="20" presetID="1" presetClass="exit" presetSubtype="0" fill="hold" grpId="0" nodeType="withEffect">
                                  <p:stCondLst>
                                    <p:cond delay="0"/>
                                  </p:stCondLst>
                                  <p:childTnLst>
                                    <p:set>
                                      <p:cBhvr>
                                        <p:cTn id="21" dur="1" fill="hold">
                                          <p:stCondLst>
                                            <p:cond delay="0"/>
                                          </p:stCondLst>
                                        </p:cTn>
                                        <p:tgtEl>
                                          <p:spTgt spid="8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47"/>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46"/>
                                        </p:tgtEl>
                                        <p:attrNameLst>
                                          <p:attrName>style.visibility</p:attrName>
                                        </p:attrNameLst>
                                      </p:cBhvr>
                                      <p:to>
                                        <p:strVal val="hidden"/>
                                      </p:to>
                                    </p:set>
                                  </p:childTnLst>
                                </p:cTn>
                              </p:par>
                              <p:par>
                                <p:cTn id="28" presetID="1" presetClass="entr" presetSubtype="0" fill="hold" grpId="1" nodeType="withEffect">
                                  <p:stCondLst>
                                    <p:cond delay="0"/>
                                  </p:stCondLst>
                                  <p:childTnLst>
                                    <p:set>
                                      <p:cBhvr>
                                        <p:cTn id="29" dur="1" fill="hold">
                                          <p:stCondLst>
                                            <p:cond delay="0"/>
                                          </p:stCondLst>
                                        </p:cTn>
                                        <p:tgtEl>
                                          <p:spTgt spid="79"/>
                                        </p:tgtEl>
                                        <p:attrNameLst>
                                          <p:attrName>style.visibility</p:attrName>
                                        </p:attrNameLst>
                                      </p:cBhvr>
                                      <p:to>
                                        <p:strVal val="visible"/>
                                      </p:to>
                                    </p:set>
                                  </p:childTnLst>
                                </p:cTn>
                              </p:par>
                              <p:par>
                                <p:cTn id="30" presetID="1" presetClass="entr" presetSubtype="0" fill="hold" grpId="1" nodeType="withEffect">
                                  <p:stCondLst>
                                    <p:cond delay="0"/>
                                  </p:stCondLst>
                                  <p:childTnLst>
                                    <p:set>
                                      <p:cBhvr>
                                        <p:cTn id="31" dur="1" fill="hold">
                                          <p:stCondLst>
                                            <p:cond delay="0"/>
                                          </p:stCondLst>
                                        </p:cTn>
                                        <p:tgtEl>
                                          <p:spTgt spid="84"/>
                                        </p:tgtEl>
                                        <p:attrNameLst>
                                          <p:attrName>style.visibility</p:attrName>
                                        </p:attrNameLst>
                                      </p:cBhvr>
                                      <p:to>
                                        <p:strVal val="visible"/>
                                      </p:to>
                                    </p:set>
                                  </p:childTnLst>
                                </p:cTn>
                              </p:par>
                              <p:par>
                                <p:cTn id="32" presetID="1" presetClass="entr" presetSubtype="0" fill="hold" grpId="1" nodeType="withEffect">
                                  <p:stCondLst>
                                    <p:cond delay="0"/>
                                  </p:stCondLst>
                                  <p:childTnLst>
                                    <p:set>
                                      <p:cBhvr>
                                        <p:cTn id="33" dur="1" fill="hold">
                                          <p:stCondLst>
                                            <p:cond delay="0"/>
                                          </p:stCondLst>
                                        </p:cTn>
                                        <p:tgtEl>
                                          <p:spTgt spid="85"/>
                                        </p:tgtEl>
                                        <p:attrNameLst>
                                          <p:attrName>style.visibility</p:attrName>
                                        </p:attrNameLst>
                                      </p:cBhvr>
                                      <p:to>
                                        <p:strVal val="visible"/>
                                      </p:to>
                                    </p:set>
                                  </p:childTnLst>
                                </p:cTn>
                              </p:par>
                              <p:par>
                                <p:cTn id="34" presetID="1" presetClass="entr" presetSubtype="0" fill="hold" grpId="1" nodeType="withEffect">
                                  <p:stCondLst>
                                    <p:cond delay="0"/>
                                  </p:stCondLst>
                                  <p:childTnLst>
                                    <p:set>
                                      <p:cBhvr>
                                        <p:cTn id="35" dur="1" fill="hold">
                                          <p:stCondLst>
                                            <p:cond delay="0"/>
                                          </p:stCondLst>
                                        </p:cTn>
                                        <p:tgtEl>
                                          <p:spTgt spid="86"/>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36" restart="whenNotActive" fill="hold" evtFilter="cancelBubble" nodeType="interactiveSeq">
                <p:stCondLst>
                  <p:cond evt="onClick" delay="0">
                    <p:tgtEl>
                      <p:spTgt spid="26"/>
                    </p:tgtEl>
                  </p:cond>
                </p:stCondLst>
                <p:endSync evt="end" delay="0">
                  <p:rtn val="all"/>
                </p:endSync>
                <p:childTnLst>
                  <p:par>
                    <p:cTn id="37" fill="hold">
                      <p:stCondLst>
                        <p:cond delay="0"/>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xit" presetSubtype="0" fill="hold" grpId="2" nodeType="withEffect">
                                  <p:stCondLst>
                                    <p:cond delay="0"/>
                                  </p:stCondLst>
                                  <p:childTnLst>
                                    <p:set>
                                      <p:cBhvr>
                                        <p:cTn id="44" dur="1" fill="hold">
                                          <p:stCondLst>
                                            <p:cond delay="0"/>
                                          </p:stCondLst>
                                        </p:cTn>
                                        <p:tgtEl>
                                          <p:spTgt spid="84"/>
                                        </p:tgtEl>
                                        <p:attrNameLst>
                                          <p:attrName>style.visibility</p:attrName>
                                        </p:attrNameLst>
                                      </p:cBhvr>
                                      <p:to>
                                        <p:strVal val="hidden"/>
                                      </p:to>
                                    </p:set>
                                  </p:childTnLst>
                                </p:cTn>
                              </p:par>
                              <p:par>
                                <p:cTn id="45" presetID="1" presetClass="exit" presetSubtype="0" fill="hold" grpId="2" nodeType="withEffect">
                                  <p:stCondLst>
                                    <p:cond delay="0"/>
                                  </p:stCondLst>
                                  <p:childTnLst>
                                    <p:set>
                                      <p:cBhvr>
                                        <p:cTn id="46" dur="1" fill="hold">
                                          <p:stCondLst>
                                            <p:cond delay="0"/>
                                          </p:stCondLst>
                                        </p:cTn>
                                        <p:tgtEl>
                                          <p:spTgt spid="85"/>
                                        </p:tgtEl>
                                        <p:attrNameLst>
                                          <p:attrName>style.visibility</p:attrName>
                                        </p:attrNameLst>
                                      </p:cBhvr>
                                      <p:to>
                                        <p:strVal val="hidden"/>
                                      </p:to>
                                    </p:set>
                                  </p:childTnLst>
                                </p:cTn>
                              </p:par>
                              <p:par>
                                <p:cTn id="47" presetID="1" presetClass="exit" presetSubtype="0" fill="hold" grpId="2" nodeType="withEffect">
                                  <p:stCondLst>
                                    <p:cond delay="0"/>
                                  </p:stCondLst>
                                  <p:childTnLst>
                                    <p:set>
                                      <p:cBhvr>
                                        <p:cTn id="48" dur="1" fill="hold">
                                          <p:stCondLst>
                                            <p:cond delay="0"/>
                                          </p:stCondLst>
                                        </p:cTn>
                                        <p:tgtEl>
                                          <p:spTgt spid="86"/>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8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48"/>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49"/>
                                        </p:tgtEl>
                                        <p:attrNameLst>
                                          <p:attrName>style.visibility</p:attrName>
                                        </p:attrNameLst>
                                      </p:cBhvr>
                                      <p:to>
                                        <p:strVal val="hidden"/>
                                      </p:to>
                                    </p:set>
                                  </p:childTnLst>
                                </p:cTn>
                              </p:par>
                              <p:par>
                                <p:cTn id="57" presetID="1" presetClass="entr" presetSubtype="0" fill="hold" grpId="3" nodeType="withEffect">
                                  <p:stCondLst>
                                    <p:cond delay="0"/>
                                  </p:stCondLst>
                                  <p:childTnLst>
                                    <p:set>
                                      <p:cBhvr>
                                        <p:cTn id="58" dur="1" fill="hold">
                                          <p:stCondLst>
                                            <p:cond delay="0"/>
                                          </p:stCondLst>
                                        </p:cTn>
                                        <p:tgtEl>
                                          <p:spTgt spid="84"/>
                                        </p:tgtEl>
                                        <p:attrNameLst>
                                          <p:attrName>style.visibility</p:attrName>
                                        </p:attrNameLst>
                                      </p:cBhvr>
                                      <p:to>
                                        <p:strVal val="visible"/>
                                      </p:to>
                                    </p:set>
                                  </p:childTnLst>
                                </p:cTn>
                              </p:par>
                              <p:par>
                                <p:cTn id="59" presetID="1" presetClass="entr" presetSubtype="0" fill="hold" grpId="3" nodeType="withEffect">
                                  <p:stCondLst>
                                    <p:cond delay="0"/>
                                  </p:stCondLst>
                                  <p:childTnLst>
                                    <p:set>
                                      <p:cBhvr>
                                        <p:cTn id="60" dur="1" fill="hold">
                                          <p:stCondLst>
                                            <p:cond delay="0"/>
                                          </p:stCondLst>
                                        </p:cTn>
                                        <p:tgtEl>
                                          <p:spTgt spid="85"/>
                                        </p:tgtEl>
                                        <p:attrNameLst>
                                          <p:attrName>style.visibility</p:attrName>
                                        </p:attrNameLst>
                                      </p:cBhvr>
                                      <p:to>
                                        <p:strVal val="visible"/>
                                      </p:to>
                                    </p:set>
                                  </p:childTnLst>
                                </p:cTn>
                              </p:par>
                              <p:par>
                                <p:cTn id="61" presetID="1" presetClass="entr" presetSubtype="0" fill="hold" grpId="3" nodeType="withEffect">
                                  <p:stCondLst>
                                    <p:cond delay="0"/>
                                  </p:stCondLst>
                                  <p:childTnLst>
                                    <p:set>
                                      <p:cBhvr>
                                        <p:cTn id="62" dur="1" fill="hold">
                                          <p:stCondLst>
                                            <p:cond delay="0"/>
                                          </p:stCondLst>
                                        </p:cTn>
                                        <p:tgtEl>
                                          <p:spTgt spid="86"/>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87"/>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65" restart="whenNotActive" fill="hold" evtFilter="cancelBubble" nodeType="interactiveSeq">
                <p:stCondLst>
                  <p:cond evt="onClick" delay="0">
                    <p:tgtEl>
                      <p:spTgt spid="27"/>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50"/>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51"/>
                                        </p:tgtEl>
                                        <p:attrNameLst>
                                          <p:attrName>style.visibility</p:attrName>
                                        </p:attrNameLst>
                                      </p:cBhvr>
                                      <p:to>
                                        <p:strVal val="visible"/>
                                      </p:to>
                                    </p:set>
                                  </p:childTnLst>
                                </p:cTn>
                              </p:par>
                              <p:par>
                                <p:cTn id="72" presetID="1" presetClass="exit" presetSubtype="0" fill="hold" grpId="4" nodeType="withEffect">
                                  <p:stCondLst>
                                    <p:cond delay="0"/>
                                  </p:stCondLst>
                                  <p:childTnLst>
                                    <p:set>
                                      <p:cBhvr>
                                        <p:cTn id="73" dur="1" fill="hold">
                                          <p:stCondLst>
                                            <p:cond delay="0"/>
                                          </p:stCondLst>
                                        </p:cTn>
                                        <p:tgtEl>
                                          <p:spTgt spid="85"/>
                                        </p:tgtEl>
                                        <p:attrNameLst>
                                          <p:attrName>style.visibility</p:attrName>
                                        </p:attrNameLst>
                                      </p:cBhvr>
                                      <p:to>
                                        <p:strVal val="hidden"/>
                                      </p:to>
                                    </p:set>
                                  </p:childTnLst>
                                </p:cTn>
                              </p:par>
                              <p:par>
                                <p:cTn id="74" presetID="1" presetClass="exit" presetSubtype="0" fill="hold" grpId="4" nodeType="withEffect">
                                  <p:stCondLst>
                                    <p:cond delay="0"/>
                                  </p:stCondLst>
                                  <p:childTnLst>
                                    <p:set>
                                      <p:cBhvr>
                                        <p:cTn id="75" dur="1" fill="hold">
                                          <p:stCondLst>
                                            <p:cond delay="0"/>
                                          </p:stCondLst>
                                        </p:cTn>
                                        <p:tgtEl>
                                          <p:spTgt spid="86"/>
                                        </p:tgtEl>
                                        <p:attrNameLst>
                                          <p:attrName>style.visibility</p:attrName>
                                        </p:attrNameLst>
                                      </p:cBhvr>
                                      <p:to>
                                        <p:strVal val="hidden"/>
                                      </p:to>
                                    </p:set>
                                  </p:childTnLst>
                                </p:cTn>
                              </p:par>
                              <p:par>
                                <p:cTn id="76" presetID="1" presetClass="exit" presetSubtype="0" fill="hold" grpId="2" nodeType="withEffect">
                                  <p:stCondLst>
                                    <p:cond delay="0"/>
                                  </p:stCondLst>
                                  <p:childTnLst>
                                    <p:set>
                                      <p:cBhvr>
                                        <p:cTn id="77" dur="1" fill="hold">
                                          <p:stCondLst>
                                            <p:cond delay="0"/>
                                          </p:stCondLst>
                                        </p:cTn>
                                        <p:tgtEl>
                                          <p:spTgt spid="87"/>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 presetClass="exit" presetSubtype="0" fill="hold" grpId="1" nodeType="clickEffect">
                                  <p:stCondLst>
                                    <p:cond delay="0"/>
                                  </p:stCondLst>
                                  <p:childTnLst>
                                    <p:set>
                                      <p:cBhvr>
                                        <p:cTn id="81" dur="1" fill="hold">
                                          <p:stCondLst>
                                            <p:cond delay="0"/>
                                          </p:stCondLst>
                                        </p:cTn>
                                        <p:tgtEl>
                                          <p:spTgt spid="50"/>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51"/>
                                        </p:tgtEl>
                                        <p:attrNameLst>
                                          <p:attrName>style.visibility</p:attrName>
                                        </p:attrNameLst>
                                      </p:cBhvr>
                                      <p:to>
                                        <p:strVal val="hidden"/>
                                      </p:to>
                                    </p:set>
                                  </p:childTnLst>
                                </p:cTn>
                              </p:par>
                              <p:par>
                                <p:cTn id="84" presetID="1" presetClass="entr" presetSubtype="0" fill="hold" grpId="5" nodeType="withEffect">
                                  <p:stCondLst>
                                    <p:cond delay="0"/>
                                  </p:stCondLst>
                                  <p:childTnLst>
                                    <p:set>
                                      <p:cBhvr>
                                        <p:cTn id="85" dur="1" fill="hold">
                                          <p:stCondLst>
                                            <p:cond delay="0"/>
                                          </p:stCondLst>
                                        </p:cTn>
                                        <p:tgtEl>
                                          <p:spTgt spid="85"/>
                                        </p:tgtEl>
                                        <p:attrNameLst>
                                          <p:attrName>style.visibility</p:attrName>
                                        </p:attrNameLst>
                                      </p:cBhvr>
                                      <p:to>
                                        <p:strVal val="visible"/>
                                      </p:to>
                                    </p:set>
                                  </p:childTnLst>
                                </p:cTn>
                              </p:par>
                              <p:par>
                                <p:cTn id="86" presetID="1" presetClass="entr" presetSubtype="0" fill="hold" grpId="5" nodeType="withEffect">
                                  <p:stCondLst>
                                    <p:cond delay="0"/>
                                  </p:stCondLst>
                                  <p:childTnLst>
                                    <p:set>
                                      <p:cBhvr>
                                        <p:cTn id="87" dur="1" fill="hold">
                                          <p:stCondLst>
                                            <p:cond delay="0"/>
                                          </p:stCondLst>
                                        </p:cTn>
                                        <p:tgtEl>
                                          <p:spTgt spid="86"/>
                                        </p:tgtEl>
                                        <p:attrNameLst>
                                          <p:attrName>style.visibility</p:attrName>
                                        </p:attrNameLst>
                                      </p:cBhvr>
                                      <p:to>
                                        <p:strVal val="visible"/>
                                      </p:to>
                                    </p:set>
                                  </p:childTnLst>
                                </p:cTn>
                              </p:par>
                              <p:par>
                                <p:cTn id="88" presetID="1" presetClass="entr" presetSubtype="0" fill="hold" grpId="3" nodeType="withEffect">
                                  <p:stCondLst>
                                    <p:cond delay="0"/>
                                  </p:stCondLst>
                                  <p:childTnLst>
                                    <p:set>
                                      <p:cBhvr>
                                        <p:cTn id="89" dur="1" fill="hold">
                                          <p:stCondLst>
                                            <p:cond delay="0"/>
                                          </p:stCondLst>
                                        </p:cTn>
                                        <p:tgtEl>
                                          <p:spTgt spid="87"/>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90" restart="whenNotActive" fill="hold" evtFilter="cancelBubble" nodeType="interactiveSeq">
                <p:stCondLst>
                  <p:cond evt="onClick" delay="0">
                    <p:tgtEl>
                      <p:spTgt spid="28"/>
                    </p:tgtEl>
                  </p:cond>
                </p:stCondLst>
                <p:endSync evt="end" delay="0">
                  <p:rtn val="all"/>
                </p:endSync>
                <p:childTnLst>
                  <p:par>
                    <p:cTn id="91" fill="hold">
                      <p:stCondLst>
                        <p:cond delay="0"/>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53"/>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2"/>
                                        </p:tgtEl>
                                        <p:attrNameLst>
                                          <p:attrName>style.visibility</p:attrName>
                                        </p:attrNameLst>
                                      </p:cBhvr>
                                      <p:to>
                                        <p:strVal val="visible"/>
                                      </p:to>
                                    </p:set>
                                  </p:childTnLst>
                                </p:cTn>
                              </p:par>
                              <p:par>
                                <p:cTn id="97" presetID="1" presetClass="exit" presetSubtype="0" fill="hold" grpId="2" nodeType="withEffect">
                                  <p:stCondLst>
                                    <p:cond delay="0"/>
                                  </p:stCondLst>
                                  <p:childTnLst>
                                    <p:set>
                                      <p:cBhvr>
                                        <p:cTn id="98" dur="1" fill="hold">
                                          <p:stCondLst>
                                            <p:cond delay="0"/>
                                          </p:stCondLst>
                                        </p:cTn>
                                        <p:tgtEl>
                                          <p:spTgt spid="79"/>
                                        </p:tgtEl>
                                        <p:attrNameLst>
                                          <p:attrName>style.visibility</p:attrName>
                                        </p:attrNameLst>
                                      </p:cBhvr>
                                      <p:to>
                                        <p:strVal val="hidden"/>
                                      </p:to>
                                    </p:set>
                                  </p:childTnLst>
                                </p:cTn>
                              </p:par>
                              <p:par>
                                <p:cTn id="99" presetID="1" presetClass="exit" presetSubtype="0" fill="hold" grpId="4" nodeType="withEffect">
                                  <p:stCondLst>
                                    <p:cond delay="0"/>
                                  </p:stCondLst>
                                  <p:childTnLst>
                                    <p:set>
                                      <p:cBhvr>
                                        <p:cTn id="100" dur="1" fill="hold">
                                          <p:stCondLst>
                                            <p:cond delay="0"/>
                                          </p:stCondLst>
                                        </p:cTn>
                                        <p:tgtEl>
                                          <p:spTgt spid="84"/>
                                        </p:tgtEl>
                                        <p:attrNameLst>
                                          <p:attrName>style.visibility</p:attrName>
                                        </p:attrNameLst>
                                      </p:cBhvr>
                                      <p:to>
                                        <p:strVal val="hidden"/>
                                      </p:to>
                                    </p:set>
                                  </p:childTnLst>
                                </p:cTn>
                              </p:par>
                              <p:par>
                                <p:cTn id="101" presetID="1" presetClass="exit" presetSubtype="0" fill="hold" grpId="0" nodeType="withEffect">
                                  <p:stCondLst>
                                    <p:cond delay="0"/>
                                  </p:stCondLst>
                                  <p:childTnLst>
                                    <p:set>
                                      <p:cBhvr>
                                        <p:cTn id="102" dur="1" fill="hold">
                                          <p:stCondLst>
                                            <p:cond delay="0"/>
                                          </p:stCondLst>
                                        </p:cTn>
                                        <p:tgtEl>
                                          <p:spTgt spid="78"/>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nodeType="clickEffect">
                                  <p:stCondLst>
                                    <p:cond delay="0"/>
                                  </p:stCondLst>
                                  <p:childTnLst>
                                    <p:set>
                                      <p:cBhvr>
                                        <p:cTn id="106" dur="1" fill="hold">
                                          <p:stCondLst>
                                            <p:cond delay="0"/>
                                          </p:stCondLst>
                                        </p:cTn>
                                        <p:tgtEl>
                                          <p:spTgt spid="53"/>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52"/>
                                        </p:tgtEl>
                                        <p:attrNameLst>
                                          <p:attrName>style.visibility</p:attrName>
                                        </p:attrNameLst>
                                      </p:cBhvr>
                                      <p:to>
                                        <p:strVal val="hidden"/>
                                      </p:to>
                                    </p:set>
                                  </p:childTnLst>
                                </p:cTn>
                              </p:par>
                              <p:par>
                                <p:cTn id="109" presetID="1" presetClass="entr" presetSubtype="0" fill="hold" grpId="3" nodeType="withEffect">
                                  <p:stCondLst>
                                    <p:cond delay="0"/>
                                  </p:stCondLst>
                                  <p:childTnLst>
                                    <p:set>
                                      <p:cBhvr>
                                        <p:cTn id="110" dur="1" fill="hold">
                                          <p:stCondLst>
                                            <p:cond delay="0"/>
                                          </p:stCondLst>
                                        </p:cTn>
                                        <p:tgtEl>
                                          <p:spTgt spid="79"/>
                                        </p:tgtEl>
                                        <p:attrNameLst>
                                          <p:attrName>style.visibility</p:attrName>
                                        </p:attrNameLst>
                                      </p:cBhvr>
                                      <p:to>
                                        <p:strVal val="visible"/>
                                      </p:to>
                                    </p:set>
                                  </p:childTnLst>
                                </p:cTn>
                              </p:par>
                              <p:par>
                                <p:cTn id="111" presetID="1" presetClass="entr" presetSubtype="0" fill="hold" grpId="5" nodeType="withEffect">
                                  <p:stCondLst>
                                    <p:cond delay="0"/>
                                  </p:stCondLst>
                                  <p:childTnLst>
                                    <p:set>
                                      <p:cBhvr>
                                        <p:cTn id="112" dur="1" fill="hold">
                                          <p:stCondLst>
                                            <p:cond delay="0"/>
                                          </p:stCondLst>
                                        </p:cTn>
                                        <p:tgtEl>
                                          <p:spTgt spid="84"/>
                                        </p:tgtEl>
                                        <p:attrNameLst>
                                          <p:attrName>style.visibility</p:attrName>
                                        </p:attrNameLst>
                                      </p:cBhvr>
                                      <p:to>
                                        <p:strVal val="visible"/>
                                      </p:to>
                                    </p:set>
                                  </p:childTnLst>
                                </p:cTn>
                              </p:par>
                              <p:par>
                                <p:cTn id="113" presetID="1" presetClass="entr" presetSubtype="0" fill="hold" grpId="1" nodeType="withEffect">
                                  <p:stCondLst>
                                    <p:cond delay="0"/>
                                  </p:stCondLst>
                                  <p:childTnLst>
                                    <p:set>
                                      <p:cBhvr>
                                        <p:cTn id="114" dur="1" fill="hold">
                                          <p:stCondLst>
                                            <p:cond delay="0"/>
                                          </p:stCondLst>
                                        </p:cTn>
                                        <p:tgtEl>
                                          <p:spTgt spid="78"/>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115" restart="whenNotActive" fill="hold" evtFilter="cancelBubble" nodeType="interactiveSeq">
                <p:stCondLst>
                  <p:cond evt="onClick" delay="0">
                    <p:tgtEl>
                      <p:spTgt spid="29"/>
                    </p:tgtEl>
                  </p:cond>
                </p:stCondLst>
                <p:endSync evt="end" delay="0">
                  <p:rtn val="all"/>
                </p:endSync>
                <p:childTnLst>
                  <p:par>
                    <p:cTn id="116" fill="hold">
                      <p:stCondLst>
                        <p:cond delay="0"/>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54"/>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55"/>
                                        </p:tgtEl>
                                        <p:attrNameLst>
                                          <p:attrName>style.visibility</p:attrName>
                                        </p:attrNameLst>
                                      </p:cBhvr>
                                      <p:to>
                                        <p:strVal val="visible"/>
                                      </p:to>
                                    </p:set>
                                  </p:childTnLst>
                                </p:cTn>
                              </p:par>
                              <p:par>
                                <p:cTn id="122" presetID="1" presetClass="exit" presetSubtype="0" fill="hold" grpId="4" nodeType="withEffect">
                                  <p:stCondLst>
                                    <p:cond delay="0"/>
                                  </p:stCondLst>
                                  <p:childTnLst>
                                    <p:set>
                                      <p:cBhvr>
                                        <p:cTn id="123" dur="1" fill="hold">
                                          <p:stCondLst>
                                            <p:cond delay="0"/>
                                          </p:stCondLst>
                                        </p:cTn>
                                        <p:tgtEl>
                                          <p:spTgt spid="79"/>
                                        </p:tgtEl>
                                        <p:attrNameLst>
                                          <p:attrName>style.visibility</p:attrName>
                                        </p:attrNameLst>
                                      </p:cBhvr>
                                      <p:to>
                                        <p:strVal val="hidden"/>
                                      </p:to>
                                    </p:set>
                                  </p:childTnLst>
                                </p:cTn>
                              </p:par>
                              <p:par>
                                <p:cTn id="124" presetID="1" presetClass="exit" presetSubtype="0" fill="hold" grpId="6" nodeType="withEffect">
                                  <p:stCondLst>
                                    <p:cond delay="0"/>
                                  </p:stCondLst>
                                  <p:childTnLst>
                                    <p:set>
                                      <p:cBhvr>
                                        <p:cTn id="125" dur="1" fill="hold">
                                          <p:stCondLst>
                                            <p:cond delay="0"/>
                                          </p:stCondLst>
                                        </p:cTn>
                                        <p:tgtEl>
                                          <p:spTgt spid="84"/>
                                        </p:tgtEl>
                                        <p:attrNameLst>
                                          <p:attrName>style.visibility</p:attrName>
                                        </p:attrNameLst>
                                      </p:cBhvr>
                                      <p:to>
                                        <p:strVal val="hidden"/>
                                      </p:to>
                                    </p:set>
                                  </p:childTnLst>
                                </p:cTn>
                              </p:par>
                              <p:par>
                                <p:cTn id="126" presetID="1" presetClass="exit" presetSubtype="0" fill="hold" grpId="6" nodeType="withEffect">
                                  <p:stCondLst>
                                    <p:cond delay="0"/>
                                  </p:stCondLst>
                                  <p:childTnLst>
                                    <p:set>
                                      <p:cBhvr>
                                        <p:cTn id="127" dur="1" fill="hold">
                                          <p:stCondLst>
                                            <p:cond delay="0"/>
                                          </p:stCondLst>
                                        </p:cTn>
                                        <p:tgtEl>
                                          <p:spTgt spid="85"/>
                                        </p:tgtEl>
                                        <p:attrNameLst>
                                          <p:attrName>style.visibility</p:attrName>
                                        </p:attrNameLst>
                                      </p:cBhvr>
                                      <p:to>
                                        <p:strVal val="hidden"/>
                                      </p:to>
                                    </p:set>
                                  </p:childTnLst>
                                </p:cTn>
                              </p:par>
                              <p:par>
                                <p:cTn id="128" presetID="1" presetClass="exit" presetSubtype="0" fill="hold" grpId="2" nodeType="withEffect">
                                  <p:stCondLst>
                                    <p:cond delay="0"/>
                                  </p:stCondLst>
                                  <p:childTnLst>
                                    <p:set>
                                      <p:cBhvr>
                                        <p:cTn id="129" dur="1" fill="hold">
                                          <p:stCondLst>
                                            <p:cond delay="0"/>
                                          </p:stCondLst>
                                        </p:cTn>
                                        <p:tgtEl>
                                          <p:spTgt spid="78"/>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1" presetClass="exit" presetSubtype="0" fill="hold" grpId="1" nodeType="clickEffect">
                                  <p:stCondLst>
                                    <p:cond delay="0"/>
                                  </p:stCondLst>
                                  <p:childTnLst>
                                    <p:set>
                                      <p:cBhvr>
                                        <p:cTn id="133" dur="1" fill="hold">
                                          <p:stCondLst>
                                            <p:cond delay="0"/>
                                          </p:stCondLst>
                                        </p:cTn>
                                        <p:tgtEl>
                                          <p:spTgt spid="54"/>
                                        </p:tgtEl>
                                        <p:attrNameLst>
                                          <p:attrName>style.visibility</p:attrName>
                                        </p:attrNameLst>
                                      </p:cBhvr>
                                      <p:to>
                                        <p:strVal val="hidden"/>
                                      </p:to>
                                    </p:set>
                                  </p:childTnLst>
                                </p:cTn>
                              </p:par>
                              <p:par>
                                <p:cTn id="134" presetID="1" presetClass="exit" presetSubtype="0" fill="hold" nodeType="withEffect">
                                  <p:stCondLst>
                                    <p:cond delay="0"/>
                                  </p:stCondLst>
                                  <p:childTnLst>
                                    <p:set>
                                      <p:cBhvr>
                                        <p:cTn id="135" dur="1" fill="hold">
                                          <p:stCondLst>
                                            <p:cond delay="0"/>
                                          </p:stCondLst>
                                        </p:cTn>
                                        <p:tgtEl>
                                          <p:spTgt spid="55"/>
                                        </p:tgtEl>
                                        <p:attrNameLst>
                                          <p:attrName>style.visibility</p:attrName>
                                        </p:attrNameLst>
                                      </p:cBhvr>
                                      <p:to>
                                        <p:strVal val="hidden"/>
                                      </p:to>
                                    </p:set>
                                  </p:childTnLst>
                                </p:cTn>
                              </p:par>
                              <p:par>
                                <p:cTn id="136" presetID="1" presetClass="entr" presetSubtype="0" fill="hold" grpId="5" nodeType="withEffect">
                                  <p:stCondLst>
                                    <p:cond delay="0"/>
                                  </p:stCondLst>
                                  <p:childTnLst>
                                    <p:set>
                                      <p:cBhvr>
                                        <p:cTn id="137" dur="1" fill="hold">
                                          <p:stCondLst>
                                            <p:cond delay="0"/>
                                          </p:stCondLst>
                                        </p:cTn>
                                        <p:tgtEl>
                                          <p:spTgt spid="79"/>
                                        </p:tgtEl>
                                        <p:attrNameLst>
                                          <p:attrName>style.visibility</p:attrName>
                                        </p:attrNameLst>
                                      </p:cBhvr>
                                      <p:to>
                                        <p:strVal val="visible"/>
                                      </p:to>
                                    </p:set>
                                  </p:childTnLst>
                                </p:cTn>
                              </p:par>
                              <p:par>
                                <p:cTn id="138" presetID="1" presetClass="entr" presetSubtype="0" fill="hold" grpId="7" nodeType="withEffect">
                                  <p:stCondLst>
                                    <p:cond delay="0"/>
                                  </p:stCondLst>
                                  <p:childTnLst>
                                    <p:set>
                                      <p:cBhvr>
                                        <p:cTn id="139" dur="1" fill="hold">
                                          <p:stCondLst>
                                            <p:cond delay="0"/>
                                          </p:stCondLst>
                                        </p:cTn>
                                        <p:tgtEl>
                                          <p:spTgt spid="84"/>
                                        </p:tgtEl>
                                        <p:attrNameLst>
                                          <p:attrName>style.visibility</p:attrName>
                                        </p:attrNameLst>
                                      </p:cBhvr>
                                      <p:to>
                                        <p:strVal val="visible"/>
                                      </p:to>
                                    </p:set>
                                  </p:childTnLst>
                                </p:cTn>
                              </p:par>
                              <p:par>
                                <p:cTn id="140" presetID="1" presetClass="entr" presetSubtype="0" fill="hold" grpId="7" nodeType="withEffect">
                                  <p:stCondLst>
                                    <p:cond delay="0"/>
                                  </p:stCondLst>
                                  <p:childTnLst>
                                    <p:set>
                                      <p:cBhvr>
                                        <p:cTn id="141" dur="1" fill="hold">
                                          <p:stCondLst>
                                            <p:cond delay="0"/>
                                          </p:stCondLst>
                                        </p:cTn>
                                        <p:tgtEl>
                                          <p:spTgt spid="85"/>
                                        </p:tgtEl>
                                        <p:attrNameLst>
                                          <p:attrName>style.visibility</p:attrName>
                                        </p:attrNameLst>
                                      </p:cBhvr>
                                      <p:to>
                                        <p:strVal val="visible"/>
                                      </p:to>
                                    </p:set>
                                  </p:childTnLst>
                                </p:cTn>
                              </p:par>
                              <p:par>
                                <p:cTn id="142" presetID="1" presetClass="entr" presetSubtype="0" fill="hold" grpId="3" nodeType="withEffect">
                                  <p:stCondLst>
                                    <p:cond delay="0"/>
                                  </p:stCondLst>
                                  <p:childTnLst>
                                    <p:set>
                                      <p:cBhvr>
                                        <p:cTn id="143" dur="1" fill="hold">
                                          <p:stCondLst>
                                            <p:cond delay="0"/>
                                          </p:stCondLst>
                                        </p:cTn>
                                        <p:tgtEl>
                                          <p:spTgt spid="78"/>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144" restart="whenNotActive" fill="hold" evtFilter="cancelBubble" nodeType="interactiveSeq">
                <p:stCondLst>
                  <p:cond evt="onClick" delay="0">
                    <p:tgtEl>
                      <p:spTgt spid="30"/>
                    </p:tgtEl>
                  </p:cond>
                </p:stCondLst>
                <p:endSync evt="end" delay="0">
                  <p:rtn val="all"/>
                </p:endSync>
                <p:childTnLst>
                  <p:par>
                    <p:cTn id="145" fill="hold">
                      <p:stCondLst>
                        <p:cond delay="0"/>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56"/>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57"/>
                                        </p:tgtEl>
                                        <p:attrNameLst>
                                          <p:attrName>style.visibility</p:attrName>
                                        </p:attrNameLst>
                                      </p:cBhvr>
                                      <p:to>
                                        <p:strVal val="visible"/>
                                      </p:to>
                                    </p:set>
                                  </p:childTnLst>
                                </p:cTn>
                              </p:par>
                              <p:par>
                                <p:cTn id="151" presetID="1" presetClass="exit" presetSubtype="0" fill="hold" grpId="6" nodeType="withEffect">
                                  <p:stCondLst>
                                    <p:cond delay="0"/>
                                  </p:stCondLst>
                                  <p:childTnLst>
                                    <p:set>
                                      <p:cBhvr>
                                        <p:cTn id="152" dur="1" fill="hold">
                                          <p:stCondLst>
                                            <p:cond delay="0"/>
                                          </p:stCondLst>
                                        </p:cTn>
                                        <p:tgtEl>
                                          <p:spTgt spid="79"/>
                                        </p:tgtEl>
                                        <p:attrNameLst>
                                          <p:attrName>style.visibility</p:attrName>
                                        </p:attrNameLst>
                                      </p:cBhvr>
                                      <p:to>
                                        <p:strVal val="hidden"/>
                                      </p:to>
                                    </p:set>
                                  </p:childTnLst>
                                </p:cTn>
                              </p:par>
                              <p:par>
                                <p:cTn id="153" presetID="1" presetClass="exit" presetSubtype="0" fill="hold" grpId="8" nodeType="withEffect">
                                  <p:stCondLst>
                                    <p:cond delay="0"/>
                                  </p:stCondLst>
                                  <p:childTnLst>
                                    <p:set>
                                      <p:cBhvr>
                                        <p:cTn id="154" dur="1" fill="hold">
                                          <p:stCondLst>
                                            <p:cond delay="0"/>
                                          </p:stCondLst>
                                        </p:cTn>
                                        <p:tgtEl>
                                          <p:spTgt spid="84"/>
                                        </p:tgtEl>
                                        <p:attrNameLst>
                                          <p:attrName>style.visibility</p:attrName>
                                        </p:attrNameLst>
                                      </p:cBhvr>
                                      <p:to>
                                        <p:strVal val="hidden"/>
                                      </p:to>
                                    </p:set>
                                  </p:childTnLst>
                                </p:cTn>
                              </p:par>
                              <p:par>
                                <p:cTn id="155" presetID="1" presetClass="exit" presetSubtype="0" fill="hold" grpId="8" nodeType="withEffect">
                                  <p:stCondLst>
                                    <p:cond delay="0"/>
                                  </p:stCondLst>
                                  <p:childTnLst>
                                    <p:set>
                                      <p:cBhvr>
                                        <p:cTn id="156" dur="1" fill="hold">
                                          <p:stCondLst>
                                            <p:cond delay="0"/>
                                          </p:stCondLst>
                                        </p:cTn>
                                        <p:tgtEl>
                                          <p:spTgt spid="85"/>
                                        </p:tgtEl>
                                        <p:attrNameLst>
                                          <p:attrName>style.visibility</p:attrName>
                                        </p:attrNameLst>
                                      </p:cBhvr>
                                      <p:to>
                                        <p:strVal val="hidden"/>
                                      </p:to>
                                    </p:set>
                                  </p:childTnLst>
                                </p:cTn>
                              </p:par>
                              <p:par>
                                <p:cTn id="157" presetID="1" presetClass="exit" presetSubtype="0" fill="hold" grpId="6" nodeType="withEffect">
                                  <p:stCondLst>
                                    <p:cond delay="0"/>
                                  </p:stCondLst>
                                  <p:childTnLst>
                                    <p:set>
                                      <p:cBhvr>
                                        <p:cTn id="158" dur="1" fill="hold">
                                          <p:stCondLst>
                                            <p:cond delay="0"/>
                                          </p:stCondLst>
                                        </p:cTn>
                                        <p:tgtEl>
                                          <p:spTgt spid="86"/>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1" presetClass="exit" presetSubtype="0" fill="hold" grpId="1" nodeType="clickEffect">
                                  <p:stCondLst>
                                    <p:cond delay="0"/>
                                  </p:stCondLst>
                                  <p:childTnLst>
                                    <p:set>
                                      <p:cBhvr>
                                        <p:cTn id="162" dur="1" fill="hold">
                                          <p:stCondLst>
                                            <p:cond delay="0"/>
                                          </p:stCondLst>
                                        </p:cTn>
                                        <p:tgtEl>
                                          <p:spTgt spid="56"/>
                                        </p:tgtEl>
                                        <p:attrNameLst>
                                          <p:attrName>style.visibility</p:attrName>
                                        </p:attrNameLst>
                                      </p:cBhvr>
                                      <p:to>
                                        <p:strVal val="hidden"/>
                                      </p:to>
                                    </p:set>
                                  </p:childTnLst>
                                </p:cTn>
                              </p:par>
                              <p:par>
                                <p:cTn id="163" presetID="1" presetClass="exit" presetSubtype="0" fill="hold" nodeType="withEffect">
                                  <p:stCondLst>
                                    <p:cond delay="0"/>
                                  </p:stCondLst>
                                  <p:childTnLst>
                                    <p:set>
                                      <p:cBhvr>
                                        <p:cTn id="164" dur="1" fill="hold">
                                          <p:stCondLst>
                                            <p:cond delay="0"/>
                                          </p:stCondLst>
                                        </p:cTn>
                                        <p:tgtEl>
                                          <p:spTgt spid="57"/>
                                        </p:tgtEl>
                                        <p:attrNameLst>
                                          <p:attrName>style.visibility</p:attrName>
                                        </p:attrNameLst>
                                      </p:cBhvr>
                                      <p:to>
                                        <p:strVal val="hidden"/>
                                      </p:to>
                                    </p:set>
                                  </p:childTnLst>
                                </p:cTn>
                              </p:par>
                              <p:par>
                                <p:cTn id="165" presetID="1" presetClass="entr" presetSubtype="0" fill="hold" grpId="7" nodeType="withEffect">
                                  <p:stCondLst>
                                    <p:cond delay="0"/>
                                  </p:stCondLst>
                                  <p:childTnLst>
                                    <p:set>
                                      <p:cBhvr>
                                        <p:cTn id="166" dur="1" fill="hold">
                                          <p:stCondLst>
                                            <p:cond delay="0"/>
                                          </p:stCondLst>
                                        </p:cTn>
                                        <p:tgtEl>
                                          <p:spTgt spid="79"/>
                                        </p:tgtEl>
                                        <p:attrNameLst>
                                          <p:attrName>style.visibility</p:attrName>
                                        </p:attrNameLst>
                                      </p:cBhvr>
                                      <p:to>
                                        <p:strVal val="visible"/>
                                      </p:to>
                                    </p:set>
                                  </p:childTnLst>
                                </p:cTn>
                              </p:par>
                              <p:par>
                                <p:cTn id="167" presetID="1" presetClass="entr" presetSubtype="0" fill="hold" grpId="9" nodeType="withEffect">
                                  <p:stCondLst>
                                    <p:cond delay="0"/>
                                  </p:stCondLst>
                                  <p:childTnLst>
                                    <p:set>
                                      <p:cBhvr>
                                        <p:cTn id="168" dur="1" fill="hold">
                                          <p:stCondLst>
                                            <p:cond delay="0"/>
                                          </p:stCondLst>
                                        </p:cTn>
                                        <p:tgtEl>
                                          <p:spTgt spid="84"/>
                                        </p:tgtEl>
                                        <p:attrNameLst>
                                          <p:attrName>style.visibility</p:attrName>
                                        </p:attrNameLst>
                                      </p:cBhvr>
                                      <p:to>
                                        <p:strVal val="visible"/>
                                      </p:to>
                                    </p:set>
                                  </p:childTnLst>
                                </p:cTn>
                              </p:par>
                              <p:par>
                                <p:cTn id="169" presetID="1" presetClass="entr" presetSubtype="0" fill="hold" grpId="9" nodeType="withEffect">
                                  <p:stCondLst>
                                    <p:cond delay="0"/>
                                  </p:stCondLst>
                                  <p:childTnLst>
                                    <p:set>
                                      <p:cBhvr>
                                        <p:cTn id="170" dur="1" fill="hold">
                                          <p:stCondLst>
                                            <p:cond delay="0"/>
                                          </p:stCondLst>
                                        </p:cTn>
                                        <p:tgtEl>
                                          <p:spTgt spid="85"/>
                                        </p:tgtEl>
                                        <p:attrNameLst>
                                          <p:attrName>style.visibility</p:attrName>
                                        </p:attrNameLst>
                                      </p:cBhvr>
                                      <p:to>
                                        <p:strVal val="visible"/>
                                      </p:to>
                                    </p:set>
                                  </p:childTnLst>
                                </p:cTn>
                              </p:par>
                              <p:par>
                                <p:cTn id="171" presetID="1" presetClass="entr" presetSubtype="0" fill="hold" grpId="7" nodeType="withEffect">
                                  <p:stCondLst>
                                    <p:cond delay="0"/>
                                  </p:stCondLst>
                                  <p:childTnLst>
                                    <p:set>
                                      <p:cBhvr>
                                        <p:cTn id="172" dur="1" fill="hold">
                                          <p:stCondLst>
                                            <p:cond delay="0"/>
                                          </p:stCondLst>
                                        </p:cTn>
                                        <p:tgtEl>
                                          <p:spTgt spid="86"/>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173" restart="whenNotActive" fill="hold" evtFilter="cancelBubble" nodeType="interactiveSeq">
                <p:stCondLst>
                  <p:cond evt="onClick" delay="0">
                    <p:tgtEl>
                      <p:spTgt spid="31"/>
                    </p:tgtEl>
                  </p:cond>
                </p:stCondLst>
                <p:endSync evt="end" delay="0">
                  <p:rtn val="all"/>
                </p:endSync>
                <p:childTnLst>
                  <p:par>
                    <p:cTn id="174" fill="hold">
                      <p:stCondLst>
                        <p:cond delay="0"/>
                      </p:stCondLst>
                      <p:childTnLst>
                        <p:par>
                          <p:cTn id="175" fill="hold">
                            <p:stCondLst>
                              <p:cond delay="0"/>
                            </p:stCondLst>
                            <p:childTnLst>
                              <p:par>
                                <p:cTn id="176" presetID="1" presetClass="entr" presetSubtype="0" fill="hold" grpId="0" nodeType="clickEffect">
                                  <p:stCondLst>
                                    <p:cond delay="0"/>
                                  </p:stCondLst>
                                  <p:childTnLst>
                                    <p:set>
                                      <p:cBhvr>
                                        <p:cTn id="177" dur="1" fill="hold">
                                          <p:stCondLst>
                                            <p:cond delay="0"/>
                                          </p:stCondLst>
                                        </p:cTn>
                                        <p:tgtEl>
                                          <p:spTgt spid="58"/>
                                        </p:tgtEl>
                                        <p:attrNameLst>
                                          <p:attrName>style.visibility</p:attrName>
                                        </p:attrNameLst>
                                      </p:cBhvr>
                                      <p:to>
                                        <p:strVal val="visible"/>
                                      </p:to>
                                    </p:set>
                                  </p:childTnLst>
                                </p:cTn>
                              </p:par>
                              <p:par>
                                <p:cTn id="178" presetID="1" presetClass="entr" presetSubtype="0" fill="hold" nodeType="withEffect">
                                  <p:stCondLst>
                                    <p:cond delay="0"/>
                                  </p:stCondLst>
                                  <p:childTnLst>
                                    <p:set>
                                      <p:cBhvr>
                                        <p:cTn id="179" dur="1" fill="hold">
                                          <p:stCondLst>
                                            <p:cond delay="0"/>
                                          </p:stCondLst>
                                        </p:cTn>
                                        <p:tgtEl>
                                          <p:spTgt spid="59"/>
                                        </p:tgtEl>
                                        <p:attrNameLst>
                                          <p:attrName>style.visibility</p:attrName>
                                        </p:attrNameLst>
                                      </p:cBhvr>
                                      <p:to>
                                        <p:strVal val="visible"/>
                                      </p:to>
                                    </p:set>
                                  </p:childTnLst>
                                </p:cTn>
                              </p:par>
                              <p:par>
                                <p:cTn id="180" presetID="1" presetClass="exit" presetSubtype="0" fill="hold" grpId="0" nodeType="withEffect">
                                  <p:stCondLst>
                                    <p:cond delay="0"/>
                                  </p:stCondLst>
                                  <p:childTnLst>
                                    <p:set>
                                      <p:cBhvr>
                                        <p:cTn id="181" dur="1" fill="hold">
                                          <p:stCondLst>
                                            <p:cond delay="0"/>
                                          </p:stCondLst>
                                        </p:cTn>
                                        <p:tgtEl>
                                          <p:spTgt spid="89"/>
                                        </p:tgtEl>
                                        <p:attrNameLst>
                                          <p:attrName>style.visibility</p:attrName>
                                        </p:attrNameLst>
                                      </p:cBhvr>
                                      <p:to>
                                        <p:strVal val="hidden"/>
                                      </p:to>
                                    </p:set>
                                  </p:childTnLst>
                                </p:cTn>
                              </p:par>
                              <p:par>
                                <p:cTn id="182" presetID="1" presetClass="exit" presetSubtype="0" fill="hold" grpId="0" nodeType="withEffect">
                                  <p:stCondLst>
                                    <p:cond delay="0"/>
                                  </p:stCondLst>
                                  <p:childTnLst>
                                    <p:set>
                                      <p:cBhvr>
                                        <p:cTn id="183" dur="1" fill="hold">
                                          <p:stCondLst>
                                            <p:cond delay="0"/>
                                          </p:stCondLst>
                                        </p:cTn>
                                        <p:tgtEl>
                                          <p:spTgt spid="90"/>
                                        </p:tgtEl>
                                        <p:attrNameLst>
                                          <p:attrName>style.visibility</p:attrName>
                                        </p:attrNameLst>
                                      </p:cBhvr>
                                      <p:to>
                                        <p:strVal val="hidden"/>
                                      </p:to>
                                    </p:set>
                                  </p:childTnLst>
                                </p:cTn>
                              </p:par>
                              <p:par>
                                <p:cTn id="184" presetID="1" presetClass="exit" presetSubtype="0" fill="hold" grpId="0" nodeType="withEffect">
                                  <p:stCondLst>
                                    <p:cond delay="0"/>
                                  </p:stCondLst>
                                  <p:childTnLst>
                                    <p:set>
                                      <p:cBhvr>
                                        <p:cTn id="185" dur="1" fill="hold">
                                          <p:stCondLst>
                                            <p:cond delay="0"/>
                                          </p:stCondLst>
                                        </p:cTn>
                                        <p:tgtEl>
                                          <p:spTgt spid="91"/>
                                        </p:tgtEl>
                                        <p:attrNameLst>
                                          <p:attrName>style.visibility</p:attrName>
                                        </p:attrNameLst>
                                      </p:cBhvr>
                                      <p:to>
                                        <p:strVal val="hidden"/>
                                      </p:to>
                                    </p:set>
                                  </p:childTnLst>
                                </p:cTn>
                              </p:par>
                              <p:par>
                                <p:cTn id="186" presetID="1" presetClass="exit" presetSubtype="0" fill="hold" grpId="0" nodeType="withEffect">
                                  <p:stCondLst>
                                    <p:cond delay="0"/>
                                  </p:stCondLst>
                                  <p:childTnLst>
                                    <p:set>
                                      <p:cBhvr>
                                        <p:cTn id="187" dur="1" fill="hold">
                                          <p:stCondLst>
                                            <p:cond delay="0"/>
                                          </p:stCondLst>
                                        </p:cTn>
                                        <p:tgtEl>
                                          <p:spTgt spid="92"/>
                                        </p:tgtEl>
                                        <p:attrNameLst>
                                          <p:attrName>style.visibility</p:attrName>
                                        </p:attrNameLst>
                                      </p:cBhvr>
                                      <p:to>
                                        <p:strVal val="hidden"/>
                                      </p:to>
                                    </p:set>
                                  </p:childTnLst>
                                </p:cTn>
                              </p:par>
                            </p:childTnLst>
                          </p:cTn>
                        </p:par>
                      </p:childTnLst>
                    </p:cTn>
                  </p:par>
                  <p:par>
                    <p:cTn id="188" fill="hold">
                      <p:stCondLst>
                        <p:cond delay="indefinite"/>
                      </p:stCondLst>
                      <p:childTnLst>
                        <p:par>
                          <p:cTn id="189" fill="hold">
                            <p:stCondLst>
                              <p:cond delay="0"/>
                            </p:stCondLst>
                            <p:childTnLst>
                              <p:par>
                                <p:cTn id="190" presetID="1" presetClass="exit" presetSubtype="0" fill="hold" grpId="1" nodeType="clickEffect">
                                  <p:stCondLst>
                                    <p:cond delay="0"/>
                                  </p:stCondLst>
                                  <p:childTnLst>
                                    <p:set>
                                      <p:cBhvr>
                                        <p:cTn id="191" dur="1" fill="hold">
                                          <p:stCondLst>
                                            <p:cond delay="0"/>
                                          </p:stCondLst>
                                        </p:cTn>
                                        <p:tgtEl>
                                          <p:spTgt spid="58"/>
                                        </p:tgtEl>
                                        <p:attrNameLst>
                                          <p:attrName>style.visibility</p:attrName>
                                        </p:attrNameLst>
                                      </p:cBhvr>
                                      <p:to>
                                        <p:strVal val="hidden"/>
                                      </p:to>
                                    </p:set>
                                  </p:childTnLst>
                                </p:cTn>
                              </p:par>
                              <p:par>
                                <p:cTn id="192" presetID="1" presetClass="exit" presetSubtype="0" fill="hold" nodeType="withEffect">
                                  <p:stCondLst>
                                    <p:cond delay="0"/>
                                  </p:stCondLst>
                                  <p:childTnLst>
                                    <p:set>
                                      <p:cBhvr>
                                        <p:cTn id="193" dur="1" fill="hold">
                                          <p:stCondLst>
                                            <p:cond delay="0"/>
                                          </p:stCondLst>
                                        </p:cTn>
                                        <p:tgtEl>
                                          <p:spTgt spid="59"/>
                                        </p:tgtEl>
                                        <p:attrNameLst>
                                          <p:attrName>style.visibility</p:attrName>
                                        </p:attrNameLst>
                                      </p:cBhvr>
                                      <p:to>
                                        <p:strVal val="hidden"/>
                                      </p:to>
                                    </p:set>
                                  </p:childTnLst>
                                </p:cTn>
                              </p:par>
                              <p:par>
                                <p:cTn id="194" presetID="1" presetClass="entr" presetSubtype="0" fill="hold" grpId="1" nodeType="withEffect">
                                  <p:stCondLst>
                                    <p:cond delay="0"/>
                                  </p:stCondLst>
                                  <p:childTnLst>
                                    <p:set>
                                      <p:cBhvr>
                                        <p:cTn id="195" dur="1" fill="hold">
                                          <p:stCondLst>
                                            <p:cond delay="0"/>
                                          </p:stCondLst>
                                        </p:cTn>
                                        <p:tgtEl>
                                          <p:spTgt spid="89"/>
                                        </p:tgtEl>
                                        <p:attrNameLst>
                                          <p:attrName>style.visibility</p:attrName>
                                        </p:attrNameLst>
                                      </p:cBhvr>
                                      <p:to>
                                        <p:strVal val="visible"/>
                                      </p:to>
                                    </p:set>
                                  </p:childTnLst>
                                </p:cTn>
                              </p:par>
                              <p:par>
                                <p:cTn id="196" presetID="1" presetClass="entr" presetSubtype="0" fill="hold" grpId="1" nodeType="withEffect">
                                  <p:stCondLst>
                                    <p:cond delay="0"/>
                                  </p:stCondLst>
                                  <p:childTnLst>
                                    <p:set>
                                      <p:cBhvr>
                                        <p:cTn id="197" dur="1" fill="hold">
                                          <p:stCondLst>
                                            <p:cond delay="0"/>
                                          </p:stCondLst>
                                        </p:cTn>
                                        <p:tgtEl>
                                          <p:spTgt spid="90"/>
                                        </p:tgtEl>
                                        <p:attrNameLst>
                                          <p:attrName>style.visibility</p:attrName>
                                        </p:attrNameLst>
                                      </p:cBhvr>
                                      <p:to>
                                        <p:strVal val="visible"/>
                                      </p:to>
                                    </p:set>
                                  </p:childTnLst>
                                </p:cTn>
                              </p:par>
                              <p:par>
                                <p:cTn id="198" presetID="1" presetClass="entr" presetSubtype="0" fill="hold" grpId="1" nodeType="withEffect">
                                  <p:stCondLst>
                                    <p:cond delay="0"/>
                                  </p:stCondLst>
                                  <p:childTnLst>
                                    <p:set>
                                      <p:cBhvr>
                                        <p:cTn id="199" dur="1" fill="hold">
                                          <p:stCondLst>
                                            <p:cond delay="0"/>
                                          </p:stCondLst>
                                        </p:cTn>
                                        <p:tgtEl>
                                          <p:spTgt spid="91"/>
                                        </p:tgtEl>
                                        <p:attrNameLst>
                                          <p:attrName>style.visibility</p:attrName>
                                        </p:attrNameLst>
                                      </p:cBhvr>
                                      <p:to>
                                        <p:strVal val="visible"/>
                                      </p:to>
                                    </p:set>
                                  </p:childTnLst>
                                </p:cTn>
                              </p:par>
                              <p:par>
                                <p:cTn id="200" presetID="1" presetClass="entr" presetSubtype="0" fill="hold" grpId="1" nodeType="withEffect">
                                  <p:stCondLst>
                                    <p:cond delay="0"/>
                                  </p:stCondLst>
                                  <p:childTnLst>
                                    <p:set>
                                      <p:cBhvr>
                                        <p:cTn id="201" dur="1" fill="hold">
                                          <p:stCondLst>
                                            <p:cond delay="0"/>
                                          </p:stCondLst>
                                        </p:cTn>
                                        <p:tgtEl>
                                          <p:spTgt spid="92"/>
                                        </p:tgtEl>
                                        <p:attrNameLst>
                                          <p:attrName>style.visibility</p:attrName>
                                        </p:attrNameLst>
                                      </p:cBhvr>
                                      <p:to>
                                        <p:strVal val="visible"/>
                                      </p:to>
                                    </p:set>
                                  </p:childTnLst>
                                </p:cTn>
                              </p:par>
                            </p:childTnLst>
                          </p:cTn>
                        </p:par>
                      </p:childTnLst>
                    </p:cTn>
                  </p:par>
                </p:childTnLst>
              </p:cTn>
              <p:nextCondLst>
                <p:cond evt="onClick" delay="0">
                  <p:tgtEl>
                    <p:spTgt spid="31"/>
                  </p:tgtEl>
                </p:cond>
              </p:nextCondLst>
            </p:seq>
            <p:seq concurrent="1" nextAc="seek">
              <p:cTn id="202" restart="whenNotActive" fill="hold" evtFilter="cancelBubble" nodeType="interactiveSeq">
                <p:stCondLst>
                  <p:cond evt="onClick" delay="0">
                    <p:tgtEl>
                      <p:spTgt spid="32"/>
                    </p:tgtEl>
                  </p:cond>
                </p:stCondLst>
                <p:endSync evt="end" delay="0">
                  <p:rtn val="all"/>
                </p:endSync>
                <p:childTnLst>
                  <p:par>
                    <p:cTn id="203" fill="hold">
                      <p:stCondLst>
                        <p:cond delay="0"/>
                      </p:stCondLst>
                      <p:childTnLst>
                        <p:par>
                          <p:cTn id="204" fill="hold">
                            <p:stCondLst>
                              <p:cond delay="0"/>
                            </p:stCondLst>
                            <p:childTnLst>
                              <p:par>
                                <p:cTn id="205" presetID="1" presetClass="entr" presetSubtype="0" fill="hold" grpId="0" nodeType="clickEffect">
                                  <p:stCondLst>
                                    <p:cond delay="0"/>
                                  </p:stCondLst>
                                  <p:childTnLst>
                                    <p:set>
                                      <p:cBhvr>
                                        <p:cTn id="206" dur="1" fill="hold">
                                          <p:stCondLst>
                                            <p:cond delay="0"/>
                                          </p:stCondLst>
                                        </p:cTn>
                                        <p:tgtEl>
                                          <p:spTgt spid="60"/>
                                        </p:tgtEl>
                                        <p:attrNameLst>
                                          <p:attrName>style.visibility</p:attrName>
                                        </p:attrNameLst>
                                      </p:cBhvr>
                                      <p:to>
                                        <p:strVal val="visible"/>
                                      </p:to>
                                    </p:set>
                                  </p:childTnLst>
                                </p:cTn>
                              </p:par>
                              <p:par>
                                <p:cTn id="207" presetID="1" presetClass="entr" presetSubtype="0" fill="hold" nodeType="withEffect">
                                  <p:stCondLst>
                                    <p:cond delay="0"/>
                                  </p:stCondLst>
                                  <p:childTnLst>
                                    <p:set>
                                      <p:cBhvr>
                                        <p:cTn id="208" dur="1" fill="hold">
                                          <p:stCondLst>
                                            <p:cond delay="0"/>
                                          </p:stCondLst>
                                        </p:cTn>
                                        <p:tgtEl>
                                          <p:spTgt spid="61"/>
                                        </p:tgtEl>
                                        <p:attrNameLst>
                                          <p:attrName>style.visibility</p:attrName>
                                        </p:attrNameLst>
                                      </p:cBhvr>
                                      <p:to>
                                        <p:strVal val="visible"/>
                                      </p:to>
                                    </p:set>
                                  </p:childTnLst>
                                </p:cTn>
                              </p:par>
                              <p:par>
                                <p:cTn id="209" presetID="1" presetClass="exit" presetSubtype="0" fill="hold" grpId="2" nodeType="withEffect">
                                  <p:stCondLst>
                                    <p:cond delay="0"/>
                                  </p:stCondLst>
                                  <p:childTnLst>
                                    <p:set>
                                      <p:cBhvr>
                                        <p:cTn id="210" dur="1" fill="hold">
                                          <p:stCondLst>
                                            <p:cond delay="0"/>
                                          </p:stCondLst>
                                        </p:cTn>
                                        <p:tgtEl>
                                          <p:spTgt spid="90"/>
                                        </p:tgtEl>
                                        <p:attrNameLst>
                                          <p:attrName>style.visibility</p:attrName>
                                        </p:attrNameLst>
                                      </p:cBhvr>
                                      <p:to>
                                        <p:strVal val="hidden"/>
                                      </p:to>
                                    </p:set>
                                  </p:childTnLst>
                                </p:cTn>
                              </p:par>
                              <p:par>
                                <p:cTn id="211" presetID="1" presetClass="exit" presetSubtype="0" fill="hold" grpId="2" nodeType="withEffect">
                                  <p:stCondLst>
                                    <p:cond delay="0"/>
                                  </p:stCondLst>
                                  <p:childTnLst>
                                    <p:set>
                                      <p:cBhvr>
                                        <p:cTn id="212" dur="1" fill="hold">
                                          <p:stCondLst>
                                            <p:cond delay="0"/>
                                          </p:stCondLst>
                                        </p:cTn>
                                        <p:tgtEl>
                                          <p:spTgt spid="91"/>
                                        </p:tgtEl>
                                        <p:attrNameLst>
                                          <p:attrName>style.visibility</p:attrName>
                                        </p:attrNameLst>
                                      </p:cBhvr>
                                      <p:to>
                                        <p:strVal val="hidden"/>
                                      </p:to>
                                    </p:set>
                                  </p:childTnLst>
                                </p:cTn>
                              </p:par>
                              <p:par>
                                <p:cTn id="213" presetID="1" presetClass="exit" presetSubtype="0" fill="hold" grpId="2" nodeType="withEffect">
                                  <p:stCondLst>
                                    <p:cond delay="0"/>
                                  </p:stCondLst>
                                  <p:childTnLst>
                                    <p:set>
                                      <p:cBhvr>
                                        <p:cTn id="214" dur="1" fill="hold">
                                          <p:stCondLst>
                                            <p:cond delay="0"/>
                                          </p:stCondLst>
                                        </p:cTn>
                                        <p:tgtEl>
                                          <p:spTgt spid="92"/>
                                        </p:tgtEl>
                                        <p:attrNameLst>
                                          <p:attrName>style.visibility</p:attrName>
                                        </p:attrNameLst>
                                      </p:cBhvr>
                                      <p:to>
                                        <p:strVal val="hidden"/>
                                      </p:to>
                                    </p:set>
                                  </p:childTnLst>
                                </p:cTn>
                              </p:par>
                              <p:par>
                                <p:cTn id="215" presetID="1" presetClass="exit" presetSubtype="0" fill="hold" grpId="0" nodeType="withEffect">
                                  <p:stCondLst>
                                    <p:cond delay="0"/>
                                  </p:stCondLst>
                                  <p:childTnLst>
                                    <p:set>
                                      <p:cBhvr>
                                        <p:cTn id="216" dur="1" fill="hold">
                                          <p:stCondLst>
                                            <p:cond delay="0"/>
                                          </p:stCondLst>
                                        </p:cTn>
                                        <p:tgtEl>
                                          <p:spTgt spid="93"/>
                                        </p:tgtEl>
                                        <p:attrNameLst>
                                          <p:attrName>style.visibility</p:attrName>
                                        </p:attrNameLst>
                                      </p:cBhvr>
                                      <p:to>
                                        <p:strVal val="hidden"/>
                                      </p:to>
                                    </p:set>
                                  </p:childTnLst>
                                </p:cTn>
                              </p:par>
                            </p:childTnLst>
                          </p:cTn>
                        </p:par>
                      </p:childTnLst>
                    </p:cTn>
                  </p:par>
                  <p:par>
                    <p:cTn id="217" fill="hold">
                      <p:stCondLst>
                        <p:cond delay="indefinite"/>
                      </p:stCondLst>
                      <p:childTnLst>
                        <p:par>
                          <p:cTn id="218" fill="hold">
                            <p:stCondLst>
                              <p:cond delay="0"/>
                            </p:stCondLst>
                            <p:childTnLst>
                              <p:par>
                                <p:cTn id="219" presetID="1" presetClass="exit" presetSubtype="0" fill="hold" grpId="1" nodeType="clickEffect">
                                  <p:stCondLst>
                                    <p:cond delay="0"/>
                                  </p:stCondLst>
                                  <p:childTnLst>
                                    <p:set>
                                      <p:cBhvr>
                                        <p:cTn id="220" dur="1" fill="hold">
                                          <p:stCondLst>
                                            <p:cond delay="0"/>
                                          </p:stCondLst>
                                        </p:cTn>
                                        <p:tgtEl>
                                          <p:spTgt spid="60"/>
                                        </p:tgtEl>
                                        <p:attrNameLst>
                                          <p:attrName>style.visibility</p:attrName>
                                        </p:attrNameLst>
                                      </p:cBhvr>
                                      <p:to>
                                        <p:strVal val="hidden"/>
                                      </p:to>
                                    </p:set>
                                  </p:childTnLst>
                                </p:cTn>
                              </p:par>
                              <p:par>
                                <p:cTn id="221" presetID="1" presetClass="exit" presetSubtype="0" fill="hold" nodeType="withEffect">
                                  <p:stCondLst>
                                    <p:cond delay="0"/>
                                  </p:stCondLst>
                                  <p:childTnLst>
                                    <p:set>
                                      <p:cBhvr>
                                        <p:cTn id="222" dur="1" fill="hold">
                                          <p:stCondLst>
                                            <p:cond delay="0"/>
                                          </p:stCondLst>
                                        </p:cTn>
                                        <p:tgtEl>
                                          <p:spTgt spid="61"/>
                                        </p:tgtEl>
                                        <p:attrNameLst>
                                          <p:attrName>style.visibility</p:attrName>
                                        </p:attrNameLst>
                                      </p:cBhvr>
                                      <p:to>
                                        <p:strVal val="hidden"/>
                                      </p:to>
                                    </p:set>
                                  </p:childTnLst>
                                </p:cTn>
                              </p:par>
                              <p:par>
                                <p:cTn id="223" presetID="1" presetClass="entr" presetSubtype="0" fill="hold" grpId="3" nodeType="withEffect">
                                  <p:stCondLst>
                                    <p:cond delay="0"/>
                                  </p:stCondLst>
                                  <p:childTnLst>
                                    <p:set>
                                      <p:cBhvr>
                                        <p:cTn id="224" dur="1" fill="hold">
                                          <p:stCondLst>
                                            <p:cond delay="0"/>
                                          </p:stCondLst>
                                        </p:cTn>
                                        <p:tgtEl>
                                          <p:spTgt spid="90"/>
                                        </p:tgtEl>
                                        <p:attrNameLst>
                                          <p:attrName>style.visibility</p:attrName>
                                        </p:attrNameLst>
                                      </p:cBhvr>
                                      <p:to>
                                        <p:strVal val="visible"/>
                                      </p:to>
                                    </p:set>
                                  </p:childTnLst>
                                </p:cTn>
                              </p:par>
                              <p:par>
                                <p:cTn id="225" presetID="1" presetClass="entr" presetSubtype="0" fill="hold" grpId="3" nodeType="withEffect">
                                  <p:stCondLst>
                                    <p:cond delay="0"/>
                                  </p:stCondLst>
                                  <p:childTnLst>
                                    <p:set>
                                      <p:cBhvr>
                                        <p:cTn id="226" dur="1" fill="hold">
                                          <p:stCondLst>
                                            <p:cond delay="0"/>
                                          </p:stCondLst>
                                        </p:cTn>
                                        <p:tgtEl>
                                          <p:spTgt spid="91"/>
                                        </p:tgtEl>
                                        <p:attrNameLst>
                                          <p:attrName>style.visibility</p:attrName>
                                        </p:attrNameLst>
                                      </p:cBhvr>
                                      <p:to>
                                        <p:strVal val="visible"/>
                                      </p:to>
                                    </p:set>
                                  </p:childTnLst>
                                </p:cTn>
                              </p:par>
                              <p:par>
                                <p:cTn id="227" presetID="1" presetClass="entr" presetSubtype="0" fill="hold" grpId="3" nodeType="withEffect">
                                  <p:stCondLst>
                                    <p:cond delay="0"/>
                                  </p:stCondLst>
                                  <p:childTnLst>
                                    <p:set>
                                      <p:cBhvr>
                                        <p:cTn id="228" dur="1" fill="hold">
                                          <p:stCondLst>
                                            <p:cond delay="0"/>
                                          </p:stCondLst>
                                        </p:cTn>
                                        <p:tgtEl>
                                          <p:spTgt spid="92"/>
                                        </p:tgtEl>
                                        <p:attrNameLst>
                                          <p:attrName>style.visibility</p:attrName>
                                        </p:attrNameLst>
                                      </p:cBhvr>
                                      <p:to>
                                        <p:strVal val="visible"/>
                                      </p:to>
                                    </p:set>
                                  </p:childTnLst>
                                </p:cTn>
                              </p:par>
                              <p:par>
                                <p:cTn id="229" presetID="1" presetClass="entr" presetSubtype="0" fill="hold" grpId="1" nodeType="withEffect">
                                  <p:stCondLst>
                                    <p:cond delay="0"/>
                                  </p:stCondLst>
                                  <p:childTnLst>
                                    <p:set>
                                      <p:cBhvr>
                                        <p:cTn id="230" dur="1" fill="hold">
                                          <p:stCondLst>
                                            <p:cond delay="0"/>
                                          </p:stCondLst>
                                        </p:cTn>
                                        <p:tgtEl>
                                          <p:spTgt spid="93"/>
                                        </p:tgtEl>
                                        <p:attrNameLst>
                                          <p:attrName>style.visibility</p:attrName>
                                        </p:attrNameLst>
                                      </p:cBhvr>
                                      <p:to>
                                        <p:strVal val="visible"/>
                                      </p:to>
                                    </p:set>
                                  </p:childTnLst>
                                </p:cTn>
                              </p:par>
                            </p:childTnLst>
                          </p:cTn>
                        </p:par>
                      </p:childTnLst>
                    </p:cTn>
                  </p:par>
                </p:childTnLst>
              </p:cTn>
              <p:nextCondLst>
                <p:cond evt="onClick" delay="0">
                  <p:tgtEl>
                    <p:spTgt spid="32"/>
                  </p:tgtEl>
                </p:cond>
              </p:nextCondLst>
            </p:seq>
            <p:seq concurrent="1" nextAc="seek">
              <p:cTn id="231" restart="whenNotActive" fill="hold" evtFilter="cancelBubble" nodeType="interactiveSeq">
                <p:stCondLst>
                  <p:cond evt="onClick" delay="0">
                    <p:tgtEl>
                      <p:spTgt spid="33"/>
                    </p:tgtEl>
                  </p:cond>
                </p:stCondLst>
                <p:endSync evt="end" delay="0">
                  <p:rtn val="all"/>
                </p:endSync>
                <p:childTnLst>
                  <p:par>
                    <p:cTn id="232" fill="hold">
                      <p:stCondLst>
                        <p:cond delay="0"/>
                      </p:stCondLst>
                      <p:childTnLst>
                        <p:par>
                          <p:cTn id="233" fill="hold">
                            <p:stCondLst>
                              <p:cond delay="0"/>
                            </p:stCondLst>
                            <p:childTnLst>
                              <p:par>
                                <p:cTn id="234" presetID="1" presetClass="entr" presetSubtype="0" fill="hold" grpId="0" nodeType="clickEffect">
                                  <p:stCondLst>
                                    <p:cond delay="0"/>
                                  </p:stCondLst>
                                  <p:childTnLst>
                                    <p:set>
                                      <p:cBhvr>
                                        <p:cTn id="235" dur="1" fill="hold">
                                          <p:stCondLst>
                                            <p:cond delay="0"/>
                                          </p:stCondLst>
                                        </p:cTn>
                                        <p:tgtEl>
                                          <p:spTgt spid="62"/>
                                        </p:tgtEl>
                                        <p:attrNameLst>
                                          <p:attrName>style.visibility</p:attrName>
                                        </p:attrNameLst>
                                      </p:cBhvr>
                                      <p:to>
                                        <p:strVal val="visible"/>
                                      </p:to>
                                    </p:set>
                                  </p:childTnLst>
                                </p:cTn>
                              </p:par>
                              <p:par>
                                <p:cTn id="236" presetID="1" presetClass="entr" presetSubtype="0" fill="hold" nodeType="withEffect">
                                  <p:stCondLst>
                                    <p:cond delay="0"/>
                                  </p:stCondLst>
                                  <p:childTnLst>
                                    <p:set>
                                      <p:cBhvr>
                                        <p:cTn id="237" dur="1" fill="hold">
                                          <p:stCondLst>
                                            <p:cond delay="0"/>
                                          </p:stCondLst>
                                        </p:cTn>
                                        <p:tgtEl>
                                          <p:spTgt spid="63"/>
                                        </p:tgtEl>
                                        <p:attrNameLst>
                                          <p:attrName>style.visibility</p:attrName>
                                        </p:attrNameLst>
                                      </p:cBhvr>
                                      <p:to>
                                        <p:strVal val="visible"/>
                                      </p:to>
                                    </p:set>
                                  </p:childTnLst>
                                </p:cTn>
                              </p:par>
                              <p:par>
                                <p:cTn id="238" presetID="1" presetClass="exit" presetSubtype="0" fill="hold" grpId="4" nodeType="withEffect">
                                  <p:stCondLst>
                                    <p:cond delay="0"/>
                                  </p:stCondLst>
                                  <p:childTnLst>
                                    <p:set>
                                      <p:cBhvr>
                                        <p:cTn id="239" dur="1" fill="hold">
                                          <p:stCondLst>
                                            <p:cond delay="0"/>
                                          </p:stCondLst>
                                        </p:cTn>
                                        <p:tgtEl>
                                          <p:spTgt spid="91"/>
                                        </p:tgtEl>
                                        <p:attrNameLst>
                                          <p:attrName>style.visibility</p:attrName>
                                        </p:attrNameLst>
                                      </p:cBhvr>
                                      <p:to>
                                        <p:strVal val="hidden"/>
                                      </p:to>
                                    </p:set>
                                  </p:childTnLst>
                                </p:cTn>
                              </p:par>
                              <p:par>
                                <p:cTn id="240" presetID="1" presetClass="exit" presetSubtype="0" fill="hold" grpId="4" nodeType="withEffect">
                                  <p:stCondLst>
                                    <p:cond delay="0"/>
                                  </p:stCondLst>
                                  <p:childTnLst>
                                    <p:set>
                                      <p:cBhvr>
                                        <p:cTn id="241" dur="1" fill="hold">
                                          <p:stCondLst>
                                            <p:cond delay="0"/>
                                          </p:stCondLst>
                                        </p:cTn>
                                        <p:tgtEl>
                                          <p:spTgt spid="92"/>
                                        </p:tgtEl>
                                        <p:attrNameLst>
                                          <p:attrName>style.visibility</p:attrName>
                                        </p:attrNameLst>
                                      </p:cBhvr>
                                      <p:to>
                                        <p:strVal val="hidden"/>
                                      </p:to>
                                    </p:set>
                                  </p:childTnLst>
                                </p:cTn>
                              </p:par>
                              <p:par>
                                <p:cTn id="242" presetID="1" presetClass="exit" presetSubtype="0" fill="hold" grpId="2" nodeType="withEffect">
                                  <p:stCondLst>
                                    <p:cond delay="0"/>
                                  </p:stCondLst>
                                  <p:childTnLst>
                                    <p:set>
                                      <p:cBhvr>
                                        <p:cTn id="243" dur="1" fill="hold">
                                          <p:stCondLst>
                                            <p:cond delay="0"/>
                                          </p:stCondLst>
                                        </p:cTn>
                                        <p:tgtEl>
                                          <p:spTgt spid="93"/>
                                        </p:tgtEl>
                                        <p:attrNameLst>
                                          <p:attrName>style.visibility</p:attrName>
                                        </p:attrNameLst>
                                      </p:cBhvr>
                                      <p:to>
                                        <p:strVal val="hidden"/>
                                      </p:to>
                                    </p:set>
                                  </p:childTnLst>
                                </p:cTn>
                              </p:par>
                            </p:childTnLst>
                          </p:cTn>
                        </p:par>
                      </p:childTnLst>
                    </p:cTn>
                  </p:par>
                  <p:par>
                    <p:cTn id="244" fill="hold">
                      <p:stCondLst>
                        <p:cond delay="indefinite"/>
                      </p:stCondLst>
                      <p:childTnLst>
                        <p:par>
                          <p:cTn id="245" fill="hold">
                            <p:stCondLst>
                              <p:cond delay="0"/>
                            </p:stCondLst>
                            <p:childTnLst>
                              <p:par>
                                <p:cTn id="246" presetID="1" presetClass="exit" presetSubtype="0" fill="hold" grpId="1" nodeType="clickEffect">
                                  <p:stCondLst>
                                    <p:cond delay="0"/>
                                  </p:stCondLst>
                                  <p:childTnLst>
                                    <p:set>
                                      <p:cBhvr>
                                        <p:cTn id="247" dur="1" fill="hold">
                                          <p:stCondLst>
                                            <p:cond delay="0"/>
                                          </p:stCondLst>
                                        </p:cTn>
                                        <p:tgtEl>
                                          <p:spTgt spid="62"/>
                                        </p:tgtEl>
                                        <p:attrNameLst>
                                          <p:attrName>style.visibility</p:attrName>
                                        </p:attrNameLst>
                                      </p:cBhvr>
                                      <p:to>
                                        <p:strVal val="hidden"/>
                                      </p:to>
                                    </p:set>
                                  </p:childTnLst>
                                </p:cTn>
                              </p:par>
                              <p:par>
                                <p:cTn id="248" presetID="1" presetClass="exit" presetSubtype="0" fill="hold" nodeType="withEffect">
                                  <p:stCondLst>
                                    <p:cond delay="0"/>
                                  </p:stCondLst>
                                  <p:childTnLst>
                                    <p:set>
                                      <p:cBhvr>
                                        <p:cTn id="249" dur="1" fill="hold">
                                          <p:stCondLst>
                                            <p:cond delay="0"/>
                                          </p:stCondLst>
                                        </p:cTn>
                                        <p:tgtEl>
                                          <p:spTgt spid="63"/>
                                        </p:tgtEl>
                                        <p:attrNameLst>
                                          <p:attrName>style.visibility</p:attrName>
                                        </p:attrNameLst>
                                      </p:cBhvr>
                                      <p:to>
                                        <p:strVal val="hidden"/>
                                      </p:to>
                                    </p:set>
                                  </p:childTnLst>
                                </p:cTn>
                              </p:par>
                              <p:par>
                                <p:cTn id="250" presetID="1" presetClass="entr" presetSubtype="0" fill="hold" grpId="5" nodeType="withEffect">
                                  <p:stCondLst>
                                    <p:cond delay="0"/>
                                  </p:stCondLst>
                                  <p:childTnLst>
                                    <p:set>
                                      <p:cBhvr>
                                        <p:cTn id="251" dur="1" fill="hold">
                                          <p:stCondLst>
                                            <p:cond delay="0"/>
                                          </p:stCondLst>
                                        </p:cTn>
                                        <p:tgtEl>
                                          <p:spTgt spid="91"/>
                                        </p:tgtEl>
                                        <p:attrNameLst>
                                          <p:attrName>style.visibility</p:attrName>
                                        </p:attrNameLst>
                                      </p:cBhvr>
                                      <p:to>
                                        <p:strVal val="visible"/>
                                      </p:to>
                                    </p:set>
                                  </p:childTnLst>
                                </p:cTn>
                              </p:par>
                              <p:par>
                                <p:cTn id="252" presetID="1" presetClass="entr" presetSubtype="0" fill="hold" grpId="5" nodeType="withEffect">
                                  <p:stCondLst>
                                    <p:cond delay="0"/>
                                  </p:stCondLst>
                                  <p:childTnLst>
                                    <p:set>
                                      <p:cBhvr>
                                        <p:cTn id="253" dur="1" fill="hold">
                                          <p:stCondLst>
                                            <p:cond delay="0"/>
                                          </p:stCondLst>
                                        </p:cTn>
                                        <p:tgtEl>
                                          <p:spTgt spid="92"/>
                                        </p:tgtEl>
                                        <p:attrNameLst>
                                          <p:attrName>style.visibility</p:attrName>
                                        </p:attrNameLst>
                                      </p:cBhvr>
                                      <p:to>
                                        <p:strVal val="visible"/>
                                      </p:to>
                                    </p:set>
                                  </p:childTnLst>
                                </p:cTn>
                              </p:par>
                              <p:par>
                                <p:cTn id="254" presetID="1" presetClass="entr" presetSubtype="0" fill="hold" grpId="3" nodeType="withEffect">
                                  <p:stCondLst>
                                    <p:cond delay="0"/>
                                  </p:stCondLst>
                                  <p:childTnLst>
                                    <p:set>
                                      <p:cBhvr>
                                        <p:cTn id="255" dur="1" fill="hold">
                                          <p:stCondLst>
                                            <p:cond delay="0"/>
                                          </p:stCondLst>
                                        </p:cTn>
                                        <p:tgtEl>
                                          <p:spTgt spid="93"/>
                                        </p:tgtEl>
                                        <p:attrNameLst>
                                          <p:attrName>style.visibility</p:attrName>
                                        </p:attrNameLst>
                                      </p:cBhvr>
                                      <p:to>
                                        <p:strVal val="visible"/>
                                      </p:to>
                                    </p:set>
                                  </p:childTnLst>
                                </p:cTn>
                              </p:par>
                            </p:childTnLst>
                          </p:cTn>
                        </p:par>
                      </p:childTnLst>
                    </p:cTn>
                  </p:par>
                </p:childTnLst>
              </p:cTn>
              <p:nextCondLst>
                <p:cond evt="onClick" delay="0">
                  <p:tgtEl>
                    <p:spTgt spid="33"/>
                  </p:tgtEl>
                </p:cond>
              </p:nextCondLst>
            </p:seq>
            <p:seq concurrent="1" nextAc="seek">
              <p:cTn id="256" restart="whenNotActive" fill="hold" evtFilter="cancelBubble" nodeType="interactiveSeq">
                <p:stCondLst>
                  <p:cond evt="onClick" delay="0">
                    <p:tgtEl>
                      <p:spTgt spid="34"/>
                    </p:tgtEl>
                  </p:cond>
                </p:stCondLst>
                <p:endSync evt="end" delay="0">
                  <p:rtn val="all"/>
                </p:endSync>
                <p:childTnLst>
                  <p:par>
                    <p:cTn id="257" fill="hold">
                      <p:stCondLst>
                        <p:cond delay="0"/>
                      </p:stCondLst>
                      <p:childTnLst>
                        <p:par>
                          <p:cTn id="258" fill="hold">
                            <p:stCondLst>
                              <p:cond delay="0"/>
                            </p:stCondLst>
                            <p:childTnLst>
                              <p:par>
                                <p:cTn id="259" presetID="1" presetClass="entr" presetSubtype="0" fill="hold" grpId="0" nodeType="clickEffect">
                                  <p:stCondLst>
                                    <p:cond delay="0"/>
                                  </p:stCondLst>
                                  <p:childTnLst>
                                    <p:set>
                                      <p:cBhvr>
                                        <p:cTn id="260" dur="1" fill="hold">
                                          <p:stCondLst>
                                            <p:cond delay="0"/>
                                          </p:stCondLst>
                                        </p:cTn>
                                        <p:tgtEl>
                                          <p:spTgt spid="64"/>
                                        </p:tgtEl>
                                        <p:attrNameLst>
                                          <p:attrName>style.visibility</p:attrName>
                                        </p:attrNameLst>
                                      </p:cBhvr>
                                      <p:to>
                                        <p:strVal val="visible"/>
                                      </p:to>
                                    </p:set>
                                  </p:childTnLst>
                                </p:cTn>
                              </p:par>
                              <p:par>
                                <p:cTn id="261" presetID="1" presetClass="entr" presetSubtype="0" fill="hold" nodeType="withEffect">
                                  <p:stCondLst>
                                    <p:cond delay="0"/>
                                  </p:stCondLst>
                                  <p:childTnLst>
                                    <p:set>
                                      <p:cBhvr>
                                        <p:cTn id="262" dur="1" fill="hold">
                                          <p:stCondLst>
                                            <p:cond delay="0"/>
                                          </p:stCondLst>
                                        </p:cTn>
                                        <p:tgtEl>
                                          <p:spTgt spid="65"/>
                                        </p:tgtEl>
                                        <p:attrNameLst>
                                          <p:attrName>style.visibility</p:attrName>
                                        </p:attrNameLst>
                                      </p:cBhvr>
                                      <p:to>
                                        <p:strVal val="visible"/>
                                      </p:to>
                                    </p:set>
                                  </p:childTnLst>
                                </p:cTn>
                              </p:par>
                              <p:par>
                                <p:cTn id="263" presetID="1" presetClass="exit" presetSubtype="0" fill="hold" grpId="2" nodeType="withEffect">
                                  <p:stCondLst>
                                    <p:cond delay="0"/>
                                  </p:stCondLst>
                                  <p:childTnLst>
                                    <p:set>
                                      <p:cBhvr>
                                        <p:cTn id="264" dur="1" fill="hold">
                                          <p:stCondLst>
                                            <p:cond delay="0"/>
                                          </p:stCondLst>
                                        </p:cTn>
                                        <p:tgtEl>
                                          <p:spTgt spid="89"/>
                                        </p:tgtEl>
                                        <p:attrNameLst>
                                          <p:attrName>style.visibility</p:attrName>
                                        </p:attrNameLst>
                                      </p:cBhvr>
                                      <p:to>
                                        <p:strVal val="hidden"/>
                                      </p:to>
                                    </p:set>
                                  </p:childTnLst>
                                </p:cTn>
                              </p:par>
                              <p:par>
                                <p:cTn id="265" presetID="1" presetClass="exit" presetSubtype="0" fill="hold" grpId="4" nodeType="withEffect">
                                  <p:stCondLst>
                                    <p:cond delay="0"/>
                                  </p:stCondLst>
                                  <p:childTnLst>
                                    <p:set>
                                      <p:cBhvr>
                                        <p:cTn id="266" dur="1" fill="hold">
                                          <p:stCondLst>
                                            <p:cond delay="0"/>
                                          </p:stCondLst>
                                        </p:cTn>
                                        <p:tgtEl>
                                          <p:spTgt spid="90"/>
                                        </p:tgtEl>
                                        <p:attrNameLst>
                                          <p:attrName>style.visibility</p:attrName>
                                        </p:attrNameLst>
                                      </p:cBhvr>
                                      <p:to>
                                        <p:strVal val="hidden"/>
                                      </p:to>
                                    </p:set>
                                  </p:childTnLst>
                                </p:cTn>
                              </p:par>
                              <p:par>
                                <p:cTn id="267" presetID="1" presetClass="exit" presetSubtype="0" fill="hold" grpId="0" nodeType="withEffect">
                                  <p:stCondLst>
                                    <p:cond delay="0"/>
                                  </p:stCondLst>
                                  <p:childTnLst>
                                    <p:set>
                                      <p:cBhvr>
                                        <p:cTn id="268" dur="1" fill="hold">
                                          <p:stCondLst>
                                            <p:cond delay="0"/>
                                          </p:stCondLst>
                                        </p:cTn>
                                        <p:tgtEl>
                                          <p:spTgt spid="88"/>
                                        </p:tgtEl>
                                        <p:attrNameLst>
                                          <p:attrName>style.visibility</p:attrName>
                                        </p:attrNameLst>
                                      </p:cBhvr>
                                      <p:to>
                                        <p:strVal val="hidden"/>
                                      </p:to>
                                    </p:set>
                                  </p:childTnLst>
                                </p:cTn>
                              </p:par>
                            </p:childTnLst>
                          </p:cTn>
                        </p:par>
                      </p:childTnLst>
                    </p:cTn>
                  </p:par>
                  <p:par>
                    <p:cTn id="269" fill="hold">
                      <p:stCondLst>
                        <p:cond delay="indefinite"/>
                      </p:stCondLst>
                      <p:childTnLst>
                        <p:par>
                          <p:cTn id="270" fill="hold">
                            <p:stCondLst>
                              <p:cond delay="0"/>
                            </p:stCondLst>
                            <p:childTnLst>
                              <p:par>
                                <p:cTn id="271" presetID="1" presetClass="exit" presetSubtype="0" fill="hold" grpId="1" nodeType="clickEffect">
                                  <p:stCondLst>
                                    <p:cond delay="0"/>
                                  </p:stCondLst>
                                  <p:childTnLst>
                                    <p:set>
                                      <p:cBhvr>
                                        <p:cTn id="272" dur="1" fill="hold">
                                          <p:stCondLst>
                                            <p:cond delay="0"/>
                                          </p:stCondLst>
                                        </p:cTn>
                                        <p:tgtEl>
                                          <p:spTgt spid="64"/>
                                        </p:tgtEl>
                                        <p:attrNameLst>
                                          <p:attrName>style.visibility</p:attrName>
                                        </p:attrNameLst>
                                      </p:cBhvr>
                                      <p:to>
                                        <p:strVal val="hidden"/>
                                      </p:to>
                                    </p:set>
                                  </p:childTnLst>
                                </p:cTn>
                              </p:par>
                              <p:par>
                                <p:cTn id="273" presetID="1" presetClass="exit" presetSubtype="0" fill="hold" nodeType="withEffect">
                                  <p:stCondLst>
                                    <p:cond delay="0"/>
                                  </p:stCondLst>
                                  <p:childTnLst>
                                    <p:set>
                                      <p:cBhvr>
                                        <p:cTn id="274" dur="1" fill="hold">
                                          <p:stCondLst>
                                            <p:cond delay="0"/>
                                          </p:stCondLst>
                                        </p:cTn>
                                        <p:tgtEl>
                                          <p:spTgt spid="65"/>
                                        </p:tgtEl>
                                        <p:attrNameLst>
                                          <p:attrName>style.visibility</p:attrName>
                                        </p:attrNameLst>
                                      </p:cBhvr>
                                      <p:to>
                                        <p:strVal val="hidden"/>
                                      </p:to>
                                    </p:set>
                                  </p:childTnLst>
                                </p:cTn>
                              </p:par>
                              <p:par>
                                <p:cTn id="275" presetID="1" presetClass="entr" presetSubtype="0" fill="hold" grpId="3" nodeType="withEffect">
                                  <p:stCondLst>
                                    <p:cond delay="0"/>
                                  </p:stCondLst>
                                  <p:childTnLst>
                                    <p:set>
                                      <p:cBhvr>
                                        <p:cTn id="276" dur="1" fill="hold">
                                          <p:stCondLst>
                                            <p:cond delay="0"/>
                                          </p:stCondLst>
                                        </p:cTn>
                                        <p:tgtEl>
                                          <p:spTgt spid="89"/>
                                        </p:tgtEl>
                                        <p:attrNameLst>
                                          <p:attrName>style.visibility</p:attrName>
                                        </p:attrNameLst>
                                      </p:cBhvr>
                                      <p:to>
                                        <p:strVal val="visible"/>
                                      </p:to>
                                    </p:set>
                                  </p:childTnLst>
                                </p:cTn>
                              </p:par>
                              <p:par>
                                <p:cTn id="277" presetID="1" presetClass="entr" presetSubtype="0" fill="hold" grpId="5" nodeType="withEffect">
                                  <p:stCondLst>
                                    <p:cond delay="0"/>
                                  </p:stCondLst>
                                  <p:childTnLst>
                                    <p:set>
                                      <p:cBhvr>
                                        <p:cTn id="278" dur="1" fill="hold">
                                          <p:stCondLst>
                                            <p:cond delay="0"/>
                                          </p:stCondLst>
                                        </p:cTn>
                                        <p:tgtEl>
                                          <p:spTgt spid="90"/>
                                        </p:tgtEl>
                                        <p:attrNameLst>
                                          <p:attrName>style.visibility</p:attrName>
                                        </p:attrNameLst>
                                      </p:cBhvr>
                                      <p:to>
                                        <p:strVal val="visible"/>
                                      </p:to>
                                    </p:set>
                                  </p:childTnLst>
                                </p:cTn>
                              </p:par>
                              <p:par>
                                <p:cTn id="279" presetID="1" presetClass="entr" presetSubtype="0" fill="hold" grpId="1" nodeType="withEffect">
                                  <p:stCondLst>
                                    <p:cond delay="0"/>
                                  </p:stCondLst>
                                  <p:childTnLst>
                                    <p:set>
                                      <p:cBhvr>
                                        <p:cTn id="280" dur="1" fill="hold">
                                          <p:stCondLst>
                                            <p:cond delay="0"/>
                                          </p:stCondLst>
                                        </p:cTn>
                                        <p:tgtEl>
                                          <p:spTgt spid="88"/>
                                        </p:tgtEl>
                                        <p:attrNameLst>
                                          <p:attrName>style.visibility</p:attrName>
                                        </p:attrNameLst>
                                      </p:cBhvr>
                                      <p:to>
                                        <p:strVal val="visible"/>
                                      </p:to>
                                    </p:set>
                                  </p:childTnLst>
                                </p:cTn>
                              </p:par>
                            </p:childTnLst>
                          </p:cTn>
                        </p:par>
                      </p:childTnLst>
                    </p:cTn>
                  </p:par>
                </p:childTnLst>
              </p:cTn>
              <p:nextCondLst>
                <p:cond evt="onClick" delay="0">
                  <p:tgtEl>
                    <p:spTgt spid="34"/>
                  </p:tgtEl>
                </p:cond>
              </p:nextCondLst>
            </p:seq>
            <p:seq concurrent="1" nextAc="seek">
              <p:cTn id="281" restart="whenNotActive" fill="hold" evtFilter="cancelBubble" nodeType="interactiveSeq">
                <p:stCondLst>
                  <p:cond evt="onClick" delay="0">
                    <p:tgtEl>
                      <p:spTgt spid="35"/>
                    </p:tgtEl>
                  </p:cond>
                </p:stCondLst>
                <p:endSync evt="end" delay="0">
                  <p:rtn val="all"/>
                </p:endSync>
                <p:childTnLst>
                  <p:par>
                    <p:cTn id="282" fill="hold">
                      <p:stCondLst>
                        <p:cond delay="0"/>
                      </p:stCondLst>
                      <p:childTnLst>
                        <p:par>
                          <p:cTn id="283" fill="hold">
                            <p:stCondLst>
                              <p:cond delay="0"/>
                            </p:stCondLst>
                            <p:childTnLst>
                              <p:par>
                                <p:cTn id="284" presetID="1" presetClass="entr" presetSubtype="0" fill="hold" grpId="0" nodeType="clickEffect">
                                  <p:stCondLst>
                                    <p:cond delay="0"/>
                                  </p:stCondLst>
                                  <p:childTnLst>
                                    <p:set>
                                      <p:cBhvr>
                                        <p:cTn id="285" dur="1" fill="hold">
                                          <p:stCondLst>
                                            <p:cond delay="0"/>
                                          </p:stCondLst>
                                        </p:cTn>
                                        <p:tgtEl>
                                          <p:spTgt spid="66"/>
                                        </p:tgtEl>
                                        <p:attrNameLst>
                                          <p:attrName>style.visibility</p:attrName>
                                        </p:attrNameLst>
                                      </p:cBhvr>
                                      <p:to>
                                        <p:strVal val="visible"/>
                                      </p:to>
                                    </p:set>
                                  </p:childTnLst>
                                </p:cTn>
                              </p:par>
                              <p:par>
                                <p:cTn id="286" presetID="1" presetClass="entr" presetSubtype="0" fill="hold" nodeType="withEffect">
                                  <p:stCondLst>
                                    <p:cond delay="0"/>
                                  </p:stCondLst>
                                  <p:childTnLst>
                                    <p:set>
                                      <p:cBhvr>
                                        <p:cTn id="287" dur="1" fill="hold">
                                          <p:stCondLst>
                                            <p:cond delay="0"/>
                                          </p:stCondLst>
                                        </p:cTn>
                                        <p:tgtEl>
                                          <p:spTgt spid="67"/>
                                        </p:tgtEl>
                                        <p:attrNameLst>
                                          <p:attrName>style.visibility</p:attrName>
                                        </p:attrNameLst>
                                      </p:cBhvr>
                                      <p:to>
                                        <p:strVal val="visible"/>
                                      </p:to>
                                    </p:set>
                                  </p:childTnLst>
                                </p:cTn>
                              </p:par>
                              <p:par>
                                <p:cTn id="288" presetID="1" presetClass="exit" presetSubtype="0" fill="hold" grpId="4" nodeType="withEffect">
                                  <p:stCondLst>
                                    <p:cond delay="0"/>
                                  </p:stCondLst>
                                  <p:childTnLst>
                                    <p:set>
                                      <p:cBhvr>
                                        <p:cTn id="289" dur="1" fill="hold">
                                          <p:stCondLst>
                                            <p:cond delay="0"/>
                                          </p:stCondLst>
                                        </p:cTn>
                                        <p:tgtEl>
                                          <p:spTgt spid="89"/>
                                        </p:tgtEl>
                                        <p:attrNameLst>
                                          <p:attrName>style.visibility</p:attrName>
                                        </p:attrNameLst>
                                      </p:cBhvr>
                                      <p:to>
                                        <p:strVal val="hidden"/>
                                      </p:to>
                                    </p:set>
                                  </p:childTnLst>
                                </p:cTn>
                              </p:par>
                              <p:par>
                                <p:cTn id="290" presetID="1" presetClass="exit" presetSubtype="0" fill="hold" grpId="6" nodeType="withEffect">
                                  <p:stCondLst>
                                    <p:cond delay="0"/>
                                  </p:stCondLst>
                                  <p:childTnLst>
                                    <p:set>
                                      <p:cBhvr>
                                        <p:cTn id="291" dur="1" fill="hold">
                                          <p:stCondLst>
                                            <p:cond delay="0"/>
                                          </p:stCondLst>
                                        </p:cTn>
                                        <p:tgtEl>
                                          <p:spTgt spid="90"/>
                                        </p:tgtEl>
                                        <p:attrNameLst>
                                          <p:attrName>style.visibility</p:attrName>
                                        </p:attrNameLst>
                                      </p:cBhvr>
                                      <p:to>
                                        <p:strVal val="hidden"/>
                                      </p:to>
                                    </p:set>
                                  </p:childTnLst>
                                </p:cTn>
                              </p:par>
                              <p:par>
                                <p:cTn id="292" presetID="1" presetClass="exit" presetSubtype="0" fill="hold" grpId="6" nodeType="withEffect">
                                  <p:stCondLst>
                                    <p:cond delay="0"/>
                                  </p:stCondLst>
                                  <p:childTnLst>
                                    <p:set>
                                      <p:cBhvr>
                                        <p:cTn id="293" dur="1" fill="hold">
                                          <p:stCondLst>
                                            <p:cond delay="0"/>
                                          </p:stCondLst>
                                        </p:cTn>
                                        <p:tgtEl>
                                          <p:spTgt spid="91"/>
                                        </p:tgtEl>
                                        <p:attrNameLst>
                                          <p:attrName>style.visibility</p:attrName>
                                        </p:attrNameLst>
                                      </p:cBhvr>
                                      <p:to>
                                        <p:strVal val="hidden"/>
                                      </p:to>
                                    </p:set>
                                  </p:childTnLst>
                                </p:cTn>
                              </p:par>
                              <p:par>
                                <p:cTn id="294" presetID="1" presetClass="exit" presetSubtype="0" fill="hold" grpId="2" nodeType="withEffect">
                                  <p:stCondLst>
                                    <p:cond delay="0"/>
                                  </p:stCondLst>
                                  <p:childTnLst>
                                    <p:set>
                                      <p:cBhvr>
                                        <p:cTn id="295" dur="1" fill="hold">
                                          <p:stCondLst>
                                            <p:cond delay="0"/>
                                          </p:stCondLst>
                                        </p:cTn>
                                        <p:tgtEl>
                                          <p:spTgt spid="88"/>
                                        </p:tgtEl>
                                        <p:attrNameLst>
                                          <p:attrName>style.visibility</p:attrName>
                                        </p:attrNameLst>
                                      </p:cBhvr>
                                      <p:to>
                                        <p:strVal val="hidden"/>
                                      </p:to>
                                    </p:set>
                                  </p:childTnLst>
                                </p:cTn>
                              </p:par>
                            </p:childTnLst>
                          </p:cTn>
                        </p:par>
                      </p:childTnLst>
                    </p:cTn>
                  </p:par>
                  <p:par>
                    <p:cTn id="296" fill="hold">
                      <p:stCondLst>
                        <p:cond delay="indefinite"/>
                      </p:stCondLst>
                      <p:childTnLst>
                        <p:par>
                          <p:cTn id="297" fill="hold">
                            <p:stCondLst>
                              <p:cond delay="0"/>
                            </p:stCondLst>
                            <p:childTnLst>
                              <p:par>
                                <p:cTn id="298" presetID="1" presetClass="exit" presetSubtype="0" fill="hold" grpId="1" nodeType="clickEffect">
                                  <p:stCondLst>
                                    <p:cond delay="0"/>
                                  </p:stCondLst>
                                  <p:childTnLst>
                                    <p:set>
                                      <p:cBhvr>
                                        <p:cTn id="299" dur="1" fill="hold">
                                          <p:stCondLst>
                                            <p:cond delay="0"/>
                                          </p:stCondLst>
                                        </p:cTn>
                                        <p:tgtEl>
                                          <p:spTgt spid="66"/>
                                        </p:tgtEl>
                                        <p:attrNameLst>
                                          <p:attrName>style.visibility</p:attrName>
                                        </p:attrNameLst>
                                      </p:cBhvr>
                                      <p:to>
                                        <p:strVal val="hidden"/>
                                      </p:to>
                                    </p:set>
                                  </p:childTnLst>
                                </p:cTn>
                              </p:par>
                              <p:par>
                                <p:cTn id="300" presetID="1" presetClass="exit" presetSubtype="0" fill="hold" nodeType="withEffect">
                                  <p:stCondLst>
                                    <p:cond delay="0"/>
                                  </p:stCondLst>
                                  <p:childTnLst>
                                    <p:set>
                                      <p:cBhvr>
                                        <p:cTn id="301" dur="1" fill="hold">
                                          <p:stCondLst>
                                            <p:cond delay="0"/>
                                          </p:stCondLst>
                                        </p:cTn>
                                        <p:tgtEl>
                                          <p:spTgt spid="67"/>
                                        </p:tgtEl>
                                        <p:attrNameLst>
                                          <p:attrName>style.visibility</p:attrName>
                                        </p:attrNameLst>
                                      </p:cBhvr>
                                      <p:to>
                                        <p:strVal val="hidden"/>
                                      </p:to>
                                    </p:set>
                                  </p:childTnLst>
                                </p:cTn>
                              </p:par>
                              <p:par>
                                <p:cTn id="302" presetID="1" presetClass="entr" presetSubtype="0" fill="hold" grpId="5" nodeType="withEffect">
                                  <p:stCondLst>
                                    <p:cond delay="0"/>
                                  </p:stCondLst>
                                  <p:childTnLst>
                                    <p:set>
                                      <p:cBhvr>
                                        <p:cTn id="303" dur="1" fill="hold">
                                          <p:stCondLst>
                                            <p:cond delay="0"/>
                                          </p:stCondLst>
                                        </p:cTn>
                                        <p:tgtEl>
                                          <p:spTgt spid="89"/>
                                        </p:tgtEl>
                                        <p:attrNameLst>
                                          <p:attrName>style.visibility</p:attrName>
                                        </p:attrNameLst>
                                      </p:cBhvr>
                                      <p:to>
                                        <p:strVal val="visible"/>
                                      </p:to>
                                    </p:set>
                                  </p:childTnLst>
                                </p:cTn>
                              </p:par>
                              <p:par>
                                <p:cTn id="304" presetID="1" presetClass="entr" presetSubtype="0" fill="hold" grpId="7" nodeType="withEffect">
                                  <p:stCondLst>
                                    <p:cond delay="0"/>
                                  </p:stCondLst>
                                  <p:childTnLst>
                                    <p:set>
                                      <p:cBhvr>
                                        <p:cTn id="305" dur="1" fill="hold">
                                          <p:stCondLst>
                                            <p:cond delay="0"/>
                                          </p:stCondLst>
                                        </p:cTn>
                                        <p:tgtEl>
                                          <p:spTgt spid="90"/>
                                        </p:tgtEl>
                                        <p:attrNameLst>
                                          <p:attrName>style.visibility</p:attrName>
                                        </p:attrNameLst>
                                      </p:cBhvr>
                                      <p:to>
                                        <p:strVal val="visible"/>
                                      </p:to>
                                    </p:set>
                                  </p:childTnLst>
                                </p:cTn>
                              </p:par>
                              <p:par>
                                <p:cTn id="306" presetID="1" presetClass="entr" presetSubtype="0" fill="hold" grpId="7" nodeType="withEffect">
                                  <p:stCondLst>
                                    <p:cond delay="0"/>
                                  </p:stCondLst>
                                  <p:childTnLst>
                                    <p:set>
                                      <p:cBhvr>
                                        <p:cTn id="307" dur="1" fill="hold">
                                          <p:stCondLst>
                                            <p:cond delay="0"/>
                                          </p:stCondLst>
                                        </p:cTn>
                                        <p:tgtEl>
                                          <p:spTgt spid="91"/>
                                        </p:tgtEl>
                                        <p:attrNameLst>
                                          <p:attrName>style.visibility</p:attrName>
                                        </p:attrNameLst>
                                      </p:cBhvr>
                                      <p:to>
                                        <p:strVal val="visible"/>
                                      </p:to>
                                    </p:set>
                                  </p:childTnLst>
                                </p:cTn>
                              </p:par>
                              <p:par>
                                <p:cTn id="308" presetID="1" presetClass="entr" presetSubtype="0" fill="hold" grpId="3" nodeType="withEffect">
                                  <p:stCondLst>
                                    <p:cond delay="0"/>
                                  </p:stCondLst>
                                  <p:childTnLst>
                                    <p:set>
                                      <p:cBhvr>
                                        <p:cTn id="309" dur="1" fill="hold">
                                          <p:stCondLst>
                                            <p:cond delay="0"/>
                                          </p:stCondLst>
                                        </p:cTn>
                                        <p:tgtEl>
                                          <p:spTgt spid="88"/>
                                        </p:tgtEl>
                                        <p:attrNameLst>
                                          <p:attrName>style.visibility</p:attrName>
                                        </p:attrNameLst>
                                      </p:cBhvr>
                                      <p:to>
                                        <p:strVal val="visible"/>
                                      </p:to>
                                    </p:set>
                                  </p:childTnLst>
                                </p:cTn>
                              </p:par>
                            </p:childTnLst>
                          </p:cTn>
                        </p:par>
                      </p:childTnLst>
                    </p:cTn>
                  </p:par>
                </p:childTnLst>
              </p:cTn>
              <p:nextCondLst>
                <p:cond evt="onClick" delay="0">
                  <p:tgtEl>
                    <p:spTgt spid="35"/>
                  </p:tgtEl>
                </p:cond>
              </p:nextCondLst>
            </p:seq>
            <p:seq concurrent="1" nextAc="seek">
              <p:cTn id="310" restart="whenNotActive" fill="hold" evtFilter="cancelBubble" nodeType="interactiveSeq">
                <p:stCondLst>
                  <p:cond evt="onClick" delay="0">
                    <p:tgtEl>
                      <p:spTgt spid="36"/>
                    </p:tgtEl>
                  </p:cond>
                </p:stCondLst>
                <p:endSync evt="end" delay="0">
                  <p:rtn val="all"/>
                </p:endSync>
                <p:childTnLst>
                  <p:par>
                    <p:cTn id="311" fill="hold">
                      <p:stCondLst>
                        <p:cond delay="0"/>
                      </p:stCondLst>
                      <p:childTnLst>
                        <p:par>
                          <p:cTn id="312" fill="hold">
                            <p:stCondLst>
                              <p:cond delay="0"/>
                            </p:stCondLst>
                            <p:childTnLst>
                              <p:par>
                                <p:cTn id="313" presetID="1" presetClass="entr" presetSubtype="0" fill="hold" grpId="0" nodeType="clickEffect">
                                  <p:stCondLst>
                                    <p:cond delay="0"/>
                                  </p:stCondLst>
                                  <p:childTnLst>
                                    <p:set>
                                      <p:cBhvr>
                                        <p:cTn id="314" dur="1" fill="hold">
                                          <p:stCondLst>
                                            <p:cond delay="0"/>
                                          </p:stCondLst>
                                        </p:cTn>
                                        <p:tgtEl>
                                          <p:spTgt spid="68"/>
                                        </p:tgtEl>
                                        <p:attrNameLst>
                                          <p:attrName>style.visibility</p:attrName>
                                        </p:attrNameLst>
                                      </p:cBhvr>
                                      <p:to>
                                        <p:strVal val="visible"/>
                                      </p:to>
                                    </p:set>
                                  </p:childTnLst>
                                </p:cTn>
                              </p:par>
                              <p:par>
                                <p:cTn id="315" presetID="1" presetClass="entr" presetSubtype="0" fill="hold" nodeType="withEffect">
                                  <p:stCondLst>
                                    <p:cond delay="0"/>
                                  </p:stCondLst>
                                  <p:childTnLst>
                                    <p:set>
                                      <p:cBhvr>
                                        <p:cTn id="316" dur="1" fill="hold">
                                          <p:stCondLst>
                                            <p:cond delay="0"/>
                                          </p:stCondLst>
                                        </p:cTn>
                                        <p:tgtEl>
                                          <p:spTgt spid="69"/>
                                        </p:tgtEl>
                                        <p:attrNameLst>
                                          <p:attrName>style.visibility</p:attrName>
                                        </p:attrNameLst>
                                      </p:cBhvr>
                                      <p:to>
                                        <p:strVal val="visible"/>
                                      </p:to>
                                    </p:set>
                                  </p:childTnLst>
                                </p:cTn>
                              </p:par>
                              <p:par>
                                <p:cTn id="317" presetID="1" presetClass="exit" presetSubtype="0" fill="hold" grpId="6" nodeType="withEffect">
                                  <p:stCondLst>
                                    <p:cond delay="0"/>
                                  </p:stCondLst>
                                  <p:childTnLst>
                                    <p:set>
                                      <p:cBhvr>
                                        <p:cTn id="318" dur="1" fill="hold">
                                          <p:stCondLst>
                                            <p:cond delay="0"/>
                                          </p:stCondLst>
                                        </p:cTn>
                                        <p:tgtEl>
                                          <p:spTgt spid="89"/>
                                        </p:tgtEl>
                                        <p:attrNameLst>
                                          <p:attrName>style.visibility</p:attrName>
                                        </p:attrNameLst>
                                      </p:cBhvr>
                                      <p:to>
                                        <p:strVal val="hidden"/>
                                      </p:to>
                                    </p:set>
                                  </p:childTnLst>
                                </p:cTn>
                              </p:par>
                              <p:par>
                                <p:cTn id="319" presetID="1" presetClass="exit" presetSubtype="0" fill="hold" grpId="8" nodeType="withEffect">
                                  <p:stCondLst>
                                    <p:cond delay="0"/>
                                  </p:stCondLst>
                                  <p:childTnLst>
                                    <p:set>
                                      <p:cBhvr>
                                        <p:cTn id="320" dur="1" fill="hold">
                                          <p:stCondLst>
                                            <p:cond delay="0"/>
                                          </p:stCondLst>
                                        </p:cTn>
                                        <p:tgtEl>
                                          <p:spTgt spid="90"/>
                                        </p:tgtEl>
                                        <p:attrNameLst>
                                          <p:attrName>style.visibility</p:attrName>
                                        </p:attrNameLst>
                                      </p:cBhvr>
                                      <p:to>
                                        <p:strVal val="hidden"/>
                                      </p:to>
                                    </p:set>
                                  </p:childTnLst>
                                </p:cTn>
                              </p:par>
                              <p:par>
                                <p:cTn id="321" presetID="1" presetClass="exit" presetSubtype="0" fill="hold" grpId="8" nodeType="withEffect">
                                  <p:stCondLst>
                                    <p:cond delay="0"/>
                                  </p:stCondLst>
                                  <p:childTnLst>
                                    <p:set>
                                      <p:cBhvr>
                                        <p:cTn id="322" dur="1" fill="hold">
                                          <p:stCondLst>
                                            <p:cond delay="0"/>
                                          </p:stCondLst>
                                        </p:cTn>
                                        <p:tgtEl>
                                          <p:spTgt spid="91"/>
                                        </p:tgtEl>
                                        <p:attrNameLst>
                                          <p:attrName>style.visibility</p:attrName>
                                        </p:attrNameLst>
                                      </p:cBhvr>
                                      <p:to>
                                        <p:strVal val="hidden"/>
                                      </p:to>
                                    </p:set>
                                  </p:childTnLst>
                                </p:cTn>
                              </p:par>
                              <p:par>
                                <p:cTn id="323" presetID="1" presetClass="exit" presetSubtype="0" fill="hold" grpId="6" nodeType="withEffect">
                                  <p:stCondLst>
                                    <p:cond delay="0"/>
                                  </p:stCondLst>
                                  <p:childTnLst>
                                    <p:set>
                                      <p:cBhvr>
                                        <p:cTn id="324" dur="1" fill="hold">
                                          <p:stCondLst>
                                            <p:cond delay="0"/>
                                          </p:stCondLst>
                                        </p:cTn>
                                        <p:tgtEl>
                                          <p:spTgt spid="92"/>
                                        </p:tgtEl>
                                        <p:attrNameLst>
                                          <p:attrName>style.visibility</p:attrName>
                                        </p:attrNameLst>
                                      </p:cBhvr>
                                      <p:to>
                                        <p:strVal val="hidden"/>
                                      </p:to>
                                    </p:set>
                                  </p:childTnLst>
                                </p:cTn>
                              </p:par>
                            </p:childTnLst>
                          </p:cTn>
                        </p:par>
                      </p:childTnLst>
                    </p:cTn>
                  </p:par>
                  <p:par>
                    <p:cTn id="325" fill="hold">
                      <p:stCondLst>
                        <p:cond delay="indefinite"/>
                      </p:stCondLst>
                      <p:childTnLst>
                        <p:par>
                          <p:cTn id="326" fill="hold">
                            <p:stCondLst>
                              <p:cond delay="0"/>
                            </p:stCondLst>
                            <p:childTnLst>
                              <p:par>
                                <p:cTn id="327" presetID="1" presetClass="exit" presetSubtype="0" fill="hold" grpId="1" nodeType="clickEffect">
                                  <p:stCondLst>
                                    <p:cond delay="0"/>
                                  </p:stCondLst>
                                  <p:childTnLst>
                                    <p:set>
                                      <p:cBhvr>
                                        <p:cTn id="328" dur="1" fill="hold">
                                          <p:stCondLst>
                                            <p:cond delay="0"/>
                                          </p:stCondLst>
                                        </p:cTn>
                                        <p:tgtEl>
                                          <p:spTgt spid="68"/>
                                        </p:tgtEl>
                                        <p:attrNameLst>
                                          <p:attrName>style.visibility</p:attrName>
                                        </p:attrNameLst>
                                      </p:cBhvr>
                                      <p:to>
                                        <p:strVal val="hidden"/>
                                      </p:to>
                                    </p:set>
                                  </p:childTnLst>
                                </p:cTn>
                              </p:par>
                              <p:par>
                                <p:cTn id="329" presetID="1" presetClass="exit" presetSubtype="0" fill="hold" nodeType="withEffect">
                                  <p:stCondLst>
                                    <p:cond delay="0"/>
                                  </p:stCondLst>
                                  <p:childTnLst>
                                    <p:set>
                                      <p:cBhvr>
                                        <p:cTn id="330" dur="1" fill="hold">
                                          <p:stCondLst>
                                            <p:cond delay="0"/>
                                          </p:stCondLst>
                                        </p:cTn>
                                        <p:tgtEl>
                                          <p:spTgt spid="69"/>
                                        </p:tgtEl>
                                        <p:attrNameLst>
                                          <p:attrName>style.visibility</p:attrName>
                                        </p:attrNameLst>
                                      </p:cBhvr>
                                      <p:to>
                                        <p:strVal val="hidden"/>
                                      </p:to>
                                    </p:set>
                                  </p:childTnLst>
                                </p:cTn>
                              </p:par>
                              <p:par>
                                <p:cTn id="331" presetID="1" presetClass="entr" presetSubtype="0" fill="hold" grpId="7" nodeType="withEffect">
                                  <p:stCondLst>
                                    <p:cond delay="0"/>
                                  </p:stCondLst>
                                  <p:childTnLst>
                                    <p:set>
                                      <p:cBhvr>
                                        <p:cTn id="332" dur="1" fill="hold">
                                          <p:stCondLst>
                                            <p:cond delay="0"/>
                                          </p:stCondLst>
                                        </p:cTn>
                                        <p:tgtEl>
                                          <p:spTgt spid="89"/>
                                        </p:tgtEl>
                                        <p:attrNameLst>
                                          <p:attrName>style.visibility</p:attrName>
                                        </p:attrNameLst>
                                      </p:cBhvr>
                                      <p:to>
                                        <p:strVal val="visible"/>
                                      </p:to>
                                    </p:set>
                                  </p:childTnLst>
                                </p:cTn>
                              </p:par>
                              <p:par>
                                <p:cTn id="333" presetID="1" presetClass="entr" presetSubtype="0" fill="hold" grpId="9" nodeType="withEffect">
                                  <p:stCondLst>
                                    <p:cond delay="0"/>
                                  </p:stCondLst>
                                  <p:childTnLst>
                                    <p:set>
                                      <p:cBhvr>
                                        <p:cTn id="334" dur="1" fill="hold">
                                          <p:stCondLst>
                                            <p:cond delay="0"/>
                                          </p:stCondLst>
                                        </p:cTn>
                                        <p:tgtEl>
                                          <p:spTgt spid="90"/>
                                        </p:tgtEl>
                                        <p:attrNameLst>
                                          <p:attrName>style.visibility</p:attrName>
                                        </p:attrNameLst>
                                      </p:cBhvr>
                                      <p:to>
                                        <p:strVal val="visible"/>
                                      </p:to>
                                    </p:set>
                                  </p:childTnLst>
                                </p:cTn>
                              </p:par>
                              <p:par>
                                <p:cTn id="335" presetID="1" presetClass="entr" presetSubtype="0" fill="hold" grpId="9" nodeType="withEffect">
                                  <p:stCondLst>
                                    <p:cond delay="0"/>
                                  </p:stCondLst>
                                  <p:childTnLst>
                                    <p:set>
                                      <p:cBhvr>
                                        <p:cTn id="336" dur="1" fill="hold">
                                          <p:stCondLst>
                                            <p:cond delay="0"/>
                                          </p:stCondLst>
                                        </p:cTn>
                                        <p:tgtEl>
                                          <p:spTgt spid="91"/>
                                        </p:tgtEl>
                                        <p:attrNameLst>
                                          <p:attrName>style.visibility</p:attrName>
                                        </p:attrNameLst>
                                      </p:cBhvr>
                                      <p:to>
                                        <p:strVal val="visible"/>
                                      </p:to>
                                    </p:set>
                                  </p:childTnLst>
                                </p:cTn>
                              </p:par>
                              <p:par>
                                <p:cTn id="337" presetID="1" presetClass="entr" presetSubtype="0" fill="hold" grpId="7" nodeType="withEffect">
                                  <p:stCondLst>
                                    <p:cond delay="0"/>
                                  </p:stCondLst>
                                  <p:childTnLst>
                                    <p:set>
                                      <p:cBhvr>
                                        <p:cTn id="338" dur="1" fill="hold">
                                          <p:stCondLst>
                                            <p:cond delay="0"/>
                                          </p:stCondLst>
                                        </p:cTn>
                                        <p:tgtEl>
                                          <p:spTgt spid="92"/>
                                        </p:tgtEl>
                                        <p:attrNameLst>
                                          <p:attrName>style.visibility</p:attrName>
                                        </p:attrNameLst>
                                      </p:cBhvr>
                                      <p:to>
                                        <p:strVal val="visible"/>
                                      </p:to>
                                    </p:set>
                                  </p:childTnLst>
                                </p:cTn>
                              </p:par>
                            </p:childTnLst>
                          </p:cTn>
                        </p:par>
                      </p:childTnLst>
                    </p:cTn>
                  </p:par>
                </p:childTnLst>
              </p:cTn>
              <p:nextCondLst>
                <p:cond evt="onClick" delay="0">
                  <p:tgtEl>
                    <p:spTgt spid="36"/>
                  </p:tgtEl>
                </p:cond>
              </p:nextCondLst>
            </p:seq>
            <p:seq concurrent="1" nextAc="seek">
              <p:cTn id="339" restart="whenNotActive" fill="hold" evtFilter="cancelBubble" nodeType="interactiveSeq">
                <p:stCondLst>
                  <p:cond evt="onClick" delay="0">
                    <p:tgtEl>
                      <p:spTgt spid="37"/>
                    </p:tgtEl>
                  </p:cond>
                </p:stCondLst>
                <p:endSync evt="end" delay="0">
                  <p:rtn val="all"/>
                </p:endSync>
                <p:childTnLst>
                  <p:par>
                    <p:cTn id="340" fill="hold">
                      <p:stCondLst>
                        <p:cond delay="0"/>
                      </p:stCondLst>
                      <p:childTnLst>
                        <p:par>
                          <p:cTn id="341" fill="hold">
                            <p:stCondLst>
                              <p:cond delay="0"/>
                            </p:stCondLst>
                            <p:childTnLst>
                              <p:par>
                                <p:cTn id="342" presetID="1" presetClass="entr" presetSubtype="0" fill="hold" grpId="0" nodeType="clickEffect">
                                  <p:stCondLst>
                                    <p:cond delay="0"/>
                                  </p:stCondLst>
                                  <p:childTnLst>
                                    <p:set>
                                      <p:cBhvr>
                                        <p:cTn id="343" dur="1" fill="hold">
                                          <p:stCondLst>
                                            <p:cond delay="0"/>
                                          </p:stCondLst>
                                        </p:cTn>
                                        <p:tgtEl>
                                          <p:spTgt spid="70"/>
                                        </p:tgtEl>
                                        <p:attrNameLst>
                                          <p:attrName>style.visibility</p:attrName>
                                        </p:attrNameLst>
                                      </p:cBhvr>
                                      <p:to>
                                        <p:strVal val="visible"/>
                                      </p:to>
                                    </p:set>
                                  </p:childTnLst>
                                </p:cTn>
                              </p:par>
                              <p:par>
                                <p:cTn id="344" presetID="1" presetClass="entr" presetSubtype="0" fill="hold" nodeType="withEffect">
                                  <p:stCondLst>
                                    <p:cond delay="0"/>
                                  </p:stCondLst>
                                  <p:childTnLst>
                                    <p:set>
                                      <p:cBhvr>
                                        <p:cTn id="345" dur="1" fill="hold">
                                          <p:stCondLst>
                                            <p:cond delay="0"/>
                                          </p:stCondLst>
                                        </p:cTn>
                                        <p:tgtEl>
                                          <p:spTgt spid="71"/>
                                        </p:tgtEl>
                                        <p:attrNameLst>
                                          <p:attrName>style.visibility</p:attrName>
                                        </p:attrNameLst>
                                      </p:cBhvr>
                                      <p:to>
                                        <p:strVal val="visible"/>
                                      </p:to>
                                    </p:set>
                                  </p:childTnLst>
                                </p:cTn>
                              </p:par>
                              <p:par>
                                <p:cTn id="346" presetID="1" presetClass="exit" presetSubtype="0" fill="hold" grpId="0" nodeType="withEffect">
                                  <p:stCondLst>
                                    <p:cond delay="0"/>
                                  </p:stCondLst>
                                  <p:childTnLst>
                                    <p:set>
                                      <p:cBhvr>
                                        <p:cTn id="347" dur="1" fill="hold">
                                          <p:stCondLst>
                                            <p:cond delay="0"/>
                                          </p:stCondLst>
                                        </p:cTn>
                                        <p:tgtEl>
                                          <p:spTgt spid="96"/>
                                        </p:tgtEl>
                                        <p:attrNameLst>
                                          <p:attrName>style.visibility</p:attrName>
                                        </p:attrNameLst>
                                      </p:cBhvr>
                                      <p:to>
                                        <p:strVal val="hidden"/>
                                      </p:to>
                                    </p:set>
                                  </p:childTnLst>
                                </p:cTn>
                              </p:par>
                              <p:par>
                                <p:cTn id="348" presetID="1" presetClass="exit" presetSubtype="0" fill="hold" grpId="0" nodeType="withEffect">
                                  <p:stCondLst>
                                    <p:cond delay="0"/>
                                  </p:stCondLst>
                                  <p:childTnLst>
                                    <p:set>
                                      <p:cBhvr>
                                        <p:cTn id="349" dur="1" fill="hold">
                                          <p:stCondLst>
                                            <p:cond delay="0"/>
                                          </p:stCondLst>
                                        </p:cTn>
                                        <p:tgtEl>
                                          <p:spTgt spid="97"/>
                                        </p:tgtEl>
                                        <p:attrNameLst>
                                          <p:attrName>style.visibility</p:attrName>
                                        </p:attrNameLst>
                                      </p:cBhvr>
                                      <p:to>
                                        <p:strVal val="hidden"/>
                                      </p:to>
                                    </p:set>
                                  </p:childTnLst>
                                </p:cTn>
                              </p:par>
                              <p:par>
                                <p:cTn id="350" presetID="1" presetClass="exit" presetSubtype="0" fill="hold" grpId="0" nodeType="withEffect">
                                  <p:stCondLst>
                                    <p:cond delay="0"/>
                                  </p:stCondLst>
                                  <p:childTnLst>
                                    <p:set>
                                      <p:cBhvr>
                                        <p:cTn id="351" dur="1" fill="hold">
                                          <p:stCondLst>
                                            <p:cond delay="0"/>
                                          </p:stCondLst>
                                        </p:cTn>
                                        <p:tgtEl>
                                          <p:spTgt spid="98"/>
                                        </p:tgtEl>
                                        <p:attrNameLst>
                                          <p:attrName>style.visibility</p:attrName>
                                        </p:attrNameLst>
                                      </p:cBhvr>
                                      <p:to>
                                        <p:strVal val="hidden"/>
                                      </p:to>
                                    </p:set>
                                  </p:childTnLst>
                                </p:cTn>
                              </p:par>
                              <p:par>
                                <p:cTn id="352" presetID="1" presetClass="exit" presetSubtype="0" fill="hold" grpId="0" nodeType="withEffect">
                                  <p:stCondLst>
                                    <p:cond delay="0"/>
                                  </p:stCondLst>
                                  <p:childTnLst>
                                    <p:set>
                                      <p:cBhvr>
                                        <p:cTn id="353" dur="1" fill="hold">
                                          <p:stCondLst>
                                            <p:cond delay="0"/>
                                          </p:stCondLst>
                                        </p:cTn>
                                        <p:tgtEl>
                                          <p:spTgt spid="99"/>
                                        </p:tgtEl>
                                        <p:attrNameLst>
                                          <p:attrName>style.visibility</p:attrName>
                                        </p:attrNameLst>
                                      </p:cBhvr>
                                      <p:to>
                                        <p:strVal val="hidden"/>
                                      </p:to>
                                    </p:set>
                                  </p:childTnLst>
                                </p:cTn>
                              </p:par>
                            </p:childTnLst>
                          </p:cTn>
                        </p:par>
                      </p:childTnLst>
                    </p:cTn>
                  </p:par>
                  <p:par>
                    <p:cTn id="354" fill="hold">
                      <p:stCondLst>
                        <p:cond delay="indefinite"/>
                      </p:stCondLst>
                      <p:childTnLst>
                        <p:par>
                          <p:cTn id="355" fill="hold">
                            <p:stCondLst>
                              <p:cond delay="0"/>
                            </p:stCondLst>
                            <p:childTnLst>
                              <p:par>
                                <p:cTn id="356" presetID="1" presetClass="exit" presetSubtype="0" fill="hold" grpId="1" nodeType="clickEffect">
                                  <p:stCondLst>
                                    <p:cond delay="0"/>
                                  </p:stCondLst>
                                  <p:childTnLst>
                                    <p:set>
                                      <p:cBhvr>
                                        <p:cTn id="357" dur="1" fill="hold">
                                          <p:stCondLst>
                                            <p:cond delay="0"/>
                                          </p:stCondLst>
                                        </p:cTn>
                                        <p:tgtEl>
                                          <p:spTgt spid="70"/>
                                        </p:tgtEl>
                                        <p:attrNameLst>
                                          <p:attrName>style.visibility</p:attrName>
                                        </p:attrNameLst>
                                      </p:cBhvr>
                                      <p:to>
                                        <p:strVal val="hidden"/>
                                      </p:to>
                                    </p:set>
                                  </p:childTnLst>
                                </p:cTn>
                              </p:par>
                              <p:par>
                                <p:cTn id="358" presetID="1" presetClass="exit" presetSubtype="0" fill="hold" nodeType="withEffect">
                                  <p:stCondLst>
                                    <p:cond delay="0"/>
                                  </p:stCondLst>
                                  <p:childTnLst>
                                    <p:set>
                                      <p:cBhvr>
                                        <p:cTn id="359" dur="1" fill="hold">
                                          <p:stCondLst>
                                            <p:cond delay="0"/>
                                          </p:stCondLst>
                                        </p:cTn>
                                        <p:tgtEl>
                                          <p:spTgt spid="71"/>
                                        </p:tgtEl>
                                        <p:attrNameLst>
                                          <p:attrName>style.visibility</p:attrName>
                                        </p:attrNameLst>
                                      </p:cBhvr>
                                      <p:to>
                                        <p:strVal val="hidden"/>
                                      </p:to>
                                    </p:set>
                                  </p:childTnLst>
                                </p:cTn>
                              </p:par>
                              <p:par>
                                <p:cTn id="360" presetID="1" presetClass="entr" presetSubtype="0" fill="hold" grpId="1" nodeType="withEffect">
                                  <p:stCondLst>
                                    <p:cond delay="0"/>
                                  </p:stCondLst>
                                  <p:childTnLst>
                                    <p:set>
                                      <p:cBhvr>
                                        <p:cTn id="361" dur="1" fill="hold">
                                          <p:stCondLst>
                                            <p:cond delay="0"/>
                                          </p:stCondLst>
                                        </p:cTn>
                                        <p:tgtEl>
                                          <p:spTgt spid="96"/>
                                        </p:tgtEl>
                                        <p:attrNameLst>
                                          <p:attrName>style.visibility</p:attrName>
                                        </p:attrNameLst>
                                      </p:cBhvr>
                                      <p:to>
                                        <p:strVal val="visible"/>
                                      </p:to>
                                    </p:set>
                                  </p:childTnLst>
                                </p:cTn>
                              </p:par>
                              <p:par>
                                <p:cTn id="362" presetID="1" presetClass="entr" presetSubtype="0" fill="hold" grpId="1" nodeType="withEffect">
                                  <p:stCondLst>
                                    <p:cond delay="0"/>
                                  </p:stCondLst>
                                  <p:childTnLst>
                                    <p:set>
                                      <p:cBhvr>
                                        <p:cTn id="363" dur="1" fill="hold">
                                          <p:stCondLst>
                                            <p:cond delay="0"/>
                                          </p:stCondLst>
                                        </p:cTn>
                                        <p:tgtEl>
                                          <p:spTgt spid="97"/>
                                        </p:tgtEl>
                                        <p:attrNameLst>
                                          <p:attrName>style.visibility</p:attrName>
                                        </p:attrNameLst>
                                      </p:cBhvr>
                                      <p:to>
                                        <p:strVal val="visible"/>
                                      </p:to>
                                    </p:set>
                                  </p:childTnLst>
                                </p:cTn>
                              </p:par>
                              <p:par>
                                <p:cTn id="364" presetID="1" presetClass="entr" presetSubtype="0" fill="hold" grpId="1" nodeType="withEffect">
                                  <p:stCondLst>
                                    <p:cond delay="0"/>
                                  </p:stCondLst>
                                  <p:childTnLst>
                                    <p:set>
                                      <p:cBhvr>
                                        <p:cTn id="365" dur="1" fill="hold">
                                          <p:stCondLst>
                                            <p:cond delay="0"/>
                                          </p:stCondLst>
                                        </p:cTn>
                                        <p:tgtEl>
                                          <p:spTgt spid="98"/>
                                        </p:tgtEl>
                                        <p:attrNameLst>
                                          <p:attrName>style.visibility</p:attrName>
                                        </p:attrNameLst>
                                      </p:cBhvr>
                                      <p:to>
                                        <p:strVal val="visible"/>
                                      </p:to>
                                    </p:set>
                                  </p:childTnLst>
                                </p:cTn>
                              </p:par>
                              <p:par>
                                <p:cTn id="366" presetID="1" presetClass="entr" presetSubtype="0" fill="hold" grpId="1" nodeType="withEffect">
                                  <p:stCondLst>
                                    <p:cond delay="0"/>
                                  </p:stCondLst>
                                  <p:childTnLst>
                                    <p:set>
                                      <p:cBhvr>
                                        <p:cTn id="367" dur="1" fill="hold">
                                          <p:stCondLst>
                                            <p:cond delay="0"/>
                                          </p:stCondLst>
                                        </p:cTn>
                                        <p:tgtEl>
                                          <p:spTgt spid="99"/>
                                        </p:tgtEl>
                                        <p:attrNameLst>
                                          <p:attrName>style.visibility</p:attrName>
                                        </p:attrNameLst>
                                      </p:cBhvr>
                                      <p:to>
                                        <p:strVal val="visible"/>
                                      </p:to>
                                    </p:set>
                                  </p:childTnLst>
                                </p:cTn>
                              </p:par>
                            </p:childTnLst>
                          </p:cTn>
                        </p:par>
                      </p:childTnLst>
                    </p:cTn>
                  </p:par>
                </p:childTnLst>
              </p:cTn>
              <p:nextCondLst>
                <p:cond evt="onClick" delay="0">
                  <p:tgtEl>
                    <p:spTgt spid="37"/>
                  </p:tgtEl>
                </p:cond>
              </p:nextCondLst>
            </p:seq>
            <p:seq concurrent="1" nextAc="seek">
              <p:cTn id="368" restart="whenNotActive" fill="hold" evtFilter="cancelBubble" nodeType="interactiveSeq">
                <p:stCondLst>
                  <p:cond evt="onClick" delay="0">
                    <p:tgtEl>
                      <p:spTgt spid="38"/>
                    </p:tgtEl>
                  </p:cond>
                </p:stCondLst>
                <p:endSync evt="end" delay="0">
                  <p:rtn val="all"/>
                </p:endSync>
                <p:childTnLst>
                  <p:par>
                    <p:cTn id="369" fill="hold">
                      <p:stCondLst>
                        <p:cond delay="0"/>
                      </p:stCondLst>
                      <p:childTnLst>
                        <p:par>
                          <p:cTn id="370" fill="hold">
                            <p:stCondLst>
                              <p:cond delay="0"/>
                            </p:stCondLst>
                            <p:childTnLst>
                              <p:par>
                                <p:cTn id="371" presetID="1" presetClass="entr" presetSubtype="0" fill="hold" grpId="0" nodeType="clickEffect">
                                  <p:stCondLst>
                                    <p:cond delay="0"/>
                                  </p:stCondLst>
                                  <p:childTnLst>
                                    <p:set>
                                      <p:cBhvr>
                                        <p:cTn id="372" dur="1" fill="hold">
                                          <p:stCondLst>
                                            <p:cond delay="0"/>
                                          </p:stCondLst>
                                        </p:cTn>
                                        <p:tgtEl>
                                          <p:spTgt spid="72"/>
                                        </p:tgtEl>
                                        <p:attrNameLst>
                                          <p:attrName>style.visibility</p:attrName>
                                        </p:attrNameLst>
                                      </p:cBhvr>
                                      <p:to>
                                        <p:strVal val="visible"/>
                                      </p:to>
                                    </p:set>
                                  </p:childTnLst>
                                </p:cTn>
                              </p:par>
                              <p:par>
                                <p:cTn id="373" presetID="1" presetClass="entr" presetSubtype="0" fill="hold" nodeType="withEffect">
                                  <p:stCondLst>
                                    <p:cond delay="0"/>
                                  </p:stCondLst>
                                  <p:childTnLst>
                                    <p:set>
                                      <p:cBhvr>
                                        <p:cTn id="374" dur="1" fill="hold">
                                          <p:stCondLst>
                                            <p:cond delay="0"/>
                                          </p:stCondLst>
                                        </p:cTn>
                                        <p:tgtEl>
                                          <p:spTgt spid="73"/>
                                        </p:tgtEl>
                                        <p:attrNameLst>
                                          <p:attrName>style.visibility</p:attrName>
                                        </p:attrNameLst>
                                      </p:cBhvr>
                                      <p:to>
                                        <p:strVal val="visible"/>
                                      </p:to>
                                    </p:set>
                                  </p:childTnLst>
                                </p:cTn>
                              </p:par>
                              <p:par>
                                <p:cTn id="375" presetID="1" presetClass="exit" presetSubtype="0" fill="hold" grpId="2" nodeType="withEffect">
                                  <p:stCondLst>
                                    <p:cond delay="0"/>
                                  </p:stCondLst>
                                  <p:childTnLst>
                                    <p:set>
                                      <p:cBhvr>
                                        <p:cTn id="376" dur="1" fill="hold">
                                          <p:stCondLst>
                                            <p:cond delay="0"/>
                                          </p:stCondLst>
                                        </p:cTn>
                                        <p:tgtEl>
                                          <p:spTgt spid="97"/>
                                        </p:tgtEl>
                                        <p:attrNameLst>
                                          <p:attrName>style.visibility</p:attrName>
                                        </p:attrNameLst>
                                      </p:cBhvr>
                                      <p:to>
                                        <p:strVal val="hidden"/>
                                      </p:to>
                                    </p:set>
                                  </p:childTnLst>
                                </p:cTn>
                              </p:par>
                              <p:par>
                                <p:cTn id="377" presetID="1" presetClass="exit" presetSubtype="0" fill="hold" grpId="2" nodeType="withEffect">
                                  <p:stCondLst>
                                    <p:cond delay="0"/>
                                  </p:stCondLst>
                                  <p:childTnLst>
                                    <p:set>
                                      <p:cBhvr>
                                        <p:cTn id="378" dur="1" fill="hold">
                                          <p:stCondLst>
                                            <p:cond delay="0"/>
                                          </p:stCondLst>
                                        </p:cTn>
                                        <p:tgtEl>
                                          <p:spTgt spid="98"/>
                                        </p:tgtEl>
                                        <p:attrNameLst>
                                          <p:attrName>style.visibility</p:attrName>
                                        </p:attrNameLst>
                                      </p:cBhvr>
                                      <p:to>
                                        <p:strVal val="hidden"/>
                                      </p:to>
                                    </p:set>
                                  </p:childTnLst>
                                </p:cTn>
                              </p:par>
                              <p:par>
                                <p:cTn id="379" presetID="1" presetClass="exit" presetSubtype="0" fill="hold" grpId="2" nodeType="withEffect">
                                  <p:stCondLst>
                                    <p:cond delay="0"/>
                                  </p:stCondLst>
                                  <p:childTnLst>
                                    <p:set>
                                      <p:cBhvr>
                                        <p:cTn id="380" dur="1" fill="hold">
                                          <p:stCondLst>
                                            <p:cond delay="0"/>
                                          </p:stCondLst>
                                        </p:cTn>
                                        <p:tgtEl>
                                          <p:spTgt spid="99"/>
                                        </p:tgtEl>
                                        <p:attrNameLst>
                                          <p:attrName>style.visibility</p:attrName>
                                        </p:attrNameLst>
                                      </p:cBhvr>
                                      <p:to>
                                        <p:strVal val="hidden"/>
                                      </p:to>
                                    </p:set>
                                  </p:childTnLst>
                                </p:cTn>
                              </p:par>
                              <p:par>
                                <p:cTn id="381" presetID="1" presetClass="exit" presetSubtype="0" fill="hold" grpId="0" nodeType="withEffect">
                                  <p:stCondLst>
                                    <p:cond delay="0"/>
                                  </p:stCondLst>
                                  <p:childTnLst>
                                    <p:set>
                                      <p:cBhvr>
                                        <p:cTn id="382" dur="1" fill="hold">
                                          <p:stCondLst>
                                            <p:cond delay="0"/>
                                          </p:stCondLst>
                                        </p:cTn>
                                        <p:tgtEl>
                                          <p:spTgt spid="100"/>
                                        </p:tgtEl>
                                        <p:attrNameLst>
                                          <p:attrName>style.visibility</p:attrName>
                                        </p:attrNameLst>
                                      </p:cBhvr>
                                      <p:to>
                                        <p:strVal val="hidden"/>
                                      </p:to>
                                    </p:set>
                                  </p:childTnLst>
                                </p:cTn>
                              </p:par>
                            </p:childTnLst>
                          </p:cTn>
                        </p:par>
                      </p:childTnLst>
                    </p:cTn>
                  </p:par>
                  <p:par>
                    <p:cTn id="383" fill="hold">
                      <p:stCondLst>
                        <p:cond delay="indefinite"/>
                      </p:stCondLst>
                      <p:childTnLst>
                        <p:par>
                          <p:cTn id="384" fill="hold">
                            <p:stCondLst>
                              <p:cond delay="0"/>
                            </p:stCondLst>
                            <p:childTnLst>
                              <p:par>
                                <p:cTn id="385" presetID="1" presetClass="exit" presetSubtype="0" fill="hold" grpId="1" nodeType="clickEffect">
                                  <p:stCondLst>
                                    <p:cond delay="0"/>
                                  </p:stCondLst>
                                  <p:childTnLst>
                                    <p:set>
                                      <p:cBhvr>
                                        <p:cTn id="386" dur="1" fill="hold">
                                          <p:stCondLst>
                                            <p:cond delay="0"/>
                                          </p:stCondLst>
                                        </p:cTn>
                                        <p:tgtEl>
                                          <p:spTgt spid="72"/>
                                        </p:tgtEl>
                                        <p:attrNameLst>
                                          <p:attrName>style.visibility</p:attrName>
                                        </p:attrNameLst>
                                      </p:cBhvr>
                                      <p:to>
                                        <p:strVal val="hidden"/>
                                      </p:to>
                                    </p:set>
                                  </p:childTnLst>
                                </p:cTn>
                              </p:par>
                              <p:par>
                                <p:cTn id="387" presetID="1" presetClass="exit" presetSubtype="0" fill="hold" nodeType="withEffect">
                                  <p:stCondLst>
                                    <p:cond delay="0"/>
                                  </p:stCondLst>
                                  <p:childTnLst>
                                    <p:set>
                                      <p:cBhvr>
                                        <p:cTn id="388" dur="1" fill="hold">
                                          <p:stCondLst>
                                            <p:cond delay="0"/>
                                          </p:stCondLst>
                                        </p:cTn>
                                        <p:tgtEl>
                                          <p:spTgt spid="73"/>
                                        </p:tgtEl>
                                        <p:attrNameLst>
                                          <p:attrName>style.visibility</p:attrName>
                                        </p:attrNameLst>
                                      </p:cBhvr>
                                      <p:to>
                                        <p:strVal val="hidden"/>
                                      </p:to>
                                    </p:set>
                                  </p:childTnLst>
                                </p:cTn>
                              </p:par>
                              <p:par>
                                <p:cTn id="389" presetID="1" presetClass="entr" presetSubtype="0" fill="hold" grpId="3" nodeType="withEffect">
                                  <p:stCondLst>
                                    <p:cond delay="0"/>
                                  </p:stCondLst>
                                  <p:childTnLst>
                                    <p:set>
                                      <p:cBhvr>
                                        <p:cTn id="390" dur="1" fill="hold">
                                          <p:stCondLst>
                                            <p:cond delay="0"/>
                                          </p:stCondLst>
                                        </p:cTn>
                                        <p:tgtEl>
                                          <p:spTgt spid="97"/>
                                        </p:tgtEl>
                                        <p:attrNameLst>
                                          <p:attrName>style.visibility</p:attrName>
                                        </p:attrNameLst>
                                      </p:cBhvr>
                                      <p:to>
                                        <p:strVal val="visible"/>
                                      </p:to>
                                    </p:set>
                                  </p:childTnLst>
                                </p:cTn>
                              </p:par>
                              <p:par>
                                <p:cTn id="391" presetID="1" presetClass="entr" presetSubtype="0" fill="hold" grpId="3" nodeType="withEffect">
                                  <p:stCondLst>
                                    <p:cond delay="0"/>
                                  </p:stCondLst>
                                  <p:childTnLst>
                                    <p:set>
                                      <p:cBhvr>
                                        <p:cTn id="392" dur="1" fill="hold">
                                          <p:stCondLst>
                                            <p:cond delay="0"/>
                                          </p:stCondLst>
                                        </p:cTn>
                                        <p:tgtEl>
                                          <p:spTgt spid="98"/>
                                        </p:tgtEl>
                                        <p:attrNameLst>
                                          <p:attrName>style.visibility</p:attrName>
                                        </p:attrNameLst>
                                      </p:cBhvr>
                                      <p:to>
                                        <p:strVal val="visible"/>
                                      </p:to>
                                    </p:set>
                                  </p:childTnLst>
                                </p:cTn>
                              </p:par>
                              <p:par>
                                <p:cTn id="393" presetID="1" presetClass="entr" presetSubtype="0" fill="hold" grpId="3" nodeType="withEffect">
                                  <p:stCondLst>
                                    <p:cond delay="0"/>
                                  </p:stCondLst>
                                  <p:childTnLst>
                                    <p:set>
                                      <p:cBhvr>
                                        <p:cTn id="394" dur="1" fill="hold">
                                          <p:stCondLst>
                                            <p:cond delay="0"/>
                                          </p:stCondLst>
                                        </p:cTn>
                                        <p:tgtEl>
                                          <p:spTgt spid="99"/>
                                        </p:tgtEl>
                                        <p:attrNameLst>
                                          <p:attrName>style.visibility</p:attrName>
                                        </p:attrNameLst>
                                      </p:cBhvr>
                                      <p:to>
                                        <p:strVal val="visible"/>
                                      </p:to>
                                    </p:set>
                                  </p:childTnLst>
                                </p:cTn>
                              </p:par>
                              <p:par>
                                <p:cTn id="395" presetID="1" presetClass="entr" presetSubtype="0" fill="hold" grpId="1" nodeType="withEffect">
                                  <p:stCondLst>
                                    <p:cond delay="0"/>
                                  </p:stCondLst>
                                  <p:childTnLst>
                                    <p:set>
                                      <p:cBhvr>
                                        <p:cTn id="396" dur="1" fill="hold">
                                          <p:stCondLst>
                                            <p:cond delay="0"/>
                                          </p:stCondLst>
                                        </p:cTn>
                                        <p:tgtEl>
                                          <p:spTgt spid="100"/>
                                        </p:tgtEl>
                                        <p:attrNameLst>
                                          <p:attrName>style.visibility</p:attrName>
                                        </p:attrNameLst>
                                      </p:cBhvr>
                                      <p:to>
                                        <p:strVal val="visible"/>
                                      </p:to>
                                    </p:set>
                                  </p:childTnLst>
                                </p:cTn>
                              </p:par>
                            </p:childTnLst>
                          </p:cTn>
                        </p:par>
                      </p:childTnLst>
                    </p:cTn>
                  </p:par>
                </p:childTnLst>
              </p:cTn>
              <p:nextCondLst>
                <p:cond evt="onClick" delay="0">
                  <p:tgtEl>
                    <p:spTgt spid="38"/>
                  </p:tgtEl>
                </p:cond>
              </p:nextCondLst>
            </p:seq>
            <p:seq concurrent="1" nextAc="seek">
              <p:cTn id="397" restart="whenNotActive" fill="hold" evtFilter="cancelBubble" nodeType="interactiveSeq">
                <p:stCondLst>
                  <p:cond evt="onClick" delay="0">
                    <p:tgtEl>
                      <p:spTgt spid="39"/>
                    </p:tgtEl>
                  </p:cond>
                </p:stCondLst>
                <p:endSync evt="end" delay="0">
                  <p:rtn val="all"/>
                </p:endSync>
                <p:childTnLst>
                  <p:par>
                    <p:cTn id="398" fill="hold">
                      <p:stCondLst>
                        <p:cond delay="0"/>
                      </p:stCondLst>
                      <p:childTnLst>
                        <p:par>
                          <p:cTn id="399" fill="hold">
                            <p:stCondLst>
                              <p:cond delay="0"/>
                            </p:stCondLst>
                            <p:childTnLst>
                              <p:par>
                                <p:cTn id="400" presetID="1" presetClass="entr" presetSubtype="0" fill="hold" grpId="0" nodeType="clickEffect">
                                  <p:stCondLst>
                                    <p:cond delay="0"/>
                                  </p:stCondLst>
                                  <p:childTnLst>
                                    <p:set>
                                      <p:cBhvr>
                                        <p:cTn id="401" dur="1" fill="hold">
                                          <p:stCondLst>
                                            <p:cond delay="0"/>
                                          </p:stCondLst>
                                        </p:cTn>
                                        <p:tgtEl>
                                          <p:spTgt spid="74"/>
                                        </p:tgtEl>
                                        <p:attrNameLst>
                                          <p:attrName>style.visibility</p:attrName>
                                        </p:attrNameLst>
                                      </p:cBhvr>
                                      <p:to>
                                        <p:strVal val="visible"/>
                                      </p:to>
                                    </p:set>
                                  </p:childTnLst>
                                </p:cTn>
                              </p:par>
                              <p:par>
                                <p:cTn id="402" presetID="1" presetClass="entr" presetSubtype="0" fill="hold" nodeType="withEffect">
                                  <p:stCondLst>
                                    <p:cond delay="0"/>
                                  </p:stCondLst>
                                  <p:childTnLst>
                                    <p:set>
                                      <p:cBhvr>
                                        <p:cTn id="403" dur="1" fill="hold">
                                          <p:stCondLst>
                                            <p:cond delay="0"/>
                                          </p:stCondLst>
                                        </p:cTn>
                                        <p:tgtEl>
                                          <p:spTgt spid="75"/>
                                        </p:tgtEl>
                                        <p:attrNameLst>
                                          <p:attrName>style.visibility</p:attrName>
                                        </p:attrNameLst>
                                      </p:cBhvr>
                                      <p:to>
                                        <p:strVal val="visible"/>
                                      </p:to>
                                    </p:set>
                                  </p:childTnLst>
                                </p:cTn>
                              </p:par>
                              <p:par>
                                <p:cTn id="404" presetID="1" presetClass="exit" presetSubtype="0" fill="hold" grpId="4" nodeType="withEffect">
                                  <p:stCondLst>
                                    <p:cond delay="0"/>
                                  </p:stCondLst>
                                  <p:childTnLst>
                                    <p:set>
                                      <p:cBhvr>
                                        <p:cTn id="405" dur="1" fill="hold">
                                          <p:stCondLst>
                                            <p:cond delay="0"/>
                                          </p:stCondLst>
                                        </p:cTn>
                                        <p:tgtEl>
                                          <p:spTgt spid="98"/>
                                        </p:tgtEl>
                                        <p:attrNameLst>
                                          <p:attrName>style.visibility</p:attrName>
                                        </p:attrNameLst>
                                      </p:cBhvr>
                                      <p:to>
                                        <p:strVal val="hidden"/>
                                      </p:to>
                                    </p:set>
                                  </p:childTnLst>
                                </p:cTn>
                              </p:par>
                              <p:par>
                                <p:cTn id="406" presetID="1" presetClass="exit" presetSubtype="0" fill="hold" grpId="4" nodeType="withEffect">
                                  <p:stCondLst>
                                    <p:cond delay="0"/>
                                  </p:stCondLst>
                                  <p:childTnLst>
                                    <p:set>
                                      <p:cBhvr>
                                        <p:cTn id="407" dur="1" fill="hold">
                                          <p:stCondLst>
                                            <p:cond delay="0"/>
                                          </p:stCondLst>
                                        </p:cTn>
                                        <p:tgtEl>
                                          <p:spTgt spid="99"/>
                                        </p:tgtEl>
                                        <p:attrNameLst>
                                          <p:attrName>style.visibility</p:attrName>
                                        </p:attrNameLst>
                                      </p:cBhvr>
                                      <p:to>
                                        <p:strVal val="hidden"/>
                                      </p:to>
                                    </p:set>
                                  </p:childTnLst>
                                </p:cTn>
                              </p:par>
                              <p:par>
                                <p:cTn id="408" presetID="1" presetClass="exit" presetSubtype="0" fill="hold" grpId="2" nodeType="withEffect">
                                  <p:stCondLst>
                                    <p:cond delay="0"/>
                                  </p:stCondLst>
                                  <p:childTnLst>
                                    <p:set>
                                      <p:cBhvr>
                                        <p:cTn id="409" dur="1" fill="hold">
                                          <p:stCondLst>
                                            <p:cond delay="0"/>
                                          </p:stCondLst>
                                        </p:cTn>
                                        <p:tgtEl>
                                          <p:spTgt spid="100"/>
                                        </p:tgtEl>
                                        <p:attrNameLst>
                                          <p:attrName>style.visibility</p:attrName>
                                        </p:attrNameLst>
                                      </p:cBhvr>
                                      <p:to>
                                        <p:strVal val="hidden"/>
                                      </p:to>
                                    </p:set>
                                  </p:childTnLst>
                                </p:cTn>
                              </p:par>
                            </p:childTnLst>
                          </p:cTn>
                        </p:par>
                      </p:childTnLst>
                    </p:cTn>
                  </p:par>
                  <p:par>
                    <p:cTn id="410" fill="hold">
                      <p:stCondLst>
                        <p:cond delay="indefinite"/>
                      </p:stCondLst>
                      <p:childTnLst>
                        <p:par>
                          <p:cTn id="411" fill="hold">
                            <p:stCondLst>
                              <p:cond delay="0"/>
                            </p:stCondLst>
                            <p:childTnLst>
                              <p:par>
                                <p:cTn id="412" presetID="1" presetClass="exit" presetSubtype="0" fill="hold" grpId="1" nodeType="clickEffect">
                                  <p:stCondLst>
                                    <p:cond delay="0"/>
                                  </p:stCondLst>
                                  <p:childTnLst>
                                    <p:set>
                                      <p:cBhvr>
                                        <p:cTn id="413" dur="1" fill="hold">
                                          <p:stCondLst>
                                            <p:cond delay="0"/>
                                          </p:stCondLst>
                                        </p:cTn>
                                        <p:tgtEl>
                                          <p:spTgt spid="74"/>
                                        </p:tgtEl>
                                        <p:attrNameLst>
                                          <p:attrName>style.visibility</p:attrName>
                                        </p:attrNameLst>
                                      </p:cBhvr>
                                      <p:to>
                                        <p:strVal val="hidden"/>
                                      </p:to>
                                    </p:set>
                                  </p:childTnLst>
                                </p:cTn>
                              </p:par>
                              <p:par>
                                <p:cTn id="414" presetID="1" presetClass="exit" presetSubtype="0" fill="hold" nodeType="withEffect">
                                  <p:stCondLst>
                                    <p:cond delay="0"/>
                                  </p:stCondLst>
                                  <p:childTnLst>
                                    <p:set>
                                      <p:cBhvr>
                                        <p:cTn id="415" dur="1" fill="hold">
                                          <p:stCondLst>
                                            <p:cond delay="0"/>
                                          </p:stCondLst>
                                        </p:cTn>
                                        <p:tgtEl>
                                          <p:spTgt spid="75"/>
                                        </p:tgtEl>
                                        <p:attrNameLst>
                                          <p:attrName>style.visibility</p:attrName>
                                        </p:attrNameLst>
                                      </p:cBhvr>
                                      <p:to>
                                        <p:strVal val="hidden"/>
                                      </p:to>
                                    </p:set>
                                  </p:childTnLst>
                                </p:cTn>
                              </p:par>
                              <p:par>
                                <p:cTn id="416" presetID="1" presetClass="entr" presetSubtype="0" fill="hold" grpId="5" nodeType="withEffect">
                                  <p:stCondLst>
                                    <p:cond delay="0"/>
                                  </p:stCondLst>
                                  <p:childTnLst>
                                    <p:set>
                                      <p:cBhvr>
                                        <p:cTn id="417" dur="1" fill="hold">
                                          <p:stCondLst>
                                            <p:cond delay="0"/>
                                          </p:stCondLst>
                                        </p:cTn>
                                        <p:tgtEl>
                                          <p:spTgt spid="98"/>
                                        </p:tgtEl>
                                        <p:attrNameLst>
                                          <p:attrName>style.visibility</p:attrName>
                                        </p:attrNameLst>
                                      </p:cBhvr>
                                      <p:to>
                                        <p:strVal val="visible"/>
                                      </p:to>
                                    </p:set>
                                  </p:childTnLst>
                                </p:cTn>
                              </p:par>
                              <p:par>
                                <p:cTn id="418" presetID="1" presetClass="entr" presetSubtype="0" fill="hold" grpId="5" nodeType="withEffect">
                                  <p:stCondLst>
                                    <p:cond delay="0"/>
                                  </p:stCondLst>
                                  <p:childTnLst>
                                    <p:set>
                                      <p:cBhvr>
                                        <p:cTn id="419" dur="1" fill="hold">
                                          <p:stCondLst>
                                            <p:cond delay="0"/>
                                          </p:stCondLst>
                                        </p:cTn>
                                        <p:tgtEl>
                                          <p:spTgt spid="99"/>
                                        </p:tgtEl>
                                        <p:attrNameLst>
                                          <p:attrName>style.visibility</p:attrName>
                                        </p:attrNameLst>
                                      </p:cBhvr>
                                      <p:to>
                                        <p:strVal val="visible"/>
                                      </p:to>
                                    </p:set>
                                  </p:childTnLst>
                                </p:cTn>
                              </p:par>
                              <p:par>
                                <p:cTn id="420" presetID="1" presetClass="entr" presetSubtype="0" fill="hold" grpId="3" nodeType="withEffect">
                                  <p:stCondLst>
                                    <p:cond delay="0"/>
                                  </p:stCondLst>
                                  <p:childTnLst>
                                    <p:set>
                                      <p:cBhvr>
                                        <p:cTn id="421" dur="1" fill="hold">
                                          <p:stCondLst>
                                            <p:cond delay="0"/>
                                          </p:stCondLst>
                                        </p:cTn>
                                        <p:tgtEl>
                                          <p:spTgt spid="100"/>
                                        </p:tgtEl>
                                        <p:attrNameLst>
                                          <p:attrName>style.visibility</p:attrName>
                                        </p:attrNameLst>
                                      </p:cBhvr>
                                      <p:to>
                                        <p:strVal val="visible"/>
                                      </p:to>
                                    </p:set>
                                  </p:childTnLst>
                                </p:cTn>
                              </p:par>
                            </p:childTnLst>
                          </p:cTn>
                        </p:par>
                      </p:childTnLst>
                    </p:cTn>
                  </p:par>
                </p:childTnLst>
              </p:cTn>
              <p:nextCondLst>
                <p:cond evt="onClick" delay="0">
                  <p:tgtEl>
                    <p:spTgt spid="39"/>
                  </p:tgtEl>
                </p:cond>
              </p:nextCondLst>
            </p:seq>
            <p:seq concurrent="1" nextAc="seek">
              <p:cTn id="422" restart="whenNotActive" fill="hold" evtFilter="cancelBubble" nodeType="interactiveSeq">
                <p:stCondLst>
                  <p:cond evt="onClick" delay="0">
                    <p:tgtEl>
                      <p:spTgt spid="40"/>
                    </p:tgtEl>
                  </p:cond>
                </p:stCondLst>
                <p:endSync evt="end" delay="0">
                  <p:rtn val="all"/>
                </p:endSync>
                <p:childTnLst>
                  <p:par>
                    <p:cTn id="423" fill="hold">
                      <p:stCondLst>
                        <p:cond delay="0"/>
                      </p:stCondLst>
                      <p:childTnLst>
                        <p:par>
                          <p:cTn id="424" fill="hold">
                            <p:stCondLst>
                              <p:cond delay="0"/>
                            </p:stCondLst>
                            <p:childTnLst>
                              <p:par>
                                <p:cTn id="425" presetID="1" presetClass="entr" presetSubtype="0" fill="hold" grpId="0" nodeType="clickEffect">
                                  <p:stCondLst>
                                    <p:cond delay="0"/>
                                  </p:stCondLst>
                                  <p:childTnLst>
                                    <p:set>
                                      <p:cBhvr>
                                        <p:cTn id="426" dur="1" fill="hold">
                                          <p:stCondLst>
                                            <p:cond delay="0"/>
                                          </p:stCondLst>
                                        </p:cTn>
                                        <p:tgtEl>
                                          <p:spTgt spid="76"/>
                                        </p:tgtEl>
                                        <p:attrNameLst>
                                          <p:attrName>style.visibility</p:attrName>
                                        </p:attrNameLst>
                                      </p:cBhvr>
                                      <p:to>
                                        <p:strVal val="visible"/>
                                      </p:to>
                                    </p:set>
                                  </p:childTnLst>
                                </p:cTn>
                              </p:par>
                              <p:par>
                                <p:cTn id="427" presetID="1" presetClass="entr" presetSubtype="0" fill="hold" nodeType="withEffect">
                                  <p:stCondLst>
                                    <p:cond delay="0"/>
                                  </p:stCondLst>
                                  <p:childTnLst>
                                    <p:set>
                                      <p:cBhvr>
                                        <p:cTn id="428" dur="1" fill="hold">
                                          <p:stCondLst>
                                            <p:cond delay="0"/>
                                          </p:stCondLst>
                                        </p:cTn>
                                        <p:tgtEl>
                                          <p:spTgt spid="77"/>
                                        </p:tgtEl>
                                        <p:attrNameLst>
                                          <p:attrName>style.visibility</p:attrName>
                                        </p:attrNameLst>
                                      </p:cBhvr>
                                      <p:to>
                                        <p:strVal val="visible"/>
                                      </p:to>
                                    </p:set>
                                  </p:childTnLst>
                                </p:cTn>
                              </p:par>
                              <p:par>
                                <p:cTn id="429" presetID="1" presetClass="exit" presetSubtype="0" fill="hold" grpId="2" nodeType="withEffect">
                                  <p:stCondLst>
                                    <p:cond delay="0"/>
                                  </p:stCondLst>
                                  <p:childTnLst>
                                    <p:set>
                                      <p:cBhvr>
                                        <p:cTn id="430" dur="1" fill="hold">
                                          <p:stCondLst>
                                            <p:cond delay="0"/>
                                          </p:stCondLst>
                                        </p:cTn>
                                        <p:tgtEl>
                                          <p:spTgt spid="96"/>
                                        </p:tgtEl>
                                        <p:attrNameLst>
                                          <p:attrName>style.visibility</p:attrName>
                                        </p:attrNameLst>
                                      </p:cBhvr>
                                      <p:to>
                                        <p:strVal val="hidden"/>
                                      </p:to>
                                    </p:set>
                                  </p:childTnLst>
                                </p:cTn>
                              </p:par>
                              <p:par>
                                <p:cTn id="431" presetID="1" presetClass="exit" presetSubtype="0" fill="hold" grpId="4" nodeType="withEffect">
                                  <p:stCondLst>
                                    <p:cond delay="0"/>
                                  </p:stCondLst>
                                  <p:childTnLst>
                                    <p:set>
                                      <p:cBhvr>
                                        <p:cTn id="432" dur="1" fill="hold">
                                          <p:stCondLst>
                                            <p:cond delay="0"/>
                                          </p:stCondLst>
                                        </p:cTn>
                                        <p:tgtEl>
                                          <p:spTgt spid="97"/>
                                        </p:tgtEl>
                                        <p:attrNameLst>
                                          <p:attrName>style.visibility</p:attrName>
                                        </p:attrNameLst>
                                      </p:cBhvr>
                                      <p:to>
                                        <p:strVal val="hidden"/>
                                      </p:to>
                                    </p:set>
                                  </p:childTnLst>
                                </p:cTn>
                              </p:par>
                              <p:par>
                                <p:cTn id="433" presetID="1" presetClass="exit" presetSubtype="0" fill="hold" grpId="0" nodeType="withEffect">
                                  <p:stCondLst>
                                    <p:cond delay="0"/>
                                  </p:stCondLst>
                                  <p:childTnLst>
                                    <p:set>
                                      <p:cBhvr>
                                        <p:cTn id="434" dur="1" fill="hold">
                                          <p:stCondLst>
                                            <p:cond delay="0"/>
                                          </p:stCondLst>
                                        </p:cTn>
                                        <p:tgtEl>
                                          <p:spTgt spid="95"/>
                                        </p:tgtEl>
                                        <p:attrNameLst>
                                          <p:attrName>style.visibility</p:attrName>
                                        </p:attrNameLst>
                                      </p:cBhvr>
                                      <p:to>
                                        <p:strVal val="hidden"/>
                                      </p:to>
                                    </p:set>
                                  </p:childTnLst>
                                </p:cTn>
                              </p:par>
                            </p:childTnLst>
                          </p:cTn>
                        </p:par>
                      </p:childTnLst>
                    </p:cTn>
                  </p:par>
                  <p:par>
                    <p:cTn id="435" fill="hold">
                      <p:stCondLst>
                        <p:cond delay="indefinite"/>
                      </p:stCondLst>
                      <p:childTnLst>
                        <p:par>
                          <p:cTn id="436" fill="hold">
                            <p:stCondLst>
                              <p:cond delay="0"/>
                            </p:stCondLst>
                            <p:childTnLst>
                              <p:par>
                                <p:cTn id="437" presetID="1" presetClass="exit" presetSubtype="0" fill="hold" grpId="1" nodeType="clickEffect">
                                  <p:stCondLst>
                                    <p:cond delay="0"/>
                                  </p:stCondLst>
                                  <p:childTnLst>
                                    <p:set>
                                      <p:cBhvr>
                                        <p:cTn id="438" dur="1" fill="hold">
                                          <p:stCondLst>
                                            <p:cond delay="0"/>
                                          </p:stCondLst>
                                        </p:cTn>
                                        <p:tgtEl>
                                          <p:spTgt spid="76"/>
                                        </p:tgtEl>
                                        <p:attrNameLst>
                                          <p:attrName>style.visibility</p:attrName>
                                        </p:attrNameLst>
                                      </p:cBhvr>
                                      <p:to>
                                        <p:strVal val="hidden"/>
                                      </p:to>
                                    </p:set>
                                  </p:childTnLst>
                                </p:cTn>
                              </p:par>
                              <p:par>
                                <p:cTn id="439" presetID="1" presetClass="exit" presetSubtype="0" fill="hold" nodeType="withEffect">
                                  <p:stCondLst>
                                    <p:cond delay="0"/>
                                  </p:stCondLst>
                                  <p:childTnLst>
                                    <p:set>
                                      <p:cBhvr>
                                        <p:cTn id="440" dur="1" fill="hold">
                                          <p:stCondLst>
                                            <p:cond delay="0"/>
                                          </p:stCondLst>
                                        </p:cTn>
                                        <p:tgtEl>
                                          <p:spTgt spid="77"/>
                                        </p:tgtEl>
                                        <p:attrNameLst>
                                          <p:attrName>style.visibility</p:attrName>
                                        </p:attrNameLst>
                                      </p:cBhvr>
                                      <p:to>
                                        <p:strVal val="hidden"/>
                                      </p:to>
                                    </p:set>
                                  </p:childTnLst>
                                </p:cTn>
                              </p:par>
                              <p:par>
                                <p:cTn id="441" presetID="1" presetClass="entr" presetSubtype="0" fill="hold" grpId="3" nodeType="withEffect">
                                  <p:stCondLst>
                                    <p:cond delay="0"/>
                                  </p:stCondLst>
                                  <p:childTnLst>
                                    <p:set>
                                      <p:cBhvr>
                                        <p:cTn id="442" dur="1" fill="hold">
                                          <p:stCondLst>
                                            <p:cond delay="0"/>
                                          </p:stCondLst>
                                        </p:cTn>
                                        <p:tgtEl>
                                          <p:spTgt spid="96"/>
                                        </p:tgtEl>
                                        <p:attrNameLst>
                                          <p:attrName>style.visibility</p:attrName>
                                        </p:attrNameLst>
                                      </p:cBhvr>
                                      <p:to>
                                        <p:strVal val="visible"/>
                                      </p:to>
                                    </p:set>
                                  </p:childTnLst>
                                </p:cTn>
                              </p:par>
                              <p:par>
                                <p:cTn id="443" presetID="1" presetClass="entr" presetSubtype="0" fill="hold" grpId="5" nodeType="withEffect">
                                  <p:stCondLst>
                                    <p:cond delay="0"/>
                                  </p:stCondLst>
                                  <p:childTnLst>
                                    <p:set>
                                      <p:cBhvr>
                                        <p:cTn id="444" dur="1" fill="hold">
                                          <p:stCondLst>
                                            <p:cond delay="0"/>
                                          </p:stCondLst>
                                        </p:cTn>
                                        <p:tgtEl>
                                          <p:spTgt spid="97"/>
                                        </p:tgtEl>
                                        <p:attrNameLst>
                                          <p:attrName>style.visibility</p:attrName>
                                        </p:attrNameLst>
                                      </p:cBhvr>
                                      <p:to>
                                        <p:strVal val="visible"/>
                                      </p:to>
                                    </p:set>
                                  </p:childTnLst>
                                </p:cTn>
                              </p:par>
                              <p:par>
                                <p:cTn id="445" presetID="1" presetClass="entr" presetSubtype="0" fill="hold" grpId="1" nodeType="withEffect">
                                  <p:stCondLst>
                                    <p:cond delay="0"/>
                                  </p:stCondLst>
                                  <p:childTnLst>
                                    <p:set>
                                      <p:cBhvr>
                                        <p:cTn id="446" dur="1" fill="hold">
                                          <p:stCondLst>
                                            <p:cond delay="0"/>
                                          </p:stCondLst>
                                        </p:cTn>
                                        <p:tgtEl>
                                          <p:spTgt spid="95"/>
                                        </p:tgtEl>
                                        <p:attrNameLst>
                                          <p:attrName>style.visibility</p:attrName>
                                        </p:attrNameLst>
                                      </p:cBhvr>
                                      <p:to>
                                        <p:strVal val="visible"/>
                                      </p:to>
                                    </p:set>
                                  </p:childTnLst>
                                </p:cTn>
                              </p:par>
                            </p:childTnLst>
                          </p:cTn>
                        </p:par>
                      </p:childTnLst>
                    </p:cTn>
                  </p:par>
                </p:childTnLst>
              </p:cTn>
              <p:nextCondLst>
                <p:cond evt="onClick" delay="0">
                  <p:tgtEl>
                    <p:spTgt spid="40"/>
                  </p:tgtEl>
                </p:cond>
              </p:nextCondLst>
            </p:seq>
            <p:seq concurrent="1" nextAc="seek">
              <p:cTn id="447" restart="whenNotActive" fill="hold" evtFilter="cancelBubble" nodeType="interactiveSeq">
                <p:stCondLst>
                  <p:cond evt="onClick" delay="0">
                    <p:tgtEl>
                      <p:spTgt spid="41"/>
                    </p:tgtEl>
                  </p:cond>
                </p:stCondLst>
                <p:endSync evt="end" delay="0">
                  <p:rtn val="all"/>
                </p:endSync>
                <p:childTnLst>
                  <p:par>
                    <p:cTn id="448" fill="hold">
                      <p:stCondLst>
                        <p:cond delay="0"/>
                      </p:stCondLst>
                      <p:childTnLst>
                        <p:par>
                          <p:cTn id="449" fill="hold">
                            <p:stCondLst>
                              <p:cond delay="0"/>
                            </p:stCondLst>
                            <p:childTnLst>
                              <p:par>
                                <p:cTn id="450" presetID="1" presetClass="entr" presetSubtype="0" fill="hold" nodeType="clickEffect">
                                  <p:stCondLst>
                                    <p:cond delay="0"/>
                                  </p:stCondLst>
                                  <p:childTnLst>
                                    <p:set>
                                      <p:cBhvr>
                                        <p:cTn id="451" dur="1" fill="hold">
                                          <p:stCondLst>
                                            <p:cond delay="0"/>
                                          </p:stCondLst>
                                        </p:cTn>
                                        <p:tgtEl>
                                          <p:spTgt spid="81"/>
                                        </p:tgtEl>
                                        <p:attrNameLst>
                                          <p:attrName>style.visibility</p:attrName>
                                        </p:attrNameLst>
                                      </p:cBhvr>
                                      <p:to>
                                        <p:strVal val="visible"/>
                                      </p:to>
                                    </p:set>
                                  </p:childTnLst>
                                </p:cTn>
                              </p:par>
                              <p:par>
                                <p:cTn id="452" presetID="1" presetClass="entr" presetSubtype="0" fill="hold" grpId="0" nodeType="withEffect">
                                  <p:stCondLst>
                                    <p:cond delay="0"/>
                                  </p:stCondLst>
                                  <p:childTnLst>
                                    <p:set>
                                      <p:cBhvr>
                                        <p:cTn id="453" dur="1" fill="hold">
                                          <p:stCondLst>
                                            <p:cond delay="0"/>
                                          </p:stCondLst>
                                        </p:cTn>
                                        <p:tgtEl>
                                          <p:spTgt spid="80"/>
                                        </p:tgtEl>
                                        <p:attrNameLst>
                                          <p:attrName>style.visibility</p:attrName>
                                        </p:attrNameLst>
                                      </p:cBhvr>
                                      <p:to>
                                        <p:strVal val="visible"/>
                                      </p:to>
                                    </p:set>
                                  </p:childTnLst>
                                </p:cTn>
                              </p:par>
                              <p:par>
                                <p:cTn id="454" presetID="1" presetClass="exit" presetSubtype="0" fill="hold" grpId="4" nodeType="withEffect">
                                  <p:stCondLst>
                                    <p:cond delay="0"/>
                                  </p:stCondLst>
                                  <p:childTnLst>
                                    <p:set>
                                      <p:cBhvr>
                                        <p:cTn id="455" dur="1" fill="hold">
                                          <p:stCondLst>
                                            <p:cond delay="0"/>
                                          </p:stCondLst>
                                        </p:cTn>
                                        <p:tgtEl>
                                          <p:spTgt spid="96"/>
                                        </p:tgtEl>
                                        <p:attrNameLst>
                                          <p:attrName>style.visibility</p:attrName>
                                        </p:attrNameLst>
                                      </p:cBhvr>
                                      <p:to>
                                        <p:strVal val="hidden"/>
                                      </p:to>
                                    </p:set>
                                  </p:childTnLst>
                                </p:cTn>
                              </p:par>
                              <p:par>
                                <p:cTn id="456" presetID="1" presetClass="exit" presetSubtype="0" fill="hold" grpId="6" nodeType="withEffect">
                                  <p:stCondLst>
                                    <p:cond delay="0"/>
                                  </p:stCondLst>
                                  <p:childTnLst>
                                    <p:set>
                                      <p:cBhvr>
                                        <p:cTn id="457" dur="1" fill="hold">
                                          <p:stCondLst>
                                            <p:cond delay="0"/>
                                          </p:stCondLst>
                                        </p:cTn>
                                        <p:tgtEl>
                                          <p:spTgt spid="97"/>
                                        </p:tgtEl>
                                        <p:attrNameLst>
                                          <p:attrName>style.visibility</p:attrName>
                                        </p:attrNameLst>
                                      </p:cBhvr>
                                      <p:to>
                                        <p:strVal val="hidden"/>
                                      </p:to>
                                    </p:set>
                                  </p:childTnLst>
                                </p:cTn>
                              </p:par>
                              <p:par>
                                <p:cTn id="458" presetID="1" presetClass="exit" presetSubtype="0" fill="hold" grpId="6" nodeType="withEffect">
                                  <p:stCondLst>
                                    <p:cond delay="0"/>
                                  </p:stCondLst>
                                  <p:childTnLst>
                                    <p:set>
                                      <p:cBhvr>
                                        <p:cTn id="459" dur="1" fill="hold">
                                          <p:stCondLst>
                                            <p:cond delay="0"/>
                                          </p:stCondLst>
                                        </p:cTn>
                                        <p:tgtEl>
                                          <p:spTgt spid="98"/>
                                        </p:tgtEl>
                                        <p:attrNameLst>
                                          <p:attrName>style.visibility</p:attrName>
                                        </p:attrNameLst>
                                      </p:cBhvr>
                                      <p:to>
                                        <p:strVal val="hidden"/>
                                      </p:to>
                                    </p:set>
                                  </p:childTnLst>
                                </p:cTn>
                              </p:par>
                              <p:par>
                                <p:cTn id="460" presetID="1" presetClass="exit" presetSubtype="0" fill="hold" grpId="2" nodeType="withEffect">
                                  <p:stCondLst>
                                    <p:cond delay="0"/>
                                  </p:stCondLst>
                                  <p:childTnLst>
                                    <p:set>
                                      <p:cBhvr>
                                        <p:cTn id="461" dur="1" fill="hold">
                                          <p:stCondLst>
                                            <p:cond delay="0"/>
                                          </p:stCondLst>
                                        </p:cTn>
                                        <p:tgtEl>
                                          <p:spTgt spid="95"/>
                                        </p:tgtEl>
                                        <p:attrNameLst>
                                          <p:attrName>style.visibility</p:attrName>
                                        </p:attrNameLst>
                                      </p:cBhvr>
                                      <p:to>
                                        <p:strVal val="hidden"/>
                                      </p:to>
                                    </p:set>
                                  </p:childTnLst>
                                </p:cTn>
                              </p:par>
                            </p:childTnLst>
                          </p:cTn>
                        </p:par>
                      </p:childTnLst>
                    </p:cTn>
                  </p:par>
                  <p:par>
                    <p:cTn id="462" fill="hold">
                      <p:stCondLst>
                        <p:cond delay="indefinite"/>
                      </p:stCondLst>
                      <p:childTnLst>
                        <p:par>
                          <p:cTn id="463" fill="hold">
                            <p:stCondLst>
                              <p:cond delay="0"/>
                            </p:stCondLst>
                            <p:childTnLst>
                              <p:par>
                                <p:cTn id="464" presetID="1" presetClass="exit" presetSubtype="0" fill="hold" nodeType="clickEffect">
                                  <p:stCondLst>
                                    <p:cond delay="0"/>
                                  </p:stCondLst>
                                  <p:childTnLst>
                                    <p:set>
                                      <p:cBhvr>
                                        <p:cTn id="465" dur="1" fill="hold">
                                          <p:stCondLst>
                                            <p:cond delay="0"/>
                                          </p:stCondLst>
                                        </p:cTn>
                                        <p:tgtEl>
                                          <p:spTgt spid="81"/>
                                        </p:tgtEl>
                                        <p:attrNameLst>
                                          <p:attrName>style.visibility</p:attrName>
                                        </p:attrNameLst>
                                      </p:cBhvr>
                                      <p:to>
                                        <p:strVal val="hidden"/>
                                      </p:to>
                                    </p:set>
                                  </p:childTnLst>
                                </p:cTn>
                              </p:par>
                              <p:par>
                                <p:cTn id="466" presetID="1" presetClass="exit" presetSubtype="0" fill="hold" grpId="1" nodeType="withEffect">
                                  <p:stCondLst>
                                    <p:cond delay="0"/>
                                  </p:stCondLst>
                                  <p:childTnLst>
                                    <p:set>
                                      <p:cBhvr>
                                        <p:cTn id="467" dur="1" fill="hold">
                                          <p:stCondLst>
                                            <p:cond delay="0"/>
                                          </p:stCondLst>
                                        </p:cTn>
                                        <p:tgtEl>
                                          <p:spTgt spid="80"/>
                                        </p:tgtEl>
                                        <p:attrNameLst>
                                          <p:attrName>style.visibility</p:attrName>
                                        </p:attrNameLst>
                                      </p:cBhvr>
                                      <p:to>
                                        <p:strVal val="hidden"/>
                                      </p:to>
                                    </p:set>
                                  </p:childTnLst>
                                </p:cTn>
                              </p:par>
                              <p:par>
                                <p:cTn id="468" presetID="1" presetClass="entr" presetSubtype="0" fill="hold" grpId="5" nodeType="withEffect">
                                  <p:stCondLst>
                                    <p:cond delay="0"/>
                                  </p:stCondLst>
                                  <p:childTnLst>
                                    <p:set>
                                      <p:cBhvr>
                                        <p:cTn id="469" dur="1" fill="hold">
                                          <p:stCondLst>
                                            <p:cond delay="0"/>
                                          </p:stCondLst>
                                        </p:cTn>
                                        <p:tgtEl>
                                          <p:spTgt spid="96"/>
                                        </p:tgtEl>
                                        <p:attrNameLst>
                                          <p:attrName>style.visibility</p:attrName>
                                        </p:attrNameLst>
                                      </p:cBhvr>
                                      <p:to>
                                        <p:strVal val="visible"/>
                                      </p:to>
                                    </p:set>
                                  </p:childTnLst>
                                </p:cTn>
                              </p:par>
                              <p:par>
                                <p:cTn id="470" presetID="1" presetClass="entr" presetSubtype="0" fill="hold" grpId="7" nodeType="withEffect">
                                  <p:stCondLst>
                                    <p:cond delay="0"/>
                                  </p:stCondLst>
                                  <p:childTnLst>
                                    <p:set>
                                      <p:cBhvr>
                                        <p:cTn id="471" dur="1" fill="hold">
                                          <p:stCondLst>
                                            <p:cond delay="0"/>
                                          </p:stCondLst>
                                        </p:cTn>
                                        <p:tgtEl>
                                          <p:spTgt spid="97"/>
                                        </p:tgtEl>
                                        <p:attrNameLst>
                                          <p:attrName>style.visibility</p:attrName>
                                        </p:attrNameLst>
                                      </p:cBhvr>
                                      <p:to>
                                        <p:strVal val="visible"/>
                                      </p:to>
                                    </p:set>
                                  </p:childTnLst>
                                </p:cTn>
                              </p:par>
                              <p:par>
                                <p:cTn id="472" presetID="1" presetClass="entr" presetSubtype="0" fill="hold" grpId="7" nodeType="withEffect">
                                  <p:stCondLst>
                                    <p:cond delay="0"/>
                                  </p:stCondLst>
                                  <p:childTnLst>
                                    <p:set>
                                      <p:cBhvr>
                                        <p:cTn id="473" dur="1" fill="hold">
                                          <p:stCondLst>
                                            <p:cond delay="0"/>
                                          </p:stCondLst>
                                        </p:cTn>
                                        <p:tgtEl>
                                          <p:spTgt spid="98"/>
                                        </p:tgtEl>
                                        <p:attrNameLst>
                                          <p:attrName>style.visibility</p:attrName>
                                        </p:attrNameLst>
                                      </p:cBhvr>
                                      <p:to>
                                        <p:strVal val="visible"/>
                                      </p:to>
                                    </p:set>
                                  </p:childTnLst>
                                </p:cTn>
                              </p:par>
                              <p:par>
                                <p:cTn id="474" presetID="1" presetClass="entr" presetSubtype="0" fill="hold" grpId="3" nodeType="withEffect">
                                  <p:stCondLst>
                                    <p:cond delay="0"/>
                                  </p:stCondLst>
                                  <p:childTnLst>
                                    <p:set>
                                      <p:cBhvr>
                                        <p:cTn id="475" dur="1" fill="hold">
                                          <p:stCondLst>
                                            <p:cond delay="0"/>
                                          </p:stCondLst>
                                        </p:cTn>
                                        <p:tgtEl>
                                          <p:spTgt spid="95"/>
                                        </p:tgtEl>
                                        <p:attrNameLst>
                                          <p:attrName>style.visibility</p:attrName>
                                        </p:attrNameLst>
                                      </p:cBhvr>
                                      <p:to>
                                        <p:strVal val="visible"/>
                                      </p:to>
                                    </p:set>
                                  </p:childTnLst>
                                </p:cTn>
                              </p:par>
                            </p:childTnLst>
                          </p:cTn>
                        </p:par>
                      </p:childTnLst>
                    </p:cTn>
                  </p:par>
                </p:childTnLst>
              </p:cTn>
              <p:nextCondLst>
                <p:cond evt="onClick" delay="0">
                  <p:tgtEl>
                    <p:spTgt spid="41"/>
                  </p:tgtEl>
                </p:cond>
              </p:nextCondLst>
            </p:seq>
            <p:seq concurrent="1" nextAc="seek">
              <p:cTn id="476" restart="whenNotActive" fill="hold" evtFilter="cancelBubble" nodeType="interactiveSeq">
                <p:stCondLst>
                  <p:cond evt="onClick" delay="0">
                    <p:tgtEl>
                      <p:spTgt spid="42"/>
                    </p:tgtEl>
                  </p:cond>
                </p:stCondLst>
                <p:endSync evt="end" delay="0">
                  <p:rtn val="all"/>
                </p:endSync>
                <p:childTnLst>
                  <p:par>
                    <p:cTn id="477" fill="hold">
                      <p:stCondLst>
                        <p:cond delay="0"/>
                      </p:stCondLst>
                      <p:childTnLst>
                        <p:par>
                          <p:cTn id="478" fill="hold">
                            <p:stCondLst>
                              <p:cond delay="0"/>
                            </p:stCondLst>
                            <p:childTnLst>
                              <p:par>
                                <p:cTn id="479" presetID="1" presetClass="entr" presetSubtype="0" fill="hold" grpId="0" nodeType="clickEffect">
                                  <p:stCondLst>
                                    <p:cond delay="0"/>
                                  </p:stCondLst>
                                  <p:childTnLst>
                                    <p:set>
                                      <p:cBhvr>
                                        <p:cTn id="480" dur="1" fill="hold">
                                          <p:stCondLst>
                                            <p:cond delay="0"/>
                                          </p:stCondLst>
                                        </p:cTn>
                                        <p:tgtEl>
                                          <p:spTgt spid="82"/>
                                        </p:tgtEl>
                                        <p:attrNameLst>
                                          <p:attrName>style.visibility</p:attrName>
                                        </p:attrNameLst>
                                      </p:cBhvr>
                                      <p:to>
                                        <p:strVal val="visible"/>
                                      </p:to>
                                    </p:set>
                                  </p:childTnLst>
                                </p:cTn>
                              </p:par>
                              <p:par>
                                <p:cTn id="481" presetID="1" presetClass="entr" presetSubtype="0" fill="hold" nodeType="withEffect">
                                  <p:stCondLst>
                                    <p:cond delay="0"/>
                                  </p:stCondLst>
                                  <p:childTnLst>
                                    <p:set>
                                      <p:cBhvr>
                                        <p:cTn id="482" dur="1" fill="hold">
                                          <p:stCondLst>
                                            <p:cond delay="0"/>
                                          </p:stCondLst>
                                        </p:cTn>
                                        <p:tgtEl>
                                          <p:spTgt spid="83"/>
                                        </p:tgtEl>
                                        <p:attrNameLst>
                                          <p:attrName>style.visibility</p:attrName>
                                        </p:attrNameLst>
                                      </p:cBhvr>
                                      <p:to>
                                        <p:strVal val="visible"/>
                                      </p:to>
                                    </p:set>
                                  </p:childTnLst>
                                </p:cTn>
                              </p:par>
                              <p:par>
                                <p:cTn id="483" presetID="1" presetClass="exit" presetSubtype="0" fill="hold" grpId="6" nodeType="withEffect">
                                  <p:stCondLst>
                                    <p:cond delay="0"/>
                                  </p:stCondLst>
                                  <p:childTnLst>
                                    <p:set>
                                      <p:cBhvr>
                                        <p:cTn id="484" dur="1" fill="hold">
                                          <p:stCondLst>
                                            <p:cond delay="0"/>
                                          </p:stCondLst>
                                        </p:cTn>
                                        <p:tgtEl>
                                          <p:spTgt spid="96"/>
                                        </p:tgtEl>
                                        <p:attrNameLst>
                                          <p:attrName>style.visibility</p:attrName>
                                        </p:attrNameLst>
                                      </p:cBhvr>
                                      <p:to>
                                        <p:strVal val="hidden"/>
                                      </p:to>
                                    </p:set>
                                  </p:childTnLst>
                                </p:cTn>
                              </p:par>
                              <p:par>
                                <p:cTn id="485" presetID="1" presetClass="exit" presetSubtype="0" fill="hold" grpId="8" nodeType="withEffect">
                                  <p:stCondLst>
                                    <p:cond delay="0"/>
                                  </p:stCondLst>
                                  <p:childTnLst>
                                    <p:set>
                                      <p:cBhvr>
                                        <p:cTn id="486" dur="1" fill="hold">
                                          <p:stCondLst>
                                            <p:cond delay="0"/>
                                          </p:stCondLst>
                                        </p:cTn>
                                        <p:tgtEl>
                                          <p:spTgt spid="97"/>
                                        </p:tgtEl>
                                        <p:attrNameLst>
                                          <p:attrName>style.visibility</p:attrName>
                                        </p:attrNameLst>
                                      </p:cBhvr>
                                      <p:to>
                                        <p:strVal val="hidden"/>
                                      </p:to>
                                    </p:set>
                                  </p:childTnLst>
                                </p:cTn>
                              </p:par>
                              <p:par>
                                <p:cTn id="487" presetID="1" presetClass="exit" presetSubtype="0" fill="hold" grpId="8" nodeType="withEffect">
                                  <p:stCondLst>
                                    <p:cond delay="0"/>
                                  </p:stCondLst>
                                  <p:childTnLst>
                                    <p:set>
                                      <p:cBhvr>
                                        <p:cTn id="488" dur="1" fill="hold">
                                          <p:stCondLst>
                                            <p:cond delay="0"/>
                                          </p:stCondLst>
                                        </p:cTn>
                                        <p:tgtEl>
                                          <p:spTgt spid="98"/>
                                        </p:tgtEl>
                                        <p:attrNameLst>
                                          <p:attrName>style.visibility</p:attrName>
                                        </p:attrNameLst>
                                      </p:cBhvr>
                                      <p:to>
                                        <p:strVal val="hidden"/>
                                      </p:to>
                                    </p:set>
                                  </p:childTnLst>
                                </p:cTn>
                              </p:par>
                              <p:par>
                                <p:cTn id="489" presetID="1" presetClass="exit" presetSubtype="0" fill="hold" grpId="6" nodeType="withEffect">
                                  <p:stCondLst>
                                    <p:cond delay="0"/>
                                  </p:stCondLst>
                                  <p:childTnLst>
                                    <p:set>
                                      <p:cBhvr>
                                        <p:cTn id="490" dur="1" fill="hold">
                                          <p:stCondLst>
                                            <p:cond delay="0"/>
                                          </p:stCondLst>
                                        </p:cTn>
                                        <p:tgtEl>
                                          <p:spTgt spid="99"/>
                                        </p:tgtEl>
                                        <p:attrNameLst>
                                          <p:attrName>style.visibility</p:attrName>
                                        </p:attrNameLst>
                                      </p:cBhvr>
                                      <p:to>
                                        <p:strVal val="hidden"/>
                                      </p:to>
                                    </p:set>
                                  </p:childTnLst>
                                </p:cTn>
                              </p:par>
                            </p:childTnLst>
                          </p:cTn>
                        </p:par>
                      </p:childTnLst>
                    </p:cTn>
                  </p:par>
                  <p:par>
                    <p:cTn id="491" fill="hold">
                      <p:stCondLst>
                        <p:cond delay="indefinite"/>
                      </p:stCondLst>
                      <p:childTnLst>
                        <p:par>
                          <p:cTn id="492" fill="hold">
                            <p:stCondLst>
                              <p:cond delay="0"/>
                            </p:stCondLst>
                            <p:childTnLst>
                              <p:par>
                                <p:cTn id="493" presetID="1" presetClass="exit" presetSubtype="0" fill="hold" grpId="1" nodeType="clickEffect">
                                  <p:stCondLst>
                                    <p:cond delay="0"/>
                                  </p:stCondLst>
                                  <p:childTnLst>
                                    <p:set>
                                      <p:cBhvr>
                                        <p:cTn id="494" dur="1" fill="hold">
                                          <p:stCondLst>
                                            <p:cond delay="0"/>
                                          </p:stCondLst>
                                        </p:cTn>
                                        <p:tgtEl>
                                          <p:spTgt spid="82"/>
                                        </p:tgtEl>
                                        <p:attrNameLst>
                                          <p:attrName>style.visibility</p:attrName>
                                        </p:attrNameLst>
                                      </p:cBhvr>
                                      <p:to>
                                        <p:strVal val="hidden"/>
                                      </p:to>
                                    </p:set>
                                  </p:childTnLst>
                                </p:cTn>
                              </p:par>
                              <p:par>
                                <p:cTn id="495" presetID="1" presetClass="exit" presetSubtype="0" fill="hold" nodeType="withEffect">
                                  <p:stCondLst>
                                    <p:cond delay="0"/>
                                  </p:stCondLst>
                                  <p:childTnLst>
                                    <p:set>
                                      <p:cBhvr>
                                        <p:cTn id="496" dur="1" fill="hold">
                                          <p:stCondLst>
                                            <p:cond delay="0"/>
                                          </p:stCondLst>
                                        </p:cTn>
                                        <p:tgtEl>
                                          <p:spTgt spid="83"/>
                                        </p:tgtEl>
                                        <p:attrNameLst>
                                          <p:attrName>style.visibility</p:attrName>
                                        </p:attrNameLst>
                                      </p:cBhvr>
                                      <p:to>
                                        <p:strVal val="hidden"/>
                                      </p:to>
                                    </p:set>
                                  </p:childTnLst>
                                </p:cTn>
                              </p:par>
                              <p:par>
                                <p:cTn id="497" presetID="1" presetClass="entr" presetSubtype="0" fill="hold" grpId="7" nodeType="withEffect">
                                  <p:stCondLst>
                                    <p:cond delay="0"/>
                                  </p:stCondLst>
                                  <p:childTnLst>
                                    <p:set>
                                      <p:cBhvr>
                                        <p:cTn id="498" dur="1" fill="hold">
                                          <p:stCondLst>
                                            <p:cond delay="0"/>
                                          </p:stCondLst>
                                        </p:cTn>
                                        <p:tgtEl>
                                          <p:spTgt spid="96"/>
                                        </p:tgtEl>
                                        <p:attrNameLst>
                                          <p:attrName>style.visibility</p:attrName>
                                        </p:attrNameLst>
                                      </p:cBhvr>
                                      <p:to>
                                        <p:strVal val="visible"/>
                                      </p:to>
                                    </p:set>
                                  </p:childTnLst>
                                </p:cTn>
                              </p:par>
                              <p:par>
                                <p:cTn id="499" presetID="1" presetClass="entr" presetSubtype="0" fill="hold" grpId="9" nodeType="withEffect">
                                  <p:stCondLst>
                                    <p:cond delay="0"/>
                                  </p:stCondLst>
                                  <p:childTnLst>
                                    <p:set>
                                      <p:cBhvr>
                                        <p:cTn id="500" dur="1" fill="hold">
                                          <p:stCondLst>
                                            <p:cond delay="0"/>
                                          </p:stCondLst>
                                        </p:cTn>
                                        <p:tgtEl>
                                          <p:spTgt spid="97"/>
                                        </p:tgtEl>
                                        <p:attrNameLst>
                                          <p:attrName>style.visibility</p:attrName>
                                        </p:attrNameLst>
                                      </p:cBhvr>
                                      <p:to>
                                        <p:strVal val="visible"/>
                                      </p:to>
                                    </p:set>
                                  </p:childTnLst>
                                </p:cTn>
                              </p:par>
                              <p:par>
                                <p:cTn id="501" presetID="1" presetClass="entr" presetSubtype="0" fill="hold" grpId="9" nodeType="withEffect">
                                  <p:stCondLst>
                                    <p:cond delay="0"/>
                                  </p:stCondLst>
                                  <p:childTnLst>
                                    <p:set>
                                      <p:cBhvr>
                                        <p:cTn id="502" dur="1" fill="hold">
                                          <p:stCondLst>
                                            <p:cond delay="0"/>
                                          </p:stCondLst>
                                        </p:cTn>
                                        <p:tgtEl>
                                          <p:spTgt spid="98"/>
                                        </p:tgtEl>
                                        <p:attrNameLst>
                                          <p:attrName>style.visibility</p:attrName>
                                        </p:attrNameLst>
                                      </p:cBhvr>
                                      <p:to>
                                        <p:strVal val="visible"/>
                                      </p:to>
                                    </p:set>
                                  </p:childTnLst>
                                </p:cTn>
                              </p:par>
                              <p:par>
                                <p:cTn id="503" presetID="1" presetClass="entr" presetSubtype="0" fill="hold" grpId="7" nodeType="withEffect">
                                  <p:stCondLst>
                                    <p:cond delay="0"/>
                                  </p:stCondLst>
                                  <p:childTnLst>
                                    <p:set>
                                      <p:cBhvr>
                                        <p:cTn id="504" dur="1" fill="hold">
                                          <p:stCondLst>
                                            <p:cond delay="0"/>
                                          </p:stCondLst>
                                        </p:cTn>
                                        <p:tgtEl>
                                          <p:spTgt spid="99"/>
                                        </p:tgtEl>
                                        <p:attrNameLst>
                                          <p:attrName>style.visibility</p:attrName>
                                        </p:attrNameLst>
                                      </p:cBhvr>
                                      <p:to>
                                        <p:strVal val="visible"/>
                                      </p:to>
                                    </p:set>
                                  </p:childTnLst>
                                </p:cTn>
                              </p:par>
                            </p:childTnLst>
                          </p:cTn>
                        </p:par>
                      </p:childTnLst>
                    </p:cTn>
                  </p:par>
                </p:childTnLst>
              </p:cTn>
              <p:nextCondLst>
                <p:cond evt="onClick" delay="0">
                  <p:tgtEl>
                    <p:spTgt spid="42"/>
                  </p:tgtEl>
                </p:cond>
              </p:nextCondLst>
            </p:seq>
          </p:childTnLst>
        </p:cTn>
      </p:par>
    </p:tnLst>
    <p:bldLst>
      <p:bldP spid="96" grpId="0"/>
      <p:bldP spid="96" grpId="1"/>
      <p:bldP spid="96" grpId="2"/>
      <p:bldP spid="96" grpId="3"/>
      <p:bldP spid="96" grpId="4"/>
      <p:bldP spid="96" grpId="5"/>
      <p:bldP spid="96" grpId="6"/>
      <p:bldP spid="96" grpId="7"/>
      <p:bldP spid="98" grpId="0"/>
      <p:bldP spid="98" grpId="1"/>
      <p:bldP spid="98" grpId="2"/>
      <p:bldP spid="98" grpId="3"/>
      <p:bldP spid="98" grpId="4"/>
      <p:bldP spid="98" grpId="5"/>
      <p:bldP spid="98" grpId="6"/>
      <p:bldP spid="98" grpId="7"/>
      <p:bldP spid="98" grpId="8"/>
      <p:bldP spid="98" grpId="9"/>
      <p:bldP spid="99" grpId="0"/>
      <p:bldP spid="99" grpId="1"/>
      <p:bldP spid="99" grpId="2"/>
      <p:bldP spid="99" grpId="3"/>
      <p:bldP spid="99" grpId="4"/>
      <p:bldP spid="99" grpId="5"/>
      <p:bldP spid="99" grpId="6"/>
      <p:bldP spid="99" grpId="7"/>
      <p:bldP spid="47" grpId="0" animBg="1"/>
      <p:bldP spid="47" grpId="1" animBg="1"/>
      <p:bldP spid="48" grpId="0" animBg="1"/>
      <p:bldP spid="48" grpId="1" animBg="1"/>
      <p:bldP spid="50" grpId="0" animBg="1"/>
      <p:bldP spid="50" grpId="1" animBg="1"/>
      <p:bldP spid="52" grpId="0" animBg="1"/>
      <p:bldP spid="52" grpId="1" animBg="1"/>
      <p:bldP spid="54" grpId="0" animBg="1"/>
      <p:bldP spid="54" grpId="1" animBg="1"/>
      <p:bldP spid="56" grpId="0" animBg="1"/>
      <p:bldP spid="56" grpId="1" animBg="1"/>
      <p:bldP spid="58" grpId="0" animBg="1"/>
      <p:bldP spid="58" grpId="1" animBg="1"/>
      <p:bldP spid="60" grpId="0" animBg="1"/>
      <p:bldP spid="60" grpId="1" animBg="1"/>
      <p:bldP spid="62" grpId="0" animBg="1"/>
      <p:bldP spid="62" grpId="1" animBg="1"/>
      <p:bldP spid="64" grpId="0" animBg="1"/>
      <p:bldP spid="64" grpId="1" animBg="1"/>
      <p:bldP spid="66" grpId="0" animBg="1"/>
      <p:bldP spid="66" grpId="1" animBg="1"/>
      <p:bldP spid="68" grpId="0" animBg="1"/>
      <p:bldP spid="68" grpId="1" animBg="1"/>
      <p:bldP spid="70" grpId="0" animBg="1"/>
      <p:bldP spid="70" grpId="1" animBg="1"/>
      <p:bldP spid="72" grpId="0" animBg="1"/>
      <p:bldP spid="72" grpId="1" animBg="1"/>
      <p:bldP spid="74" grpId="0" animBg="1"/>
      <p:bldP spid="74" grpId="1" animBg="1"/>
      <p:bldP spid="76" grpId="0" animBg="1"/>
      <p:bldP spid="76" grpId="1" animBg="1"/>
      <p:bldP spid="80" grpId="0" animBg="1"/>
      <p:bldP spid="80" grpId="1" animBg="1"/>
      <p:bldP spid="82" grpId="0" animBg="1"/>
      <p:bldP spid="82" grpId="1" animBg="1"/>
      <p:bldP spid="78" grpId="0"/>
      <p:bldP spid="78" grpId="1"/>
      <p:bldP spid="78" grpId="2"/>
      <p:bldP spid="78" grpId="3"/>
      <p:bldP spid="79" grpId="0"/>
      <p:bldP spid="79" grpId="1"/>
      <p:bldP spid="79" grpId="2"/>
      <p:bldP spid="79" grpId="3"/>
      <p:bldP spid="79" grpId="4"/>
      <p:bldP spid="79" grpId="5"/>
      <p:bldP spid="79" grpId="6"/>
      <p:bldP spid="79" grpId="7"/>
      <p:bldP spid="84" grpId="0"/>
      <p:bldP spid="84" grpId="1"/>
      <p:bldP spid="84" grpId="2"/>
      <p:bldP spid="84" grpId="3"/>
      <p:bldP spid="84" grpId="4"/>
      <p:bldP spid="84" grpId="5"/>
      <p:bldP spid="84" grpId="6"/>
      <p:bldP spid="84" grpId="7"/>
      <p:bldP spid="84" grpId="8"/>
      <p:bldP spid="84" grpId="9"/>
      <p:bldP spid="85" grpId="0"/>
      <p:bldP spid="85" grpId="1"/>
      <p:bldP spid="85" grpId="2"/>
      <p:bldP spid="85" grpId="3"/>
      <p:bldP spid="85" grpId="4"/>
      <p:bldP spid="85" grpId="5"/>
      <p:bldP spid="85" grpId="6"/>
      <p:bldP spid="85" grpId="7"/>
      <p:bldP spid="85" grpId="8"/>
      <p:bldP spid="85" grpId="9"/>
      <p:bldP spid="86" grpId="0"/>
      <p:bldP spid="86" grpId="1"/>
      <p:bldP spid="86" grpId="2"/>
      <p:bldP spid="86" grpId="3"/>
      <p:bldP spid="86" grpId="4"/>
      <p:bldP spid="86" grpId="5"/>
      <p:bldP spid="86" grpId="6"/>
      <p:bldP spid="86" grpId="7"/>
      <p:bldP spid="87" grpId="0"/>
      <p:bldP spid="87" grpId="1"/>
      <p:bldP spid="87" grpId="2"/>
      <p:bldP spid="87" grpId="3"/>
      <p:bldP spid="88" grpId="0"/>
      <p:bldP spid="88" grpId="1"/>
      <p:bldP spid="88" grpId="2"/>
      <p:bldP spid="88" grpId="3"/>
      <p:bldP spid="89" grpId="0"/>
      <p:bldP spid="89" grpId="1"/>
      <p:bldP spid="89" grpId="2"/>
      <p:bldP spid="89" grpId="3"/>
      <p:bldP spid="89" grpId="4"/>
      <p:bldP spid="89" grpId="5"/>
      <p:bldP spid="89" grpId="6"/>
      <p:bldP spid="89" grpId="7"/>
      <p:bldP spid="90" grpId="0"/>
      <p:bldP spid="90" grpId="1"/>
      <p:bldP spid="90" grpId="2"/>
      <p:bldP spid="90" grpId="3"/>
      <p:bldP spid="90" grpId="4"/>
      <p:bldP spid="90" grpId="5"/>
      <p:bldP spid="90" grpId="6"/>
      <p:bldP spid="90" grpId="7"/>
      <p:bldP spid="90" grpId="8"/>
      <p:bldP spid="90" grpId="9"/>
      <p:bldP spid="91" grpId="0"/>
      <p:bldP spid="91" grpId="1"/>
      <p:bldP spid="91" grpId="2"/>
      <p:bldP spid="91" grpId="3"/>
      <p:bldP spid="91" grpId="4"/>
      <p:bldP spid="91" grpId="5"/>
      <p:bldP spid="91" grpId="6"/>
      <p:bldP spid="91" grpId="7"/>
      <p:bldP spid="91" grpId="8"/>
      <p:bldP spid="91" grpId="9"/>
      <p:bldP spid="92" grpId="0"/>
      <p:bldP spid="92" grpId="1"/>
      <p:bldP spid="92" grpId="2"/>
      <p:bldP spid="92" grpId="3"/>
      <p:bldP spid="92" grpId="4"/>
      <p:bldP spid="92" grpId="5"/>
      <p:bldP spid="92" grpId="6"/>
      <p:bldP spid="92" grpId="7"/>
      <p:bldP spid="93" grpId="0"/>
      <p:bldP spid="93" grpId="1"/>
      <p:bldP spid="93" grpId="2"/>
      <p:bldP spid="93" grpId="3"/>
      <p:bldP spid="95" grpId="0"/>
      <p:bldP spid="95" grpId="1"/>
      <p:bldP spid="95" grpId="2"/>
      <p:bldP spid="95" grpId="3"/>
      <p:bldP spid="97" grpId="0"/>
      <p:bldP spid="97" grpId="1"/>
      <p:bldP spid="97" grpId="2"/>
      <p:bldP spid="97" grpId="3"/>
      <p:bldP spid="97" grpId="4"/>
      <p:bldP spid="97" grpId="5"/>
      <p:bldP spid="97" grpId="6"/>
      <p:bldP spid="97" grpId="7"/>
      <p:bldP spid="97" grpId="8"/>
      <p:bldP spid="97" grpId="9"/>
      <p:bldP spid="100" grpId="0"/>
      <p:bldP spid="100" grpId="1"/>
      <p:bldP spid="100" grpId="2"/>
      <p:bldP spid="100" grpId="3"/>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Vad är våldsbejakande extremism</a:t>
            </a:r>
          </a:p>
        </p:txBody>
      </p:sp>
      <p:sp>
        <p:nvSpPr>
          <p:cNvPr id="4" name="Platshållare för innehåll 2"/>
          <p:cNvSpPr txBox="1">
            <a:spLocks/>
          </p:cNvSpPr>
          <p:nvPr/>
        </p:nvSpPr>
        <p:spPr>
          <a:xfrm>
            <a:off x="2673796" y="1777550"/>
            <a:ext cx="7886700" cy="40277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lang="sv-SE" sz="2800" b="0" kern="0" spc="0" baseline="0">
                <a:solidFill>
                  <a:schemeClr val="tx1"/>
                </a:solidFill>
                <a:latin typeface="Gill Sans MT"/>
                <a:ea typeface="+mn-ea"/>
                <a:cs typeface="+mn-cs"/>
              </a:defRPr>
            </a:lvl1pPr>
            <a:lvl2pPr marL="742950" indent="-285750" algn="l" defTabSz="914400" rtl="0" eaLnBrk="1" latinLnBrk="0" hangingPunct="1">
              <a:spcBef>
                <a:spcPct val="20000"/>
              </a:spcBef>
              <a:buFont typeface="Arial" pitchFamily="34" charset="0"/>
              <a:buChar char="–"/>
              <a:defRPr lang="sv-SE" sz="2400" b="0" kern="0" spc="0" baseline="0">
                <a:solidFill>
                  <a:schemeClr val="tx1"/>
                </a:solidFill>
                <a:latin typeface="Gill Sans MT"/>
                <a:ea typeface="+mn-ea"/>
                <a:cs typeface="+mn-cs"/>
              </a:defRPr>
            </a:lvl2pPr>
            <a:lvl3pPr marL="1143000" indent="-228600" algn="l" defTabSz="914400" rtl="0" eaLnBrk="1" latinLnBrk="0" hangingPunct="1">
              <a:spcBef>
                <a:spcPct val="20000"/>
              </a:spcBef>
              <a:buFont typeface="Arial" pitchFamily="34" charset="0"/>
              <a:buChar char="•"/>
              <a:defRPr lang="sv-SE" sz="2200" b="0" kern="0" spc="0" baseline="0">
                <a:solidFill>
                  <a:schemeClr val="tx1"/>
                </a:solidFill>
                <a:latin typeface="Gill Sans MT"/>
                <a:ea typeface="+mn-ea"/>
                <a:cs typeface="+mn-cs"/>
              </a:defRPr>
            </a:lvl3pPr>
            <a:lvl4pPr marL="1600200" indent="-228600" algn="l" defTabSz="914400" rtl="0" eaLnBrk="1" latinLnBrk="0" hangingPunct="1">
              <a:spcBef>
                <a:spcPct val="20000"/>
              </a:spcBef>
              <a:buFont typeface="Arial" pitchFamily="34" charset="0"/>
              <a:buChar char="–"/>
              <a:defRPr lang="sv-SE" sz="1800" b="0" kern="0" spc="0" baseline="0">
                <a:solidFill>
                  <a:schemeClr val="tx1"/>
                </a:solidFill>
                <a:latin typeface="Gill Sans MT"/>
                <a:ea typeface="+mn-ea"/>
                <a:cs typeface="+mn-cs"/>
              </a:defRPr>
            </a:lvl4pPr>
            <a:lvl5pPr marL="2057400" indent="-228600" algn="l" defTabSz="914400" rtl="0" eaLnBrk="1" latinLnBrk="0" hangingPunct="1">
              <a:spcBef>
                <a:spcPct val="20000"/>
              </a:spcBef>
              <a:buFont typeface="Arial" pitchFamily="34" charset="0"/>
              <a:buChar char="»"/>
              <a:defRPr lang="en-US" sz="1800" b="0" kern="0" spc="0" baseline="0">
                <a:solidFill>
                  <a:schemeClr val="tx1"/>
                </a:solidFill>
                <a:latin typeface="Gill Sans M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dirty="0"/>
              <a:t>Att använda våld (hot och trakasserier) för att uppnå ett politiskt eller religiöst syfte.</a:t>
            </a:r>
          </a:p>
          <a:p>
            <a:endParaRPr lang="sv-SE" dirty="0"/>
          </a:p>
        </p:txBody>
      </p:sp>
      <p:pic>
        <p:nvPicPr>
          <p:cNvPr id="1028" name="Picture 4" descr="http://www.pakistanherald.com/utils/Image.ashx?path=Extremism-9152014.jpeg&amp;imagefor=Article&amp;size=Custom&amp;width=650&amp;height=3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2134" y="3356993"/>
            <a:ext cx="3918082" cy="2664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391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ruta 81"/>
          <p:cNvSpPr txBox="1"/>
          <p:nvPr/>
        </p:nvSpPr>
        <p:spPr>
          <a:xfrm>
            <a:off x="2163013" y="5138123"/>
            <a:ext cx="1047540" cy="230832"/>
          </a:xfrm>
          <a:prstGeom prst="rect">
            <a:avLst/>
          </a:prstGeom>
          <a:noFill/>
        </p:spPr>
        <p:txBody>
          <a:bodyPr wrap="square" rtlCol="0">
            <a:spAutoFit/>
          </a:bodyPr>
          <a:lstStyle/>
          <a:p>
            <a:pPr algn="ctr"/>
            <a:r>
              <a:rPr lang="sv-SE" sz="900" dirty="0">
                <a:latin typeface="Arial" panose="020B0604020202020204" pitchFamily="34" charset="0"/>
                <a:cs typeface="Arial" panose="020B0604020202020204" pitchFamily="34" charset="0"/>
              </a:rPr>
              <a:t>Fjorton ord</a:t>
            </a:r>
          </a:p>
        </p:txBody>
      </p:sp>
      <p:pic>
        <p:nvPicPr>
          <p:cNvPr id="15" name="Bildobjekt 14"/>
          <p:cNvPicPr>
            <a:picLocks noChangeAspect="1"/>
          </p:cNvPicPr>
          <p:nvPr/>
        </p:nvPicPr>
        <p:blipFill rotWithShape="1">
          <a:blip r:embed="rId2" cstate="print">
            <a:extLst>
              <a:ext uri="{28A0092B-C50C-407E-A947-70E740481C1C}">
                <a14:useLocalDpi xmlns:a14="http://schemas.microsoft.com/office/drawing/2010/main" val="0"/>
              </a:ext>
            </a:extLst>
          </a:blip>
          <a:srcRect l="13668" t="19095" r="15307" b="29495"/>
          <a:stretch/>
        </p:blipFill>
        <p:spPr>
          <a:xfrm>
            <a:off x="2146810" y="4315646"/>
            <a:ext cx="1078241" cy="780459"/>
          </a:xfrm>
          <a:prstGeom prst="rect">
            <a:avLst/>
          </a:prstGeom>
        </p:spPr>
      </p:pic>
      <p:pic>
        <p:nvPicPr>
          <p:cNvPr id="65" name="Bildobjekt 64"/>
          <p:cNvPicPr>
            <a:picLocks noChangeAspect="1"/>
          </p:cNvPicPr>
          <p:nvPr/>
        </p:nvPicPr>
        <p:blipFill rotWithShape="1">
          <a:blip r:embed="rId3" cstate="print">
            <a:extLst>
              <a:ext uri="{28A0092B-C50C-407E-A947-70E740481C1C}">
                <a14:useLocalDpi xmlns:a14="http://schemas.microsoft.com/office/drawing/2010/main" val="0"/>
              </a:ext>
            </a:extLst>
          </a:blip>
          <a:srcRect t="4469" b="9680"/>
          <a:stretch/>
        </p:blipFill>
        <p:spPr>
          <a:xfrm>
            <a:off x="2152647" y="4199668"/>
            <a:ext cx="1068268" cy="102569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67" name="Bildobjekt 66"/>
          <p:cNvPicPr>
            <a:picLocks noChangeAspect="1"/>
          </p:cNvPicPr>
          <p:nvPr/>
        </p:nvPicPr>
        <p:blipFill rotWithShape="1">
          <a:blip r:embed="rId4" cstate="print">
            <a:extLst>
              <a:ext uri="{28A0092B-C50C-407E-A947-70E740481C1C}">
                <a14:useLocalDpi xmlns:a14="http://schemas.microsoft.com/office/drawing/2010/main" val="0"/>
              </a:ext>
            </a:extLst>
          </a:blip>
          <a:srcRect l="2886" t="7334" r="4823" b="35128"/>
          <a:stretch/>
        </p:blipFill>
        <p:spPr>
          <a:xfrm>
            <a:off x="2154937" y="4196830"/>
            <a:ext cx="1065980" cy="103110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88" name="textruta 87"/>
          <p:cNvSpPr txBox="1"/>
          <p:nvPr/>
        </p:nvSpPr>
        <p:spPr>
          <a:xfrm>
            <a:off x="8989282" y="5138123"/>
            <a:ext cx="1031870" cy="230832"/>
          </a:xfrm>
          <a:prstGeom prst="rect">
            <a:avLst/>
          </a:prstGeom>
          <a:noFill/>
        </p:spPr>
        <p:txBody>
          <a:bodyPr wrap="square" rtlCol="0">
            <a:spAutoFit/>
          </a:bodyPr>
          <a:lstStyle/>
          <a:p>
            <a:pPr algn="ctr"/>
            <a:r>
              <a:rPr lang="sv-SE" sz="900" dirty="0">
                <a:latin typeface="Arial" panose="020B0604020202020204" pitchFamily="34" charset="0"/>
                <a:cs typeface="Arial" panose="020B0604020202020204" pitchFamily="34" charset="0"/>
              </a:rPr>
              <a:t>HH – </a:t>
            </a:r>
            <a:r>
              <a:rPr lang="sv-SE" sz="900" dirty="0" err="1">
                <a:latin typeface="Arial" panose="020B0604020202020204" pitchFamily="34" charset="0"/>
                <a:cs typeface="Arial" panose="020B0604020202020204" pitchFamily="34" charset="0"/>
              </a:rPr>
              <a:t>Heil</a:t>
            </a:r>
            <a:r>
              <a:rPr lang="sv-SE" sz="900" dirty="0">
                <a:latin typeface="Arial" panose="020B0604020202020204" pitchFamily="34" charset="0"/>
                <a:cs typeface="Arial" panose="020B0604020202020204" pitchFamily="34" charset="0"/>
              </a:rPr>
              <a:t> Hitler</a:t>
            </a:r>
          </a:p>
        </p:txBody>
      </p:sp>
      <p:pic>
        <p:nvPicPr>
          <p:cNvPr id="20" name="Bildobjekt 19"/>
          <p:cNvPicPr>
            <a:picLocks noChangeAspect="1"/>
          </p:cNvPicPr>
          <p:nvPr/>
        </p:nvPicPr>
        <p:blipFill rotWithShape="1">
          <a:blip r:embed="rId5" cstate="print">
            <a:extLst>
              <a:ext uri="{28A0092B-C50C-407E-A947-70E740481C1C}">
                <a14:useLocalDpi xmlns:a14="http://schemas.microsoft.com/office/drawing/2010/main" val="0"/>
              </a:ext>
            </a:extLst>
          </a:blip>
          <a:srcRect l="15939" t="27237" r="16979" b="25748"/>
          <a:stretch/>
        </p:blipFill>
        <p:spPr>
          <a:xfrm>
            <a:off x="8975256" y="4347265"/>
            <a:ext cx="1057210" cy="740960"/>
          </a:xfrm>
          <a:prstGeom prst="rect">
            <a:avLst/>
          </a:prstGeom>
        </p:spPr>
      </p:pic>
      <p:pic>
        <p:nvPicPr>
          <p:cNvPr id="61" name="Bildobjekt 6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71082" y="4196829"/>
            <a:ext cx="1063697" cy="101525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63" name="Bildobjekt 6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71081" y="4196831"/>
            <a:ext cx="1068266" cy="102339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86" name="textruta 85"/>
          <p:cNvSpPr txBox="1"/>
          <p:nvPr/>
        </p:nvSpPr>
        <p:spPr>
          <a:xfrm>
            <a:off x="6075151" y="5136073"/>
            <a:ext cx="1405387" cy="230832"/>
          </a:xfrm>
          <a:prstGeom prst="rect">
            <a:avLst/>
          </a:prstGeom>
          <a:noFill/>
        </p:spPr>
        <p:txBody>
          <a:bodyPr wrap="square" rtlCol="0">
            <a:spAutoFit/>
          </a:bodyPr>
          <a:lstStyle/>
          <a:p>
            <a:pPr algn="ctr"/>
            <a:r>
              <a:rPr lang="sv-SE" sz="900" dirty="0">
                <a:latin typeface="Arial" panose="020B0604020202020204" pitchFamily="34" charset="0"/>
                <a:cs typeface="Arial" panose="020B0604020202020204" pitchFamily="34" charset="0"/>
              </a:rPr>
              <a:t>Adolf Hitlers födelsedag</a:t>
            </a:r>
          </a:p>
        </p:txBody>
      </p:sp>
      <p:sp>
        <p:nvSpPr>
          <p:cNvPr id="85" name="textruta 84"/>
          <p:cNvSpPr txBox="1"/>
          <p:nvPr/>
        </p:nvSpPr>
        <p:spPr>
          <a:xfrm>
            <a:off x="4712137" y="5138123"/>
            <a:ext cx="1394366" cy="230832"/>
          </a:xfrm>
          <a:prstGeom prst="rect">
            <a:avLst/>
          </a:prstGeom>
          <a:noFill/>
        </p:spPr>
        <p:txBody>
          <a:bodyPr wrap="square" rtlCol="0">
            <a:spAutoFit/>
          </a:bodyPr>
          <a:lstStyle/>
          <a:p>
            <a:pPr algn="ctr"/>
            <a:r>
              <a:rPr lang="sv-SE" sz="900" dirty="0">
                <a:latin typeface="Arial" panose="020B0604020202020204" pitchFamily="34" charset="0"/>
                <a:cs typeface="Arial" panose="020B0604020202020204" pitchFamily="34" charset="0"/>
              </a:rPr>
              <a:t>BH – </a:t>
            </a:r>
            <a:r>
              <a:rPr lang="sv-SE" sz="900" dirty="0" err="1">
                <a:latin typeface="Arial" panose="020B0604020202020204" pitchFamily="34" charset="0"/>
                <a:cs typeface="Arial" panose="020B0604020202020204" pitchFamily="34" charset="0"/>
              </a:rPr>
              <a:t>Blood</a:t>
            </a:r>
            <a:r>
              <a:rPr lang="sv-SE" sz="900" dirty="0">
                <a:latin typeface="Arial" panose="020B0604020202020204" pitchFamily="34" charset="0"/>
                <a:cs typeface="Arial" panose="020B0604020202020204" pitchFamily="34" charset="0"/>
              </a:rPr>
              <a:t> &amp; </a:t>
            </a:r>
            <a:r>
              <a:rPr lang="sv-SE" sz="900" dirty="0" err="1">
                <a:latin typeface="Arial" panose="020B0604020202020204" pitchFamily="34" charset="0"/>
                <a:cs typeface="Arial" panose="020B0604020202020204" pitchFamily="34" charset="0"/>
              </a:rPr>
              <a:t>Honour</a:t>
            </a:r>
            <a:endParaRPr lang="sv-SE" sz="900" dirty="0">
              <a:latin typeface="Arial" panose="020B0604020202020204" pitchFamily="34" charset="0"/>
              <a:cs typeface="Arial" panose="020B0604020202020204" pitchFamily="34" charset="0"/>
            </a:endParaRPr>
          </a:p>
        </p:txBody>
      </p:sp>
      <p:sp>
        <p:nvSpPr>
          <p:cNvPr id="84" name="textruta 83"/>
          <p:cNvSpPr txBox="1"/>
          <p:nvPr/>
        </p:nvSpPr>
        <p:spPr>
          <a:xfrm>
            <a:off x="3527391" y="5138123"/>
            <a:ext cx="1047540" cy="230832"/>
          </a:xfrm>
          <a:prstGeom prst="rect">
            <a:avLst/>
          </a:prstGeom>
          <a:noFill/>
        </p:spPr>
        <p:txBody>
          <a:bodyPr wrap="square" rtlCol="0">
            <a:spAutoFit/>
          </a:bodyPr>
          <a:lstStyle/>
          <a:p>
            <a:pPr algn="ctr"/>
            <a:r>
              <a:rPr lang="sv-SE" sz="900" dirty="0">
                <a:latin typeface="Arial" panose="020B0604020202020204" pitchFamily="34" charset="0"/>
                <a:cs typeface="Arial" panose="020B0604020202020204" pitchFamily="34" charset="0"/>
              </a:rPr>
              <a:t>AH – Adolf Hitler</a:t>
            </a:r>
          </a:p>
        </p:txBody>
      </p:sp>
      <p:sp>
        <p:nvSpPr>
          <p:cNvPr id="87" name="textruta 86"/>
          <p:cNvSpPr txBox="1"/>
          <p:nvPr/>
        </p:nvSpPr>
        <p:spPr>
          <a:xfrm>
            <a:off x="7718526" y="5136073"/>
            <a:ext cx="846008" cy="230832"/>
          </a:xfrm>
          <a:prstGeom prst="rect">
            <a:avLst/>
          </a:prstGeom>
          <a:noFill/>
        </p:spPr>
        <p:txBody>
          <a:bodyPr wrap="square" rtlCol="0">
            <a:spAutoFit/>
          </a:bodyPr>
          <a:lstStyle/>
          <a:p>
            <a:pPr algn="ctr"/>
            <a:r>
              <a:rPr lang="sv-SE" sz="900" dirty="0">
                <a:latin typeface="Arial" panose="020B0604020202020204" pitchFamily="34" charset="0"/>
                <a:cs typeface="Arial" panose="020B0604020202020204" pitchFamily="34" charset="0"/>
              </a:rPr>
              <a:t>64 knivhugg</a:t>
            </a:r>
          </a:p>
        </p:txBody>
      </p:sp>
      <p:sp>
        <p:nvSpPr>
          <p:cNvPr id="2" name="Rubrik 1"/>
          <p:cNvSpPr>
            <a:spLocks noGrp="1"/>
          </p:cNvSpPr>
          <p:nvPr>
            <p:ph type="title"/>
          </p:nvPr>
        </p:nvSpPr>
        <p:spPr/>
        <p:txBody>
          <a:bodyPr/>
          <a:lstStyle/>
          <a:p>
            <a:r>
              <a:rPr lang="sv-SE" dirty="0"/>
              <a:t>Symboler – Den extremistiska vit makt-miljön</a:t>
            </a:r>
          </a:p>
        </p:txBody>
      </p:sp>
      <p:pic>
        <p:nvPicPr>
          <p:cNvPr id="3" name="Bildobjekt 2"/>
          <p:cNvPicPr>
            <a:picLocks noChangeAspect="1"/>
          </p:cNvPicPr>
          <p:nvPr/>
        </p:nvPicPr>
        <p:blipFill rotWithShape="1">
          <a:blip r:embed="rId8">
            <a:extLst>
              <a:ext uri="{28A0092B-C50C-407E-A947-70E740481C1C}">
                <a14:useLocalDpi xmlns:a14="http://schemas.microsoft.com/office/drawing/2010/main" val="0"/>
              </a:ext>
            </a:extLst>
          </a:blip>
          <a:srcRect l="6032" t="3279" r="6889" b="1742"/>
          <a:stretch/>
        </p:blipFill>
        <p:spPr>
          <a:xfrm>
            <a:off x="2178952" y="1911473"/>
            <a:ext cx="1015667" cy="1029691"/>
          </a:xfrm>
          <a:prstGeom prst="rect">
            <a:avLst/>
          </a:prstGeom>
        </p:spPr>
      </p:pic>
      <p:pic>
        <p:nvPicPr>
          <p:cNvPr id="4" name="Bildobjekt 3"/>
          <p:cNvPicPr>
            <a:picLocks noChangeAspect="1"/>
          </p:cNvPicPr>
          <p:nvPr/>
        </p:nvPicPr>
        <p:blipFill rotWithShape="1">
          <a:blip r:embed="rId9">
            <a:extLst>
              <a:ext uri="{28A0092B-C50C-407E-A947-70E740481C1C}">
                <a14:useLocalDpi xmlns:a14="http://schemas.microsoft.com/office/drawing/2010/main" val="0"/>
              </a:ext>
            </a:extLst>
          </a:blip>
          <a:srcRect l="5086" t="3194" r="5367" b="1739"/>
          <a:stretch/>
        </p:blipFill>
        <p:spPr>
          <a:xfrm>
            <a:off x="3530451" y="1914871"/>
            <a:ext cx="1040038" cy="1026293"/>
          </a:xfrm>
          <a:prstGeom prst="rect">
            <a:avLst/>
          </a:prstGeom>
        </p:spPr>
      </p:pic>
      <p:pic>
        <p:nvPicPr>
          <p:cNvPr id="5" name="Bildobjekt 4"/>
          <p:cNvPicPr>
            <a:picLocks noChangeAspect="1"/>
          </p:cNvPicPr>
          <p:nvPr/>
        </p:nvPicPr>
        <p:blipFill rotWithShape="1">
          <a:blip r:embed="rId10">
            <a:extLst>
              <a:ext uri="{28A0092B-C50C-407E-A947-70E740481C1C}">
                <a14:useLocalDpi xmlns:a14="http://schemas.microsoft.com/office/drawing/2010/main" val="0"/>
              </a:ext>
            </a:extLst>
          </a:blip>
          <a:srcRect l="5224" t="1186" r="4354" b="1963"/>
          <a:stretch/>
        </p:blipFill>
        <p:spPr>
          <a:xfrm>
            <a:off x="4896301" y="1910057"/>
            <a:ext cx="1035710" cy="1031107"/>
          </a:xfrm>
          <a:prstGeom prst="rect">
            <a:avLst/>
          </a:prstGeom>
        </p:spPr>
      </p:pic>
      <p:pic>
        <p:nvPicPr>
          <p:cNvPr id="6" name="Bildobjekt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99346" y="1910056"/>
            <a:ext cx="956998" cy="1029062"/>
          </a:xfrm>
          <a:prstGeom prst="rect">
            <a:avLst/>
          </a:prstGeom>
        </p:spPr>
      </p:pic>
      <p:pic>
        <p:nvPicPr>
          <p:cNvPr id="7" name="Bildobjekt 6"/>
          <p:cNvPicPr>
            <a:picLocks noChangeAspect="1"/>
          </p:cNvPicPr>
          <p:nvPr/>
        </p:nvPicPr>
        <p:blipFill rotWithShape="1">
          <a:blip r:embed="rId12">
            <a:extLst>
              <a:ext uri="{28A0092B-C50C-407E-A947-70E740481C1C}">
                <a14:useLocalDpi xmlns:a14="http://schemas.microsoft.com/office/drawing/2010/main" val="0"/>
              </a:ext>
            </a:extLst>
          </a:blip>
          <a:srcRect l="4614" t="3086" r="5197" b="1307"/>
          <a:stretch/>
        </p:blipFill>
        <p:spPr>
          <a:xfrm>
            <a:off x="7643674" y="1933267"/>
            <a:ext cx="995717" cy="987454"/>
          </a:xfrm>
          <a:prstGeom prst="rect">
            <a:avLst/>
          </a:prstGeom>
        </p:spPr>
      </p:pic>
      <p:pic>
        <p:nvPicPr>
          <p:cNvPr id="8" name="Bildobjekt 7"/>
          <p:cNvPicPr>
            <a:picLocks noChangeAspect="1"/>
          </p:cNvPicPr>
          <p:nvPr/>
        </p:nvPicPr>
        <p:blipFill rotWithShape="1">
          <a:blip r:embed="rId13">
            <a:extLst>
              <a:ext uri="{28A0092B-C50C-407E-A947-70E740481C1C}">
                <a14:useLocalDpi xmlns:a14="http://schemas.microsoft.com/office/drawing/2010/main" val="0"/>
              </a:ext>
            </a:extLst>
          </a:blip>
          <a:srcRect l="3441" t="1426" r="3333" b="2080"/>
          <a:stretch/>
        </p:blipFill>
        <p:spPr>
          <a:xfrm>
            <a:off x="8971085" y="1910056"/>
            <a:ext cx="1050493" cy="1010665"/>
          </a:xfrm>
          <a:prstGeom prst="rect">
            <a:avLst/>
          </a:prstGeom>
        </p:spPr>
      </p:pic>
      <p:pic>
        <p:nvPicPr>
          <p:cNvPr id="9" name="Bildobjekt 8"/>
          <p:cNvPicPr>
            <a:picLocks noChangeAspect="1"/>
          </p:cNvPicPr>
          <p:nvPr/>
        </p:nvPicPr>
        <p:blipFill rotWithShape="1">
          <a:blip r:embed="rId14">
            <a:extLst>
              <a:ext uri="{28A0092B-C50C-407E-A947-70E740481C1C}">
                <a14:useLocalDpi xmlns:a14="http://schemas.microsoft.com/office/drawing/2010/main" val="0"/>
              </a:ext>
            </a:extLst>
          </a:blip>
          <a:srcRect l="1125" t="1416" r="1365" b="2158"/>
          <a:stretch/>
        </p:blipFill>
        <p:spPr>
          <a:xfrm>
            <a:off x="2150944" y="3077019"/>
            <a:ext cx="1069973" cy="983464"/>
          </a:xfrm>
          <a:prstGeom prst="rect">
            <a:avLst/>
          </a:prstGeom>
        </p:spPr>
      </p:pic>
      <p:pic>
        <p:nvPicPr>
          <p:cNvPr id="10" name="Bildobjekt 9"/>
          <p:cNvPicPr>
            <a:picLocks noChangeAspect="1"/>
          </p:cNvPicPr>
          <p:nvPr/>
        </p:nvPicPr>
        <p:blipFill rotWithShape="1">
          <a:blip r:embed="rId15">
            <a:extLst>
              <a:ext uri="{28A0092B-C50C-407E-A947-70E740481C1C}">
                <a14:useLocalDpi xmlns:a14="http://schemas.microsoft.com/office/drawing/2010/main" val="0"/>
              </a:ext>
            </a:extLst>
          </a:blip>
          <a:srcRect l="2273" t="1164" r="2727" b="2498"/>
          <a:stretch/>
        </p:blipFill>
        <p:spPr>
          <a:xfrm>
            <a:off x="3524555" y="3065745"/>
            <a:ext cx="1062186" cy="1001199"/>
          </a:xfrm>
          <a:prstGeom prst="rect">
            <a:avLst/>
          </a:prstGeom>
        </p:spPr>
      </p:pic>
      <p:pic>
        <p:nvPicPr>
          <p:cNvPr id="12" name="Bildobjekt 11"/>
          <p:cNvPicPr>
            <a:picLocks noChangeAspect="1"/>
          </p:cNvPicPr>
          <p:nvPr/>
        </p:nvPicPr>
        <p:blipFill rotWithShape="1">
          <a:blip r:embed="rId16">
            <a:extLst>
              <a:ext uri="{28A0092B-C50C-407E-A947-70E740481C1C}">
                <a14:useLocalDpi xmlns:a14="http://schemas.microsoft.com/office/drawing/2010/main" val="0"/>
              </a:ext>
            </a:extLst>
          </a:blip>
          <a:srcRect t="17109" b="14445"/>
          <a:stretch/>
        </p:blipFill>
        <p:spPr>
          <a:xfrm>
            <a:off x="6246761" y="3198895"/>
            <a:ext cx="1070823" cy="732935"/>
          </a:xfrm>
          <a:prstGeom prst="rect">
            <a:avLst/>
          </a:prstGeom>
        </p:spPr>
      </p:pic>
      <p:pic>
        <p:nvPicPr>
          <p:cNvPr id="13" name="Bildobjekt 12"/>
          <p:cNvPicPr>
            <a:picLocks noChangeAspect="1"/>
          </p:cNvPicPr>
          <p:nvPr/>
        </p:nvPicPr>
        <p:blipFill rotWithShape="1">
          <a:blip r:embed="rId17">
            <a:extLst>
              <a:ext uri="{28A0092B-C50C-407E-A947-70E740481C1C}">
                <a14:useLocalDpi xmlns:a14="http://schemas.microsoft.com/office/drawing/2010/main" val="0"/>
              </a:ext>
            </a:extLst>
          </a:blip>
          <a:srcRect r="11751"/>
          <a:stretch/>
        </p:blipFill>
        <p:spPr>
          <a:xfrm>
            <a:off x="7598843" y="3226910"/>
            <a:ext cx="1085375" cy="669335"/>
          </a:xfrm>
          <a:prstGeom prst="rect">
            <a:avLst/>
          </a:prstGeom>
        </p:spPr>
      </p:pic>
      <p:pic>
        <p:nvPicPr>
          <p:cNvPr id="14" name="Bildobjekt 1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976692" y="3376034"/>
            <a:ext cx="1057050" cy="378211"/>
          </a:xfrm>
          <a:prstGeom prst="rect">
            <a:avLst/>
          </a:prstGeom>
        </p:spPr>
      </p:pic>
      <p:pic>
        <p:nvPicPr>
          <p:cNvPr id="16" name="Bildobjekt 1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530452" y="4292555"/>
            <a:ext cx="1023887" cy="855607"/>
          </a:xfrm>
          <a:prstGeom prst="rect">
            <a:avLst/>
          </a:prstGeom>
        </p:spPr>
      </p:pic>
      <p:pic>
        <p:nvPicPr>
          <p:cNvPr id="17" name="Bildobjekt 16"/>
          <p:cNvPicPr>
            <a:picLocks noChangeAspect="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90229" y="4186762"/>
            <a:ext cx="1047854" cy="1047854"/>
          </a:xfrm>
          <a:prstGeom prst="rect">
            <a:avLst/>
          </a:prstGeom>
        </p:spPr>
      </p:pic>
      <p:pic>
        <p:nvPicPr>
          <p:cNvPr id="18" name="Bildobjekt 17"/>
          <p:cNvPicPr>
            <a:picLocks noChangeAspect="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53918" y="4198747"/>
            <a:ext cx="1037999" cy="1037999"/>
          </a:xfrm>
          <a:prstGeom prst="rect">
            <a:avLst/>
          </a:prstGeom>
        </p:spPr>
      </p:pic>
      <p:pic>
        <p:nvPicPr>
          <p:cNvPr id="19" name="Bildobjekt 18"/>
          <p:cNvPicPr>
            <a:picLocks noChangeAspect="1"/>
          </p:cNvPicPr>
          <p:nvPr/>
        </p:nvPicPr>
        <p:blipFill rotWithShape="1">
          <a:blip r:embed="rId22">
            <a:extLst>
              <a:ext uri="{28A0092B-C50C-407E-A947-70E740481C1C}">
                <a14:useLocalDpi xmlns:a14="http://schemas.microsoft.com/office/drawing/2010/main" val="0"/>
              </a:ext>
            </a:extLst>
          </a:blip>
          <a:srcRect t="16600" b="16212"/>
          <a:stretch/>
        </p:blipFill>
        <p:spPr>
          <a:xfrm>
            <a:off x="7607397" y="4357514"/>
            <a:ext cx="1072438" cy="720551"/>
          </a:xfrm>
          <a:prstGeom prst="rect">
            <a:avLst/>
          </a:prstGeom>
        </p:spPr>
      </p:pic>
      <p:sp>
        <p:nvSpPr>
          <p:cNvPr id="21" name="Rektangel 20"/>
          <p:cNvSpPr/>
          <p:nvPr/>
        </p:nvSpPr>
        <p:spPr>
          <a:xfrm>
            <a:off x="4880023" y="3053197"/>
            <a:ext cx="1068266" cy="1028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4500" dirty="0">
                <a:solidFill>
                  <a:schemeClr val="tx1"/>
                </a:solidFill>
                <a:latin typeface="Berlin Sans FB Demi" panose="020E0802020502020306" pitchFamily="34" charset="0"/>
              </a:rPr>
              <a:t>BSS</a:t>
            </a:r>
          </a:p>
        </p:txBody>
      </p:sp>
      <p:sp>
        <p:nvSpPr>
          <p:cNvPr id="39" name="Rektangel 38"/>
          <p:cNvSpPr/>
          <p:nvPr/>
        </p:nvSpPr>
        <p:spPr>
          <a:xfrm>
            <a:off x="3516338" y="1910057"/>
            <a:ext cx="3795639" cy="1028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a:solidFill>
                  <a:schemeClr val="tx1"/>
                </a:solidFill>
                <a:latin typeface="Arial" panose="020B0604020202020204" pitchFamily="34" charset="0"/>
                <a:cs typeface="Arial" panose="020B0604020202020204" pitchFamily="34" charset="0"/>
              </a:rPr>
              <a:t>Dödsruna</a:t>
            </a:r>
          </a:p>
          <a:p>
            <a:r>
              <a:rPr lang="sv-SE" sz="750" dirty="0">
                <a:solidFill>
                  <a:schemeClr val="tx1"/>
                </a:solidFill>
                <a:latin typeface="Arial" panose="020B0604020202020204" pitchFamily="34" charset="0"/>
                <a:cs typeface="Arial" panose="020B0604020202020204" pitchFamily="34" charset="0"/>
              </a:rPr>
              <a:t>Dödsrunan användes under andra världskriget för att hedra stupade SS-män. Den ersatte det kristna korset i dödsannonser och ovanför improviserade gravar på slagfältet. Runans vikingatida namn yr, betyder idegran, som med sin långa livslängd och eviga grönska genom historien symboliserat odödlighet. Idegran används ofta i gravkransar. Salemfonden använder dödsrunan på tygmärken, då symbolen fortfarande används för att hedra avlidna nazister. </a:t>
            </a:r>
            <a:endParaRPr lang="sv-SE" sz="750" dirty="0">
              <a:latin typeface="Arial" panose="020B0604020202020204" pitchFamily="34" charset="0"/>
              <a:cs typeface="Arial" panose="020B0604020202020204" pitchFamily="34" charset="0"/>
            </a:endParaRPr>
          </a:p>
        </p:txBody>
      </p:sp>
      <p:pic>
        <p:nvPicPr>
          <p:cNvPr id="40" name="Bildobjekt 39"/>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607397" y="1917659"/>
            <a:ext cx="1068266" cy="102870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1" name="Rektangel 40"/>
          <p:cNvSpPr/>
          <p:nvPr/>
        </p:nvSpPr>
        <p:spPr>
          <a:xfrm>
            <a:off x="4880025" y="1914870"/>
            <a:ext cx="3795639" cy="1028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a:solidFill>
                  <a:schemeClr val="tx1"/>
                </a:solidFill>
                <a:latin typeface="Arial" panose="020B0604020202020204" pitchFamily="34" charset="0"/>
                <a:cs typeface="Arial" panose="020B0604020202020204" pitchFamily="34" charset="0"/>
              </a:rPr>
              <a:t>Livsruna, livets träd</a:t>
            </a:r>
          </a:p>
          <a:p>
            <a:r>
              <a:rPr lang="sv-SE" sz="750" dirty="0">
                <a:solidFill>
                  <a:schemeClr val="tx1"/>
                </a:solidFill>
                <a:latin typeface="Arial" panose="020B0604020202020204" pitchFamily="34" charset="0"/>
                <a:cs typeface="Arial" panose="020B0604020202020204" pitchFamily="34" charset="0"/>
              </a:rPr>
              <a:t>Livsrunans fornnordiska namn var "mannar" som betyder man eller människa. För nazister symboliserar runan liv och den används flitigt inom vit makt-rörelsen. Ett modernt exempel är Svenska Motståndsrörelsens midsommarfirande, där medlemmarna samlas kring en midsommarstång formad som en livsruna. Livsrunan förekommer också uppochnedvänd och symboliserar då döden. </a:t>
            </a:r>
            <a:endParaRPr lang="sv-SE" sz="750" dirty="0">
              <a:latin typeface="Arial" panose="020B0604020202020204" pitchFamily="34" charset="0"/>
              <a:cs typeface="Arial" panose="020B0604020202020204" pitchFamily="34" charset="0"/>
            </a:endParaRPr>
          </a:p>
        </p:txBody>
      </p:sp>
      <p:pic>
        <p:nvPicPr>
          <p:cNvPr id="42" name="Bildobjekt 41"/>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8971083" y="1917278"/>
            <a:ext cx="1068267" cy="102388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43" name="Bildobjekt 42"/>
          <p:cNvPicPr>
            <a:picLocks noChangeAspect="1"/>
          </p:cNvPicPr>
          <p:nvPr/>
        </p:nvPicPr>
        <p:blipFill rotWithShape="1">
          <a:blip r:embed="rId25">
            <a:extLst>
              <a:ext uri="{28A0092B-C50C-407E-A947-70E740481C1C}">
                <a14:useLocalDpi xmlns:a14="http://schemas.microsoft.com/office/drawing/2010/main" val="0"/>
              </a:ext>
            </a:extLst>
          </a:blip>
          <a:srcRect b="8491"/>
          <a:stretch/>
        </p:blipFill>
        <p:spPr>
          <a:xfrm>
            <a:off x="8971085" y="1926573"/>
            <a:ext cx="1068267" cy="101564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4" name="Rektangel 43"/>
          <p:cNvSpPr/>
          <p:nvPr/>
        </p:nvSpPr>
        <p:spPr>
          <a:xfrm>
            <a:off x="6243714" y="1914871"/>
            <a:ext cx="2431953" cy="10311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a:solidFill>
                  <a:schemeClr val="tx1"/>
                </a:solidFill>
                <a:latin typeface="Arial" panose="020B0604020202020204" pitchFamily="34" charset="0"/>
                <a:cs typeface="Arial" panose="020B0604020202020204" pitchFamily="34" charset="0"/>
              </a:rPr>
              <a:t>Hagalruna (germansk)</a:t>
            </a:r>
          </a:p>
          <a:p>
            <a:r>
              <a:rPr lang="sv-SE" sz="750" dirty="0">
                <a:solidFill>
                  <a:schemeClr val="tx1"/>
                </a:solidFill>
                <a:latin typeface="Arial" panose="020B0604020202020204" pitchFamily="34" charset="0"/>
                <a:cs typeface="Arial" panose="020B0604020202020204" pitchFamily="34" charset="0"/>
              </a:rPr>
              <a:t>Bland nazister representerar hagalrunan en absolut tro på den nazistiska ideologin. Runan användes på flaggor och märken av Hitlertysklands SS-bergs-division "Nord" som var stationerad i Norge. Runan finns i två varianter. Den germanska har i modern tid bland annat använts av Hembygdspartiet och vit makt-bandet Heimdall. </a:t>
            </a:r>
            <a:endParaRPr lang="sv-SE" sz="750" dirty="0">
              <a:latin typeface="Arial" panose="020B0604020202020204" pitchFamily="34" charset="0"/>
              <a:cs typeface="Arial" panose="020B0604020202020204" pitchFamily="34" charset="0"/>
            </a:endParaRPr>
          </a:p>
        </p:txBody>
      </p:sp>
      <p:pic>
        <p:nvPicPr>
          <p:cNvPr id="45" name="Bildobjekt 44"/>
          <p:cNvPicPr>
            <a:picLocks noChangeAspect="1"/>
          </p:cNvPicPr>
          <p:nvPr/>
        </p:nvPicPr>
        <p:blipFill rotWithShape="1">
          <a:blip r:embed="rId26" cstate="print">
            <a:extLst>
              <a:ext uri="{28A0092B-C50C-407E-A947-70E740481C1C}">
                <a14:useLocalDpi xmlns:a14="http://schemas.microsoft.com/office/drawing/2010/main" val="0"/>
              </a:ext>
            </a:extLst>
          </a:blip>
          <a:srcRect l="11937" r="15898"/>
          <a:stretch/>
        </p:blipFill>
        <p:spPr>
          <a:xfrm>
            <a:off x="2149796" y="1914871"/>
            <a:ext cx="1069554" cy="102388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6" name="Rektangel 45"/>
          <p:cNvSpPr/>
          <p:nvPr/>
        </p:nvSpPr>
        <p:spPr>
          <a:xfrm>
            <a:off x="3519195" y="1910058"/>
            <a:ext cx="2431953" cy="10311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a:solidFill>
                  <a:schemeClr val="tx1"/>
                </a:solidFill>
                <a:latin typeface="Arial" panose="020B0604020202020204" pitchFamily="34" charset="0"/>
                <a:cs typeface="Arial" panose="020B0604020202020204" pitchFamily="34" charset="0"/>
              </a:rPr>
              <a:t>Hagalruna (nordisk)</a:t>
            </a:r>
          </a:p>
          <a:p>
            <a:r>
              <a:rPr lang="sv-SE" sz="750" dirty="0">
                <a:solidFill>
                  <a:schemeClr val="tx1"/>
                </a:solidFill>
                <a:latin typeface="Arial" panose="020B0604020202020204" pitchFamily="34" charset="0"/>
                <a:cs typeface="Arial" panose="020B0604020202020204" pitchFamily="34" charset="0"/>
              </a:rPr>
              <a:t>Bland nazister representerar hagalrunan en absolut tro på den nazistiska ideologin. I sin nordiska form förekom runan på den åtråvärda SS-ringen. Den användes på flaggor och märken av Hitlertysklands SS-bergsdivision "Nord" som var stationerad i Norge och av SS polisdivision. </a:t>
            </a:r>
            <a:endParaRPr lang="sv-SE" sz="750" dirty="0">
              <a:latin typeface="Arial" panose="020B0604020202020204" pitchFamily="34" charset="0"/>
              <a:cs typeface="Arial" panose="020B0604020202020204" pitchFamily="34" charset="0"/>
            </a:endParaRPr>
          </a:p>
        </p:txBody>
      </p:sp>
      <p:sp>
        <p:nvSpPr>
          <p:cNvPr id="47" name="Rektangel 46"/>
          <p:cNvSpPr/>
          <p:nvPr/>
        </p:nvSpPr>
        <p:spPr>
          <a:xfrm>
            <a:off x="3516338" y="1911471"/>
            <a:ext cx="3795639" cy="1028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err="1">
                <a:solidFill>
                  <a:schemeClr val="tx1"/>
                </a:solidFill>
                <a:latin typeface="Arial" panose="020B0604020202020204" pitchFamily="34" charset="0"/>
                <a:cs typeface="Arial" panose="020B0604020202020204" pitchFamily="34" charset="0"/>
              </a:rPr>
              <a:t>Sigruna</a:t>
            </a:r>
            <a:endParaRPr lang="sv-SE" sz="750" b="1" dirty="0">
              <a:solidFill>
                <a:schemeClr val="tx1"/>
              </a:solidFill>
              <a:latin typeface="Arial" panose="020B0604020202020204" pitchFamily="34" charset="0"/>
              <a:cs typeface="Arial" panose="020B0604020202020204" pitchFamily="34" charset="0"/>
            </a:endParaRPr>
          </a:p>
          <a:p>
            <a:r>
              <a:rPr lang="sv-SE" sz="750" dirty="0" err="1">
                <a:solidFill>
                  <a:schemeClr val="tx1"/>
                </a:solidFill>
                <a:latin typeface="Arial" panose="020B0604020202020204" pitchFamily="34" charset="0"/>
                <a:cs typeface="Arial" panose="020B0604020202020204" pitchFamily="34" charset="0"/>
              </a:rPr>
              <a:t>Sigrunan</a:t>
            </a:r>
            <a:r>
              <a:rPr lang="sv-SE" sz="750" dirty="0">
                <a:solidFill>
                  <a:schemeClr val="tx1"/>
                </a:solidFill>
                <a:latin typeface="Arial" panose="020B0604020202020204" pitchFamily="34" charset="0"/>
                <a:cs typeface="Arial" panose="020B0604020202020204" pitchFamily="34" charset="0"/>
              </a:rPr>
              <a:t>, segerrunan eller S-runan, ansågs av nazisterna stå för styrka och seger. Runan är ett av de mest kända tecknen inom den nazistiska symbolfloran, framförallt för att medlemmarna i Hitlers </a:t>
            </a:r>
            <a:r>
              <a:rPr lang="sv-SE" sz="750" dirty="0" err="1">
                <a:solidFill>
                  <a:schemeClr val="tx1"/>
                </a:solidFill>
                <a:latin typeface="Arial" panose="020B0604020202020204" pitchFamily="34" charset="0"/>
                <a:cs typeface="Arial" panose="020B0604020202020204" pitchFamily="34" charset="0"/>
              </a:rPr>
              <a:t>SS-strykor</a:t>
            </a:r>
            <a:r>
              <a:rPr lang="sv-SE" sz="750" dirty="0">
                <a:solidFill>
                  <a:schemeClr val="tx1"/>
                </a:solidFill>
                <a:latin typeface="Arial" panose="020B0604020202020204" pitchFamily="34" charset="0"/>
                <a:cs typeface="Arial" panose="020B0604020202020204" pitchFamily="34" charset="0"/>
              </a:rPr>
              <a:t> bar dubbla </a:t>
            </a:r>
            <a:r>
              <a:rPr lang="sv-SE" sz="750" dirty="0" err="1">
                <a:solidFill>
                  <a:schemeClr val="tx1"/>
                </a:solidFill>
                <a:latin typeface="Arial" panose="020B0604020202020204" pitchFamily="34" charset="0"/>
                <a:cs typeface="Arial" panose="020B0604020202020204" pitchFamily="34" charset="0"/>
              </a:rPr>
              <a:t>sigrunor</a:t>
            </a:r>
            <a:r>
              <a:rPr lang="sv-SE" sz="750" dirty="0">
                <a:solidFill>
                  <a:schemeClr val="tx1"/>
                </a:solidFill>
                <a:latin typeface="Arial" panose="020B0604020202020204" pitchFamily="34" charset="0"/>
                <a:cs typeface="Arial" panose="020B0604020202020204" pitchFamily="34" charset="0"/>
              </a:rPr>
              <a:t> på uniformens krage.</a:t>
            </a:r>
            <a:endParaRPr lang="sv-SE" sz="750" dirty="0">
              <a:latin typeface="Arial" panose="020B0604020202020204" pitchFamily="34" charset="0"/>
              <a:cs typeface="Arial" panose="020B0604020202020204" pitchFamily="34" charset="0"/>
            </a:endParaRPr>
          </a:p>
        </p:txBody>
      </p:sp>
      <p:pic>
        <p:nvPicPr>
          <p:cNvPr id="48" name="Bildobjekt 47"/>
          <p:cNvPicPr>
            <a:picLocks noChangeAspect="1"/>
          </p:cNvPicPr>
          <p:nvPr/>
        </p:nvPicPr>
        <p:blipFill rotWithShape="1">
          <a:blip r:embed="rId27" cstate="print">
            <a:extLst>
              <a:ext uri="{28A0092B-C50C-407E-A947-70E740481C1C}">
                <a14:useLocalDpi xmlns:a14="http://schemas.microsoft.com/office/drawing/2010/main" val="0"/>
              </a:ext>
            </a:extLst>
          </a:blip>
          <a:srcRect l="7883" t="11000" r="4705" b="6600"/>
          <a:stretch/>
        </p:blipFill>
        <p:spPr>
          <a:xfrm>
            <a:off x="2156870" y="1913899"/>
            <a:ext cx="1064049" cy="102627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1" name="Rektangel 30"/>
          <p:cNvSpPr/>
          <p:nvPr/>
        </p:nvSpPr>
        <p:spPr>
          <a:xfrm>
            <a:off x="4880025" y="1910057"/>
            <a:ext cx="3795639" cy="1028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a:solidFill>
                  <a:schemeClr val="tx1"/>
                </a:solidFill>
                <a:latin typeface="Arial" panose="020B0604020202020204" pitchFamily="34" charset="0"/>
                <a:cs typeface="Arial" panose="020B0604020202020204" pitchFamily="34" charset="0"/>
              </a:rPr>
              <a:t>Svarta solen</a:t>
            </a:r>
          </a:p>
          <a:p>
            <a:r>
              <a:rPr lang="sv-SE" sz="750" dirty="0">
                <a:solidFill>
                  <a:schemeClr val="tx1"/>
                </a:solidFill>
                <a:latin typeface="Arial" panose="020B0604020202020204" pitchFamily="34" charset="0"/>
                <a:cs typeface="Arial" panose="020B0604020202020204" pitchFamily="34" charset="0"/>
              </a:rPr>
              <a:t>Den svarta solen spelar en viktig roll inom nazistisk mystik där tron på det övernaturliga har en viktig roll. Tecknet härstammar från andra hälften av 1800-talet och symboliserar döden, vintern och underjorden. </a:t>
            </a:r>
          </a:p>
          <a:p>
            <a:r>
              <a:rPr lang="sv-SE" sz="750" dirty="0">
                <a:solidFill>
                  <a:schemeClr val="tx1"/>
                </a:solidFill>
                <a:latin typeface="Arial" panose="020B0604020202020204" pitchFamily="34" charset="0"/>
                <a:cs typeface="Arial" panose="020B0604020202020204" pitchFamily="34" charset="0"/>
              </a:rPr>
              <a:t>Symbolen används av bland annat tyska, amerikanska och nyzeeländska nazistgrupper och inom vit-makt-musiken.</a:t>
            </a:r>
            <a:endParaRPr lang="sv-SE" sz="750" dirty="0">
              <a:latin typeface="Arial" panose="020B0604020202020204" pitchFamily="34" charset="0"/>
              <a:cs typeface="Arial" panose="020B0604020202020204" pitchFamily="34" charset="0"/>
            </a:endParaRPr>
          </a:p>
        </p:txBody>
      </p:sp>
      <p:pic>
        <p:nvPicPr>
          <p:cNvPr id="32" name="Bildobjekt 31"/>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516335" y="1916141"/>
            <a:ext cx="1068270" cy="102261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3" name="Rektangel 32"/>
          <p:cNvSpPr/>
          <p:nvPr/>
        </p:nvSpPr>
        <p:spPr>
          <a:xfrm>
            <a:off x="3516338" y="3053197"/>
            <a:ext cx="3795639" cy="1028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a:solidFill>
                  <a:schemeClr val="tx1"/>
                </a:solidFill>
                <a:latin typeface="Arial" panose="020B0604020202020204" pitchFamily="34" charset="0"/>
                <a:cs typeface="Arial" panose="020B0604020202020204" pitchFamily="34" charset="0"/>
              </a:rPr>
              <a:t>Järnkors</a:t>
            </a:r>
          </a:p>
          <a:p>
            <a:r>
              <a:rPr lang="sv-SE" sz="750" dirty="0">
                <a:solidFill>
                  <a:schemeClr val="tx1"/>
                </a:solidFill>
                <a:latin typeface="Arial" panose="020B0604020202020204" pitchFamily="34" charset="0"/>
                <a:cs typeface="Arial" panose="020B0604020202020204" pitchFamily="34" charset="0"/>
              </a:rPr>
              <a:t>Järnkorsets ursprung, en symbol för mod och ära, går att spåra ända tillbaka till 1100-talet. Från början användes symbolen av tyska korsriddare men så småningom övergick järnkorset till att bli en militär utmärkelse. </a:t>
            </a:r>
          </a:p>
          <a:p>
            <a:r>
              <a:rPr lang="sv-SE" sz="750" dirty="0">
                <a:solidFill>
                  <a:schemeClr val="tx1"/>
                </a:solidFill>
                <a:latin typeface="Arial" panose="020B0604020202020204" pitchFamily="34" charset="0"/>
                <a:cs typeface="Arial" panose="020B0604020202020204" pitchFamily="34" charset="0"/>
              </a:rPr>
              <a:t>Under andra världskriget delade Hitlers regim ut ungefär tre och en halv miljoner järnkors till tyska soldater. </a:t>
            </a:r>
          </a:p>
          <a:p>
            <a:r>
              <a:rPr lang="sv-SE" sz="750" dirty="0">
                <a:solidFill>
                  <a:schemeClr val="tx1"/>
                </a:solidFill>
                <a:latin typeface="Arial" panose="020B0604020202020204" pitchFamily="34" charset="0"/>
                <a:cs typeface="Arial" panose="020B0604020202020204" pitchFamily="34" charset="0"/>
              </a:rPr>
              <a:t>Idag används järnkorset flitigt i högerextrema sammanhang, men även inom MC-kulturen och inom andra subkulturer hittar man järnkors bland annat på tröjor och som tatueringar. </a:t>
            </a:r>
            <a:endParaRPr lang="sv-SE" sz="750" dirty="0">
              <a:latin typeface="Arial" panose="020B0604020202020204" pitchFamily="34" charset="0"/>
              <a:cs typeface="Arial" panose="020B0604020202020204" pitchFamily="34" charset="0"/>
            </a:endParaRPr>
          </a:p>
        </p:txBody>
      </p:sp>
      <p:pic>
        <p:nvPicPr>
          <p:cNvPr id="34" name="Bildobjekt 33"/>
          <p:cNvPicPr>
            <a:picLocks noChangeAspect="1"/>
          </p:cNvPicPr>
          <p:nvPr/>
        </p:nvPicPr>
        <p:blipFill rotWithShape="1">
          <a:blip r:embed="rId29" cstate="print">
            <a:extLst>
              <a:ext uri="{28A0092B-C50C-407E-A947-70E740481C1C}">
                <a14:useLocalDpi xmlns:a14="http://schemas.microsoft.com/office/drawing/2010/main" val="0"/>
              </a:ext>
            </a:extLst>
          </a:blip>
          <a:srcRect b="9660"/>
          <a:stretch/>
        </p:blipFill>
        <p:spPr>
          <a:xfrm>
            <a:off x="7610145" y="3052206"/>
            <a:ext cx="1065518" cy="10329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5" name="Rektangel 34"/>
          <p:cNvSpPr/>
          <p:nvPr/>
        </p:nvSpPr>
        <p:spPr>
          <a:xfrm>
            <a:off x="4880025" y="3050791"/>
            <a:ext cx="3795639" cy="1028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a:solidFill>
                  <a:schemeClr val="tx1"/>
                </a:solidFill>
                <a:latin typeface="Arial" panose="020B0604020202020204" pitchFamily="34" charset="0"/>
                <a:cs typeface="Arial" panose="020B0604020202020204" pitchFamily="34" charset="0"/>
              </a:rPr>
              <a:t>Odalruna</a:t>
            </a:r>
          </a:p>
          <a:p>
            <a:r>
              <a:rPr lang="sv-SE" sz="750" dirty="0">
                <a:solidFill>
                  <a:schemeClr val="tx1"/>
                </a:solidFill>
                <a:latin typeface="Arial" panose="020B0604020202020204" pitchFamily="34" charset="0"/>
                <a:cs typeface="Arial" panose="020B0604020202020204" pitchFamily="34" charset="0"/>
              </a:rPr>
              <a:t>Odalrunan har för nazister en koppling till hembygden och fädernearvet. Enligt nazisterna finns det en mystisk koppling mellan folket och det land som folket bebor. En mer utbredd användning av ordet odal är i begreppet odalbonde som förr användes för att beskriva en bonde som själv ägde och brukade sin jord. </a:t>
            </a:r>
            <a:endParaRPr lang="sv-SE" sz="750" dirty="0">
              <a:latin typeface="Arial" panose="020B0604020202020204" pitchFamily="34" charset="0"/>
              <a:cs typeface="Arial" panose="020B0604020202020204" pitchFamily="34" charset="0"/>
            </a:endParaRPr>
          </a:p>
        </p:txBody>
      </p:sp>
      <p:pic>
        <p:nvPicPr>
          <p:cNvPr id="36" name="Bildobjekt 35"/>
          <p:cNvPicPr>
            <a:picLocks noChangeAspect="1"/>
          </p:cNvPicPr>
          <p:nvPr/>
        </p:nvPicPr>
        <p:blipFill rotWithShape="1">
          <a:blip r:embed="rId30" cstate="print">
            <a:extLst>
              <a:ext uri="{28A0092B-C50C-407E-A947-70E740481C1C}">
                <a14:useLocalDpi xmlns:a14="http://schemas.microsoft.com/office/drawing/2010/main" val="0"/>
              </a:ext>
            </a:extLst>
          </a:blip>
          <a:srcRect l="8272" r="12189"/>
          <a:stretch/>
        </p:blipFill>
        <p:spPr>
          <a:xfrm>
            <a:off x="8971084" y="3052961"/>
            <a:ext cx="1070553" cy="102653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7" name="Rektangel 36"/>
          <p:cNvSpPr/>
          <p:nvPr/>
        </p:nvSpPr>
        <p:spPr>
          <a:xfrm>
            <a:off x="6243711" y="3051287"/>
            <a:ext cx="2431953" cy="10311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a:solidFill>
                  <a:schemeClr val="tx1"/>
                </a:solidFill>
                <a:latin typeface="Arial" panose="020B0604020202020204" pitchFamily="34" charset="0"/>
                <a:cs typeface="Arial" panose="020B0604020202020204" pitchFamily="34" charset="0"/>
              </a:rPr>
              <a:t>BSS</a:t>
            </a:r>
          </a:p>
          <a:p>
            <a:r>
              <a:rPr lang="sv-SE" sz="750" dirty="0">
                <a:solidFill>
                  <a:schemeClr val="tx1"/>
                </a:solidFill>
                <a:latin typeface="Arial" panose="020B0604020202020204" pitchFamily="34" charset="0"/>
                <a:cs typeface="Arial" panose="020B0604020202020204" pitchFamily="34" charset="0"/>
              </a:rPr>
              <a:t>BSS är en förkortning för Bevara Sverige Svenskt, som var en rasistisk kampanjorganisation i början av 80-talet. Organisationen upplöstes 1986, men förkortningen förekommer fortfarande på bland annat t-shirtar. </a:t>
            </a:r>
          </a:p>
          <a:p>
            <a:r>
              <a:rPr lang="sv-SE" sz="750" dirty="0">
                <a:solidFill>
                  <a:schemeClr val="tx1"/>
                </a:solidFill>
                <a:latin typeface="Arial" panose="020B0604020202020204" pitchFamily="34" charset="0"/>
                <a:cs typeface="Arial" panose="020B0604020202020204" pitchFamily="34" charset="0"/>
              </a:rPr>
              <a:t>Flera av dem som var med och startade Sverigedemokraterna 1988 hade tidigare varit verksamma i BSS. </a:t>
            </a:r>
            <a:endParaRPr lang="sv-SE" sz="750" dirty="0">
              <a:latin typeface="Arial" panose="020B0604020202020204" pitchFamily="34" charset="0"/>
              <a:cs typeface="Arial" panose="020B0604020202020204" pitchFamily="34" charset="0"/>
            </a:endParaRPr>
          </a:p>
        </p:txBody>
      </p:sp>
      <p:pic>
        <p:nvPicPr>
          <p:cNvPr id="38" name="Bildobjekt 37"/>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8971083" y="3051195"/>
            <a:ext cx="1068267" cy="103194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2" name="Rektangel 51"/>
          <p:cNvSpPr/>
          <p:nvPr/>
        </p:nvSpPr>
        <p:spPr>
          <a:xfrm>
            <a:off x="3516338" y="3050791"/>
            <a:ext cx="2431953" cy="10311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a:solidFill>
                  <a:schemeClr val="tx1"/>
                </a:solidFill>
                <a:latin typeface="Arial" panose="020B0604020202020204" pitchFamily="34" charset="0"/>
                <a:cs typeface="Arial" panose="020B0604020202020204" pitchFamily="34" charset="0"/>
              </a:rPr>
              <a:t>NS</a:t>
            </a:r>
          </a:p>
          <a:p>
            <a:r>
              <a:rPr lang="sv-SE" sz="750" dirty="0">
                <a:solidFill>
                  <a:schemeClr val="tx1"/>
                </a:solidFill>
                <a:latin typeface="Arial" panose="020B0604020202020204" pitchFamily="34" charset="0"/>
                <a:cs typeface="Arial" panose="020B0604020202020204" pitchFamily="34" charset="0"/>
              </a:rPr>
              <a:t>NS är beroende på sammanhanget en förkortning för antingen nationalsocialist eller nationalsocialistisk. </a:t>
            </a:r>
          </a:p>
          <a:p>
            <a:r>
              <a:rPr lang="sv-SE" sz="750" dirty="0">
                <a:solidFill>
                  <a:schemeClr val="tx1"/>
                </a:solidFill>
                <a:latin typeface="Arial" panose="020B0604020202020204" pitchFamily="34" charset="0"/>
                <a:cs typeface="Arial" panose="020B0604020202020204" pitchFamily="34" charset="0"/>
              </a:rPr>
              <a:t>Under slutet av 1990-talet använde nazistgruppen "NS Stockholm" förkortningen i sin organisations namn. </a:t>
            </a:r>
            <a:endParaRPr lang="sv-SE" sz="750" dirty="0">
              <a:latin typeface="Arial" panose="020B0604020202020204" pitchFamily="34" charset="0"/>
              <a:cs typeface="Arial" panose="020B0604020202020204" pitchFamily="34" charset="0"/>
            </a:endParaRPr>
          </a:p>
        </p:txBody>
      </p:sp>
      <p:pic>
        <p:nvPicPr>
          <p:cNvPr id="53" name="Bildobjekt 52"/>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2152650" y="3056285"/>
            <a:ext cx="1068266" cy="102561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4" name="Rektangel 53"/>
          <p:cNvSpPr/>
          <p:nvPr/>
        </p:nvSpPr>
        <p:spPr>
          <a:xfrm>
            <a:off x="3516338" y="3050790"/>
            <a:ext cx="3795639" cy="1028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a:solidFill>
                  <a:schemeClr val="tx1"/>
                </a:solidFill>
                <a:latin typeface="Arial" panose="020B0604020202020204" pitchFamily="34" charset="0"/>
                <a:cs typeface="Arial" panose="020B0604020202020204" pitchFamily="34" charset="0"/>
              </a:rPr>
              <a:t>ZOG</a:t>
            </a:r>
          </a:p>
          <a:p>
            <a:r>
              <a:rPr lang="sv-SE" sz="750" dirty="0">
                <a:solidFill>
                  <a:schemeClr val="tx1"/>
                </a:solidFill>
                <a:latin typeface="Arial" panose="020B0604020202020204" pitchFamily="34" charset="0"/>
                <a:cs typeface="Arial" panose="020B0604020202020204" pitchFamily="34" charset="0"/>
              </a:rPr>
              <a:t>ZOG står för "Zionist Occupation Government", på svenska "Sionistisk ockupationsregering". Bland nazister är den ett vanligt namn på landets regering som man anser är kontrollerad av en judisk konspiration som vill styra hela världen. </a:t>
            </a:r>
          </a:p>
          <a:p>
            <a:r>
              <a:rPr lang="sv-SE" sz="750" dirty="0">
                <a:solidFill>
                  <a:schemeClr val="tx1"/>
                </a:solidFill>
                <a:latin typeface="Arial" panose="020B0604020202020204" pitchFamily="34" charset="0"/>
                <a:cs typeface="Arial" panose="020B0604020202020204" pitchFamily="34" charset="0"/>
              </a:rPr>
              <a:t>Numera talar nazister allt oftare bara om sionism och sionister utan att nämna ZOG. </a:t>
            </a:r>
            <a:endParaRPr lang="sv-SE" sz="750" dirty="0">
              <a:latin typeface="Arial" panose="020B0604020202020204" pitchFamily="34" charset="0"/>
              <a:cs typeface="Arial" panose="020B0604020202020204" pitchFamily="34" charset="0"/>
            </a:endParaRPr>
          </a:p>
        </p:txBody>
      </p:sp>
      <p:pic>
        <p:nvPicPr>
          <p:cNvPr id="55" name="Bildobjekt 54"/>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2155948" y="3050790"/>
            <a:ext cx="1064966" cy="1028700"/>
          </a:xfrm>
          <a:prstGeom prst="rect">
            <a:avLst/>
          </a:prstGeom>
        </p:spPr>
      </p:pic>
      <p:sp>
        <p:nvSpPr>
          <p:cNvPr id="56" name="Rektangel 55"/>
          <p:cNvSpPr/>
          <p:nvPr/>
        </p:nvSpPr>
        <p:spPr>
          <a:xfrm>
            <a:off x="4880025" y="3050790"/>
            <a:ext cx="3795639" cy="1028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a:solidFill>
                  <a:schemeClr val="tx1"/>
                </a:solidFill>
                <a:latin typeface="Arial" panose="020B0604020202020204" pitchFamily="34" charset="0"/>
                <a:cs typeface="Arial" panose="020B0604020202020204" pitchFamily="34" charset="0"/>
              </a:rPr>
              <a:t>WPWW</a:t>
            </a:r>
          </a:p>
          <a:p>
            <a:r>
              <a:rPr lang="sv-SE" sz="750" dirty="0">
                <a:solidFill>
                  <a:schemeClr val="tx1"/>
                </a:solidFill>
                <a:latin typeface="Arial" panose="020B0604020202020204" pitchFamily="34" charset="0"/>
                <a:cs typeface="Arial" panose="020B0604020202020204" pitchFamily="34" charset="0"/>
              </a:rPr>
              <a:t>WPWW står för "White Pride World Wide", på svenska "Vit stolthet världen över". </a:t>
            </a:r>
          </a:p>
          <a:p>
            <a:endParaRPr lang="sv-SE" sz="750" dirty="0">
              <a:latin typeface="Arial" panose="020B0604020202020204" pitchFamily="34" charset="0"/>
              <a:cs typeface="Arial" panose="020B0604020202020204" pitchFamily="34" charset="0"/>
            </a:endParaRPr>
          </a:p>
        </p:txBody>
      </p:sp>
      <p:pic>
        <p:nvPicPr>
          <p:cNvPr id="57" name="Bildobjekt 56"/>
          <p:cNvPicPr>
            <a:picLocks noChangeAspect="1"/>
          </p:cNvPicPr>
          <p:nvPr/>
        </p:nvPicPr>
        <p:blipFill rotWithShape="1">
          <a:blip r:embed="rId34">
            <a:extLst>
              <a:ext uri="{28A0092B-C50C-407E-A947-70E740481C1C}">
                <a14:useLocalDpi xmlns:a14="http://schemas.microsoft.com/office/drawing/2010/main" val="0"/>
              </a:ext>
            </a:extLst>
          </a:blip>
          <a:srcRect l="12097" r="11628"/>
          <a:stretch/>
        </p:blipFill>
        <p:spPr>
          <a:xfrm>
            <a:off x="3516336" y="3057729"/>
            <a:ext cx="1065241" cy="102355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59" name="Bildobjekt 58"/>
          <p:cNvPicPr>
            <a:picLocks noChangeAspect="1"/>
          </p:cNvPicPr>
          <p:nvPr/>
        </p:nvPicPr>
        <p:blipFill rotWithShape="1">
          <a:blip r:embed="rId35" cstate="print">
            <a:extLst>
              <a:ext uri="{28A0092B-C50C-407E-A947-70E740481C1C}">
                <a14:useLocalDpi xmlns:a14="http://schemas.microsoft.com/office/drawing/2010/main" val="0"/>
              </a:ext>
            </a:extLst>
          </a:blip>
          <a:srcRect l="4326" r="5968"/>
          <a:stretch/>
        </p:blipFill>
        <p:spPr>
          <a:xfrm>
            <a:off x="7607396" y="4203955"/>
            <a:ext cx="1068785" cy="101627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69" name="Bildobjekt 68"/>
          <p:cNvPicPr>
            <a:picLocks noChangeAspect="1"/>
          </p:cNvPicPr>
          <p:nvPr/>
        </p:nvPicPr>
        <p:blipFill rotWithShape="1">
          <a:blip r:embed="rId36" cstate="print">
            <a:extLst>
              <a:ext uri="{28A0092B-C50C-407E-A947-70E740481C1C}">
                <a14:useLocalDpi xmlns:a14="http://schemas.microsoft.com/office/drawing/2010/main" val="0"/>
              </a:ext>
            </a:extLst>
          </a:blip>
          <a:srcRect l="7234" r="15782"/>
          <a:stretch/>
        </p:blipFill>
        <p:spPr>
          <a:xfrm>
            <a:off x="3508721" y="4196582"/>
            <a:ext cx="1068268" cy="102339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70" name="textruta 69"/>
          <p:cNvSpPr txBox="1"/>
          <p:nvPr/>
        </p:nvSpPr>
        <p:spPr>
          <a:xfrm>
            <a:off x="2304185" y="2887977"/>
            <a:ext cx="765197" cy="230832"/>
          </a:xfrm>
          <a:prstGeom prst="rect">
            <a:avLst/>
          </a:prstGeom>
          <a:noFill/>
        </p:spPr>
        <p:txBody>
          <a:bodyPr wrap="square" rtlCol="0">
            <a:spAutoFit/>
          </a:bodyPr>
          <a:lstStyle/>
          <a:p>
            <a:pPr algn="ctr"/>
            <a:r>
              <a:rPr lang="sv-SE" sz="900" dirty="0">
                <a:latin typeface="Arial" panose="020B0604020202020204" pitchFamily="34" charset="0"/>
                <a:cs typeface="Arial" panose="020B0604020202020204" pitchFamily="34" charset="0"/>
              </a:rPr>
              <a:t>Dödsruna</a:t>
            </a:r>
          </a:p>
        </p:txBody>
      </p:sp>
      <p:sp>
        <p:nvSpPr>
          <p:cNvPr id="71" name="textruta 70"/>
          <p:cNvSpPr txBox="1"/>
          <p:nvPr/>
        </p:nvSpPr>
        <p:spPr>
          <a:xfrm>
            <a:off x="3666552" y="2883287"/>
            <a:ext cx="765197" cy="230832"/>
          </a:xfrm>
          <a:prstGeom prst="rect">
            <a:avLst/>
          </a:prstGeom>
          <a:noFill/>
        </p:spPr>
        <p:txBody>
          <a:bodyPr wrap="square" rtlCol="0">
            <a:spAutoFit/>
          </a:bodyPr>
          <a:lstStyle/>
          <a:p>
            <a:pPr algn="ctr"/>
            <a:r>
              <a:rPr lang="sv-SE" sz="900" dirty="0">
                <a:latin typeface="Arial" panose="020B0604020202020204" pitchFamily="34" charset="0"/>
                <a:cs typeface="Arial" panose="020B0604020202020204" pitchFamily="34" charset="0"/>
              </a:rPr>
              <a:t>Livsruna</a:t>
            </a:r>
          </a:p>
        </p:txBody>
      </p:sp>
      <p:sp>
        <p:nvSpPr>
          <p:cNvPr id="72" name="textruta 71"/>
          <p:cNvSpPr txBox="1"/>
          <p:nvPr/>
        </p:nvSpPr>
        <p:spPr>
          <a:xfrm>
            <a:off x="4749897" y="2883287"/>
            <a:ext cx="1328518" cy="230832"/>
          </a:xfrm>
          <a:prstGeom prst="rect">
            <a:avLst/>
          </a:prstGeom>
          <a:noFill/>
        </p:spPr>
        <p:txBody>
          <a:bodyPr wrap="square" rtlCol="0">
            <a:spAutoFit/>
          </a:bodyPr>
          <a:lstStyle/>
          <a:p>
            <a:pPr algn="ctr"/>
            <a:r>
              <a:rPr lang="sv-SE" sz="900" dirty="0">
                <a:latin typeface="Arial" panose="020B0604020202020204" pitchFamily="34" charset="0"/>
                <a:cs typeface="Arial" panose="020B0604020202020204" pitchFamily="34" charset="0"/>
              </a:rPr>
              <a:t>Hagalruna (germansk)</a:t>
            </a:r>
          </a:p>
        </p:txBody>
      </p:sp>
      <p:sp>
        <p:nvSpPr>
          <p:cNvPr id="73" name="textruta 72"/>
          <p:cNvSpPr txBox="1"/>
          <p:nvPr/>
        </p:nvSpPr>
        <p:spPr>
          <a:xfrm>
            <a:off x="6113584" y="2883287"/>
            <a:ext cx="1328518" cy="230832"/>
          </a:xfrm>
          <a:prstGeom prst="rect">
            <a:avLst/>
          </a:prstGeom>
          <a:noFill/>
        </p:spPr>
        <p:txBody>
          <a:bodyPr wrap="square" rtlCol="0">
            <a:spAutoFit/>
          </a:bodyPr>
          <a:lstStyle/>
          <a:p>
            <a:pPr algn="ctr"/>
            <a:r>
              <a:rPr lang="sv-SE" sz="900" dirty="0">
                <a:latin typeface="Arial" panose="020B0604020202020204" pitchFamily="34" charset="0"/>
                <a:cs typeface="Arial" panose="020B0604020202020204" pitchFamily="34" charset="0"/>
              </a:rPr>
              <a:t>Hagalruna (nordisk)</a:t>
            </a:r>
          </a:p>
        </p:txBody>
      </p:sp>
      <p:sp>
        <p:nvSpPr>
          <p:cNvPr id="74" name="textruta 73"/>
          <p:cNvSpPr txBox="1"/>
          <p:nvPr/>
        </p:nvSpPr>
        <p:spPr>
          <a:xfrm>
            <a:off x="7758932" y="2883287"/>
            <a:ext cx="765197" cy="230832"/>
          </a:xfrm>
          <a:prstGeom prst="rect">
            <a:avLst/>
          </a:prstGeom>
          <a:noFill/>
        </p:spPr>
        <p:txBody>
          <a:bodyPr wrap="square" rtlCol="0">
            <a:spAutoFit/>
          </a:bodyPr>
          <a:lstStyle/>
          <a:p>
            <a:pPr algn="ctr"/>
            <a:r>
              <a:rPr lang="sv-SE" sz="900" dirty="0" err="1">
                <a:latin typeface="Arial" panose="020B0604020202020204" pitchFamily="34" charset="0"/>
                <a:cs typeface="Arial" panose="020B0604020202020204" pitchFamily="34" charset="0"/>
              </a:rPr>
              <a:t>Sigruna</a:t>
            </a:r>
            <a:endParaRPr lang="sv-SE" sz="900" dirty="0">
              <a:latin typeface="Arial" panose="020B0604020202020204" pitchFamily="34" charset="0"/>
              <a:cs typeface="Arial" panose="020B0604020202020204" pitchFamily="34" charset="0"/>
            </a:endParaRPr>
          </a:p>
        </p:txBody>
      </p:sp>
      <p:sp>
        <p:nvSpPr>
          <p:cNvPr id="75" name="textruta 74"/>
          <p:cNvSpPr txBox="1"/>
          <p:nvPr/>
        </p:nvSpPr>
        <p:spPr>
          <a:xfrm>
            <a:off x="9046851" y="2883287"/>
            <a:ext cx="916733" cy="230832"/>
          </a:xfrm>
          <a:prstGeom prst="rect">
            <a:avLst/>
          </a:prstGeom>
          <a:noFill/>
        </p:spPr>
        <p:txBody>
          <a:bodyPr wrap="square" rtlCol="0">
            <a:spAutoFit/>
          </a:bodyPr>
          <a:lstStyle/>
          <a:p>
            <a:pPr algn="ctr"/>
            <a:r>
              <a:rPr lang="sv-SE" sz="900" dirty="0">
                <a:latin typeface="Arial" panose="020B0604020202020204" pitchFamily="34" charset="0"/>
                <a:cs typeface="Arial" panose="020B0604020202020204" pitchFamily="34" charset="0"/>
              </a:rPr>
              <a:t>Svarta solen</a:t>
            </a:r>
          </a:p>
        </p:txBody>
      </p:sp>
      <p:sp>
        <p:nvSpPr>
          <p:cNvPr id="76" name="textruta 75"/>
          <p:cNvSpPr txBox="1"/>
          <p:nvPr/>
        </p:nvSpPr>
        <p:spPr>
          <a:xfrm>
            <a:off x="2228418" y="4032836"/>
            <a:ext cx="916733" cy="230832"/>
          </a:xfrm>
          <a:prstGeom prst="rect">
            <a:avLst/>
          </a:prstGeom>
          <a:noFill/>
        </p:spPr>
        <p:txBody>
          <a:bodyPr wrap="square" rtlCol="0">
            <a:spAutoFit/>
          </a:bodyPr>
          <a:lstStyle/>
          <a:p>
            <a:pPr algn="ctr"/>
            <a:r>
              <a:rPr lang="sv-SE" sz="900" dirty="0">
                <a:latin typeface="Arial" panose="020B0604020202020204" pitchFamily="34" charset="0"/>
                <a:cs typeface="Arial" panose="020B0604020202020204" pitchFamily="34" charset="0"/>
              </a:rPr>
              <a:t>Järnkors</a:t>
            </a:r>
          </a:p>
        </p:txBody>
      </p:sp>
      <p:sp>
        <p:nvSpPr>
          <p:cNvPr id="77" name="textruta 76"/>
          <p:cNvSpPr txBox="1"/>
          <p:nvPr/>
        </p:nvSpPr>
        <p:spPr>
          <a:xfrm>
            <a:off x="3592104" y="4032836"/>
            <a:ext cx="916733" cy="230832"/>
          </a:xfrm>
          <a:prstGeom prst="rect">
            <a:avLst/>
          </a:prstGeom>
          <a:noFill/>
        </p:spPr>
        <p:txBody>
          <a:bodyPr wrap="square" rtlCol="0">
            <a:spAutoFit/>
          </a:bodyPr>
          <a:lstStyle/>
          <a:p>
            <a:pPr algn="ctr"/>
            <a:r>
              <a:rPr lang="sv-SE" sz="900" dirty="0">
                <a:latin typeface="Arial" panose="020B0604020202020204" pitchFamily="34" charset="0"/>
                <a:cs typeface="Arial" panose="020B0604020202020204" pitchFamily="34" charset="0"/>
              </a:rPr>
              <a:t>Odalkors</a:t>
            </a:r>
          </a:p>
        </p:txBody>
      </p:sp>
      <p:sp>
        <p:nvSpPr>
          <p:cNvPr id="78" name="textruta 77"/>
          <p:cNvSpPr txBox="1"/>
          <p:nvPr/>
        </p:nvSpPr>
        <p:spPr>
          <a:xfrm>
            <a:off x="4729676" y="4032836"/>
            <a:ext cx="1368963" cy="369332"/>
          </a:xfrm>
          <a:prstGeom prst="rect">
            <a:avLst/>
          </a:prstGeom>
          <a:noFill/>
        </p:spPr>
        <p:txBody>
          <a:bodyPr wrap="square" rtlCol="0">
            <a:spAutoFit/>
          </a:bodyPr>
          <a:lstStyle/>
          <a:p>
            <a:pPr algn="ctr"/>
            <a:r>
              <a:rPr lang="sv-SE" sz="900" dirty="0">
                <a:latin typeface="Arial" panose="020B0604020202020204" pitchFamily="34" charset="0"/>
                <a:cs typeface="Arial" panose="020B0604020202020204" pitchFamily="34" charset="0"/>
              </a:rPr>
              <a:t>Bevara Sverige Svenskt</a:t>
            </a:r>
          </a:p>
        </p:txBody>
      </p:sp>
      <p:sp>
        <p:nvSpPr>
          <p:cNvPr id="79" name="textruta 78"/>
          <p:cNvSpPr txBox="1"/>
          <p:nvPr/>
        </p:nvSpPr>
        <p:spPr>
          <a:xfrm>
            <a:off x="6254073" y="4032836"/>
            <a:ext cx="1047540" cy="230832"/>
          </a:xfrm>
          <a:prstGeom prst="rect">
            <a:avLst/>
          </a:prstGeom>
          <a:noFill/>
        </p:spPr>
        <p:txBody>
          <a:bodyPr wrap="square" rtlCol="0">
            <a:spAutoFit/>
          </a:bodyPr>
          <a:lstStyle/>
          <a:p>
            <a:pPr algn="ctr"/>
            <a:r>
              <a:rPr lang="sv-SE" sz="900" dirty="0">
                <a:latin typeface="Arial" panose="020B0604020202020204" pitchFamily="34" charset="0"/>
                <a:cs typeface="Arial" panose="020B0604020202020204" pitchFamily="34" charset="0"/>
              </a:rPr>
              <a:t>Nationalsocialist</a:t>
            </a:r>
          </a:p>
        </p:txBody>
      </p:sp>
      <p:sp>
        <p:nvSpPr>
          <p:cNvPr id="80" name="textruta 79"/>
          <p:cNvSpPr txBox="1"/>
          <p:nvPr/>
        </p:nvSpPr>
        <p:spPr>
          <a:xfrm>
            <a:off x="7344162" y="4032836"/>
            <a:ext cx="1594737" cy="230832"/>
          </a:xfrm>
          <a:prstGeom prst="rect">
            <a:avLst/>
          </a:prstGeom>
          <a:noFill/>
        </p:spPr>
        <p:txBody>
          <a:bodyPr wrap="square" rtlCol="0">
            <a:spAutoFit/>
          </a:bodyPr>
          <a:lstStyle/>
          <a:p>
            <a:pPr algn="ctr"/>
            <a:r>
              <a:rPr lang="sv-SE" sz="900" dirty="0">
                <a:latin typeface="Arial" panose="020B0604020202020204" pitchFamily="34" charset="0"/>
                <a:cs typeface="Arial" panose="020B0604020202020204" pitchFamily="34" charset="0"/>
              </a:rPr>
              <a:t>Zionist Occupation </a:t>
            </a:r>
            <a:r>
              <a:rPr lang="sv-SE" sz="900" dirty="0" err="1">
                <a:latin typeface="Arial" panose="020B0604020202020204" pitchFamily="34" charset="0"/>
                <a:cs typeface="Arial" panose="020B0604020202020204" pitchFamily="34" charset="0"/>
              </a:rPr>
              <a:t>Regime</a:t>
            </a:r>
            <a:endParaRPr lang="sv-SE" sz="900" dirty="0">
              <a:latin typeface="Arial" panose="020B0604020202020204" pitchFamily="34" charset="0"/>
              <a:cs typeface="Arial" panose="020B0604020202020204" pitchFamily="34" charset="0"/>
            </a:endParaRPr>
          </a:p>
        </p:txBody>
      </p:sp>
      <p:sp>
        <p:nvSpPr>
          <p:cNvPr id="81" name="textruta 80"/>
          <p:cNvSpPr txBox="1"/>
          <p:nvPr/>
        </p:nvSpPr>
        <p:spPr>
          <a:xfrm>
            <a:off x="8808034" y="4032835"/>
            <a:ext cx="1394366" cy="369332"/>
          </a:xfrm>
          <a:prstGeom prst="rect">
            <a:avLst/>
          </a:prstGeom>
          <a:noFill/>
        </p:spPr>
        <p:txBody>
          <a:bodyPr wrap="square" rtlCol="0">
            <a:spAutoFit/>
          </a:bodyPr>
          <a:lstStyle/>
          <a:p>
            <a:pPr algn="ctr"/>
            <a:r>
              <a:rPr lang="sv-SE" sz="900" dirty="0">
                <a:latin typeface="Arial" panose="020B0604020202020204" pitchFamily="34" charset="0"/>
                <a:cs typeface="Arial" panose="020B0604020202020204" pitchFamily="34" charset="0"/>
              </a:rPr>
              <a:t>White Pride World Wide</a:t>
            </a:r>
          </a:p>
        </p:txBody>
      </p:sp>
      <p:sp>
        <p:nvSpPr>
          <p:cNvPr id="89" name="textruta 88"/>
          <p:cNvSpPr txBox="1"/>
          <p:nvPr/>
        </p:nvSpPr>
        <p:spPr>
          <a:xfrm>
            <a:off x="2152652" y="5558936"/>
            <a:ext cx="3069443" cy="230832"/>
          </a:xfrm>
          <a:prstGeom prst="rect">
            <a:avLst/>
          </a:prstGeom>
          <a:noFill/>
        </p:spPr>
        <p:txBody>
          <a:bodyPr wrap="square" rtlCol="0">
            <a:spAutoFit/>
          </a:bodyPr>
          <a:lstStyle/>
          <a:p>
            <a:r>
              <a:rPr lang="sv-SE" sz="900" dirty="0">
                <a:latin typeface="Arial" panose="020B0604020202020204" pitchFamily="34" charset="0"/>
                <a:cs typeface="Arial" panose="020B0604020202020204" pitchFamily="34" charset="0"/>
              </a:rPr>
              <a:t>Källa: EXPO Skola - Symbollexikon</a:t>
            </a:r>
          </a:p>
        </p:txBody>
      </p:sp>
      <p:sp>
        <p:nvSpPr>
          <p:cNvPr id="90" name="Hem 89">
            <a:hlinkClick r:id="" action="ppaction://noaction" highlightClick="1"/>
          </p:cNvPr>
          <p:cNvSpPr/>
          <p:nvPr/>
        </p:nvSpPr>
        <p:spPr>
          <a:xfrm>
            <a:off x="10039352" y="959645"/>
            <a:ext cx="171450" cy="171450"/>
          </a:xfrm>
          <a:prstGeom prst="actionButtonHom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92" name="Rektangel 91"/>
          <p:cNvSpPr/>
          <p:nvPr/>
        </p:nvSpPr>
        <p:spPr>
          <a:xfrm>
            <a:off x="4879503" y="4181022"/>
            <a:ext cx="3795639" cy="1028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a:solidFill>
                  <a:schemeClr val="tx1"/>
                </a:solidFill>
                <a:latin typeface="Arial" panose="020B0604020202020204" pitchFamily="34" charset="0"/>
                <a:cs typeface="Arial" panose="020B0604020202020204" pitchFamily="34" charset="0"/>
              </a:rPr>
              <a:t>18</a:t>
            </a:r>
          </a:p>
          <a:p>
            <a:r>
              <a:rPr lang="sv-SE" sz="750" dirty="0">
                <a:solidFill>
                  <a:schemeClr val="tx1"/>
                </a:solidFill>
                <a:latin typeface="Arial" panose="020B0604020202020204" pitchFamily="34" charset="0"/>
                <a:cs typeface="Arial" panose="020B0604020202020204" pitchFamily="34" charset="0"/>
              </a:rPr>
              <a:t>Står för första och åttonde bokstäverna i alfabetet, A och H, alltså Adolf Hitlers initialer. Siffrorna förekommer bland annat i namnen på organisationen </a:t>
            </a:r>
            <a:r>
              <a:rPr lang="sv-SE" sz="750" dirty="0" err="1">
                <a:solidFill>
                  <a:schemeClr val="tx1"/>
                </a:solidFill>
                <a:latin typeface="Arial" panose="020B0604020202020204" pitchFamily="34" charset="0"/>
                <a:cs typeface="Arial" panose="020B0604020202020204" pitchFamily="34" charset="0"/>
              </a:rPr>
              <a:t>Combat</a:t>
            </a:r>
            <a:r>
              <a:rPr lang="sv-SE" sz="750" dirty="0">
                <a:solidFill>
                  <a:schemeClr val="tx1"/>
                </a:solidFill>
                <a:latin typeface="Arial" panose="020B0604020202020204" pitchFamily="34" charset="0"/>
                <a:cs typeface="Arial" panose="020B0604020202020204" pitchFamily="34" charset="0"/>
              </a:rPr>
              <a:t> 18 och vit makt-bandet </a:t>
            </a:r>
            <a:r>
              <a:rPr lang="sv-SE" sz="750" dirty="0" err="1">
                <a:solidFill>
                  <a:schemeClr val="tx1"/>
                </a:solidFill>
                <a:latin typeface="Arial" panose="020B0604020202020204" pitchFamily="34" charset="0"/>
                <a:cs typeface="Arial" panose="020B0604020202020204" pitchFamily="34" charset="0"/>
              </a:rPr>
              <a:t>Sturm</a:t>
            </a:r>
            <a:r>
              <a:rPr lang="sv-SE" sz="750" dirty="0">
                <a:solidFill>
                  <a:schemeClr val="tx1"/>
                </a:solidFill>
                <a:latin typeface="Arial" panose="020B0604020202020204" pitchFamily="34" charset="0"/>
                <a:cs typeface="Arial" panose="020B0604020202020204" pitchFamily="34" charset="0"/>
              </a:rPr>
              <a:t> 18. </a:t>
            </a:r>
            <a:endParaRPr lang="sv-SE" sz="750" dirty="0">
              <a:latin typeface="Arial" panose="020B0604020202020204" pitchFamily="34" charset="0"/>
              <a:cs typeface="Arial" panose="020B0604020202020204" pitchFamily="34" charset="0"/>
            </a:endParaRPr>
          </a:p>
        </p:txBody>
      </p:sp>
      <p:sp>
        <p:nvSpPr>
          <p:cNvPr id="93" name="Rektangel 92"/>
          <p:cNvSpPr/>
          <p:nvPr/>
        </p:nvSpPr>
        <p:spPr>
          <a:xfrm>
            <a:off x="6243711" y="4189118"/>
            <a:ext cx="2431953" cy="10366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a:solidFill>
                  <a:schemeClr val="tx1"/>
                </a:solidFill>
                <a:latin typeface="Arial" panose="020B0604020202020204" pitchFamily="34" charset="0"/>
                <a:cs typeface="Arial" panose="020B0604020202020204" pitchFamily="34" charset="0"/>
              </a:rPr>
              <a:t>28</a:t>
            </a:r>
          </a:p>
          <a:p>
            <a:r>
              <a:rPr lang="sv-SE" sz="750" dirty="0">
                <a:solidFill>
                  <a:schemeClr val="tx1"/>
                </a:solidFill>
                <a:latin typeface="Arial" panose="020B0604020202020204" pitchFamily="34" charset="0"/>
                <a:cs typeface="Arial" panose="020B0604020202020204" pitchFamily="34" charset="0"/>
              </a:rPr>
              <a:t>Står för andra och åttonde bokstäverna i alfabetet, B och H. Det i sin tur är förkortningen för den internationella nazistorganisationen </a:t>
            </a:r>
            <a:r>
              <a:rPr lang="sv-SE" sz="750" dirty="0" err="1">
                <a:solidFill>
                  <a:schemeClr val="tx1"/>
                </a:solidFill>
                <a:latin typeface="Arial" panose="020B0604020202020204" pitchFamily="34" charset="0"/>
                <a:cs typeface="Arial" panose="020B0604020202020204" pitchFamily="34" charset="0"/>
              </a:rPr>
              <a:t>Blood</a:t>
            </a:r>
            <a:r>
              <a:rPr lang="sv-SE" sz="750" dirty="0">
                <a:solidFill>
                  <a:schemeClr val="tx1"/>
                </a:solidFill>
                <a:latin typeface="Arial" panose="020B0604020202020204" pitchFamily="34" charset="0"/>
                <a:cs typeface="Arial" panose="020B0604020202020204" pitchFamily="34" charset="0"/>
              </a:rPr>
              <a:t> &amp; </a:t>
            </a:r>
            <a:r>
              <a:rPr lang="sv-SE" sz="750" dirty="0" err="1">
                <a:solidFill>
                  <a:schemeClr val="tx1"/>
                </a:solidFill>
                <a:latin typeface="Arial" panose="020B0604020202020204" pitchFamily="34" charset="0"/>
                <a:cs typeface="Arial" panose="020B0604020202020204" pitchFamily="34" charset="0"/>
              </a:rPr>
              <a:t>Honour</a:t>
            </a:r>
            <a:r>
              <a:rPr lang="sv-SE" sz="750" dirty="0">
                <a:solidFill>
                  <a:schemeClr val="tx1"/>
                </a:solidFill>
                <a:latin typeface="Arial" panose="020B0604020202020204" pitchFamily="34" charset="0"/>
                <a:cs typeface="Arial" panose="020B0604020202020204" pitchFamily="34" charset="0"/>
              </a:rPr>
              <a:t>, blod och ära på svenska. </a:t>
            </a:r>
            <a:endParaRPr lang="sv-SE" sz="750" dirty="0">
              <a:latin typeface="Arial" panose="020B0604020202020204" pitchFamily="34" charset="0"/>
              <a:cs typeface="Arial" panose="020B0604020202020204" pitchFamily="34" charset="0"/>
            </a:endParaRPr>
          </a:p>
        </p:txBody>
      </p:sp>
      <p:sp>
        <p:nvSpPr>
          <p:cNvPr id="96" name="Rektangel 95"/>
          <p:cNvSpPr/>
          <p:nvPr/>
        </p:nvSpPr>
        <p:spPr>
          <a:xfrm>
            <a:off x="4880023" y="4196829"/>
            <a:ext cx="3795639" cy="1028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a:solidFill>
                  <a:schemeClr val="tx1"/>
                </a:solidFill>
                <a:latin typeface="Arial" panose="020B0604020202020204" pitchFamily="34" charset="0"/>
                <a:cs typeface="Arial" panose="020B0604020202020204" pitchFamily="34" charset="0"/>
              </a:rPr>
              <a:t>88</a:t>
            </a:r>
          </a:p>
          <a:p>
            <a:r>
              <a:rPr lang="sv-SE" sz="750" dirty="0">
                <a:solidFill>
                  <a:schemeClr val="tx1"/>
                </a:solidFill>
                <a:latin typeface="Arial" panose="020B0604020202020204" pitchFamily="34" charset="0"/>
                <a:cs typeface="Arial" panose="020B0604020202020204" pitchFamily="34" charset="0"/>
              </a:rPr>
              <a:t>Är symbolen för HH, alltså den åttonde bokstaven i alfabetet. Förkortningen står för "</a:t>
            </a:r>
            <a:r>
              <a:rPr lang="sv-SE" sz="750" dirty="0" err="1">
                <a:solidFill>
                  <a:schemeClr val="tx1"/>
                </a:solidFill>
                <a:latin typeface="Arial" panose="020B0604020202020204" pitchFamily="34" charset="0"/>
                <a:cs typeface="Arial" panose="020B0604020202020204" pitchFamily="34" charset="0"/>
              </a:rPr>
              <a:t>Heil</a:t>
            </a:r>
            <a:r>
              <a:rPr lang="sv-SE" sz="750" dirty="0">
                <a:solidFill>
                  <a:schemeClr val="tx1"/>
                </a:solidFill>
                <a:latin typeface="Arial" panose="020B0604020202020204" pitchFamily="34" charset="0"/>
                <a:cs typeface="Arial" panose="020B0604020202020204" pitchFamily="34" charset="0"/>
              </a:rPr>
              <a:t> Hitler", den formella hälsningen i Nazityskland. 88 är en av de mest använda numeriska symbolerna inom den högerextrema miljön och förekommer på kläder och hos vit makt-bandet Legion 88. </a:t>
            </a:r>
            <a:endParaRPr lang="sv-SE" sz="750" dirty="0">
              <a:latin typeface="Arial" panose="020B0604020202020204" pitchFamily="34" charset="0"/>
              <a:cs typeface="Arial" panose="020B0604020202020204" pitchFamily="34" charset="0"/>
            </a:endParaRPr>
          </a:p>
        </p:txBody>
      </p:sp>
      <p:sp>
        <p:nvSpPr>
          <p:cNvPr id="95" name="Rektangel 94"/>
          <p:cNvSpPr/>
          <p:nvPr/>
        </p:nvSpPr>
        <p:spPr>
          <a:xfrm>
            <a:off x="3508721" y="4193326"/>
            <a:ext cx="3865931" cy="1028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a:solidFill>
                  <a:schemeClr val="tx1"/>
                </a:solidFill>
                <a:latin typeface="Arial" panose="020B0604020202020204" pitchFamily="34" charset="0"/>
                <a:cs typeface="Arial" panose="020B0604020202020204" pitchFamily="34" charset="0"/>
              </a:rPr>
              <a:t>64</a:t>
            </a:r>
          </a:p>
          <a:p>
            <a:r>
              <a:rPr lang="sv-SE" sz="750" dirty="0">
                <a:solidFill>
                  <a:schemeClr val="tx1"/>
                </a:solidFill>
                <a:latin typeface="Arial" panose="020B0604020202020204" pitchFamily="34" charset="0"/>
                <a:cs typeface="Arial" panose="020B0604020202020204" pitchFamily="34" charset="0"/>
              </a:rPr>
              <a:t>Den 11 mars 1995 knivmördades en homosexuell man på öppen gata i Västerås. Mordet hade utförts med stor brutalitet och offret hade träffats av 64 knivhugg. Gärningsmannen tillhörde den lokala nazistgruppen Westra Aros SA. Den numeriska symbolen 64 har efteråt ibland använts av svenska nazister som en uppmaning till mord på homosexuella. </a:t>
            </a:r>
            <a:endParaRPr lang="sv-SE" sz="750" dirty="0">
              <a:latin typeface="Arial" panose="020B0604020202020204" pitchFamily="34" charset="0"/>
              <a:cs typeface="Arial" panose="020B0604020202020204" pitchFamily="34" charset="0"/>
            </a:endParaRPr>
          </a:p>
        </p:txBody>
      </p:sp>
      <p:sp>
        <p:nvSpPr>
          <p:cNvPr id="94" name="Rektangel 93"/>
          <p:cNvSpPr/>
          <p:nvPr/>
        </p:nvSpPr>
        <p:spPr>
          <a:xfrm>
            <a:off x="3505834" y="4190920"/>
            <a:ext cx="2431953" cy="10311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a:solidFill>
                  <a:schemeClr val="tx1"/>
                </a:solidFill>
                <a:latin typeface="Arial" panose="020B0604020202020204" pitchFamily="34" charset="0"/>
                <a:cs typeface="Arial" panose="020B0604020202020204" pitchFamily="34" charset="0"/>
              </a:rPr>
              <a:t>4/20</a:t>
            </a:r>
          </a:p>
          <a:p>
            <a:r>
              <a:rPr lang="sv-SE" sz="750" dirty="0">
                <a:solidFill>
                  <a:schemeClr val="tx1"/>
                </a:solidFill>
                <a:latin typeface="Arial" panose="020B0604020202020204" pitchFamily="34" charset="0"/>
                <a:cs typeface="Arial" panose="020B0604020202020204" pitchFamily="34" charset="0"/>
              </a:rPr>
              <a:t>Symboliserar datumet 20 april, som är Adolf Hitlers födelsedag. Dagen högtidlighålls än idag inom den nazistiska rörelsen, såväl i Sverige som utomlands. </a:t>
            </a:r>
          </a:p>
          <a:p>
            <a:endParaRPr lang="sv-SE" sz="750" dirty="0">
              <a:latin typeface="Arial" panose="020B0604020202020204" pitchFamily="34" charset="0"/>
              <a:cs typeface="Arial" panose="020B0604020202020204" pitchFamily="34" charset="0"/>
            </a:endParaRPr>
          </a:p>
        </p:txBody>
      </p:sp>
      <p:sp>
        <p:nvSpPr>
          <p:cNvPr id="91" name="Rektangel 90"/>
          <p:cNvSpPr/>
          <p:nvPr/>
        </p:nvSpPr>
        <p:spPr>
          <a:xfrm>
            <a:off x="3511764" y="4186149"/>
            <a:ext cx="3795639" cy="1028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a:solidFill>
                  <a:schemeClr val="tx1"/>
                </a:solidFill>
                <a:latin typeface="Arial" panose="020B0604020202020204" pitchFamily="34" charset="0"/>
                <a:cs typeface="Arial" panose="020B0604020202020204" pitchFamily="34" charset="0"/>
              </a:rPr>
              <a:t>14</a:t>
            </a:r>
          </a:p>
          <a:p>
            <a:r>
              <a:rPr lang="sv-SE" sz="750" dirty="0">
                <a:solidFill>
                  <a:schemeClr val="tx1"/>
                </a:solidFill>
                <a:latin typeface="Arial" panose="020B0604020202020204" pitchFamily="34" charset="0"/>
                <a:cs typeface="Arial" panose="020B0604020202020204" pitchFamily="34" charset="0"/>
              </a:rPr>
              <a:t>Den mest spridda numeriska symbolen inom Vit makt-rörelsen. Numret är en förkortning för frasen "fjorton ord" som myntades av David Lane och är översatt till svenska: "Vi måste säkra existensen för vårt folk och en framtid för våra vita barn".</a:t>
            </a:r>
          </a:p>
          <a:p>
            <a:r>
              <a:rPr lang="sv-SE" sz="750" dirty="0">
                <a:solidFill>
                  <a:schemeClr val="tx1"/>
                </a:solidFill>
                <a:latin typeface="Arial" panose="020B0604020202020204" pitchFamily="34" charset="0"/>
                <a:cs typeface="Arial" panose="020B0604020202020204" pitchFamily="34" charset="0"/>
              </a:rPr>
              <a:t>David Lane var på 1980-talet medlem i den amerikanska terrorgruppen </a:t>
            </a:r>
            <a:r>
              <a:rPr lang="sv-SE" sz="750" dirty="0" err="1">
                <a:solidFill>
                  <a:schemeClr val="tx1"/>
                </a:solidFill>
                <a:latin typeface="Arial" panose="020B0604020202020204" pitchFamily="34" charset="0"/>
                <a:cs typeface="Arial" panose="020B0604020202020204" pitchFamily="34" charset="0"/>
              </a:rPr>
              <a:t>Bruder</a:t>
            </a:r>
            <a:r>
              <a:rPr lang="sv-SE" sz="750" dirty="0">
                <a:solidFill>
                  <a:schemeClr val="tx1"/>
                </a:solidFill>
                <a:latin typeface="Arial" panose="020B0604020202020204" pitchFamily="34" charset="0"/>
                <a:cs typeface="Arial" panose="020B0604020202020204" pitchFamily="34" charset="0"/>
              </a:rPr>
              <a:t> </a:t>
            </a:r>
            <a:r>
              <a:rPr lang="sv-SE" sz="750" dirty="0" err="1">
                <a:solidFill>
                  <a:schemeClr val="tx1"/>
                </a:solidFill>
                <a:latin typeface="Arial" panose="020B0604020202020204" pitchFamily="34" charset="0"/>
                <a:cs typeface="Arial" panose="020B0604020202020204" pitchFamily="34" charset="0"/>
              </a:rPr>
              <a:t>Schweigen</a:t>
            </a:r>
            <a:r>
              <a:rPr lang="sv-SE" sz="750" dirty="0">
                <a:solidFill>
                  <a:schemeClr val="tx1"/>
                </a:solidFill>
                <a:latin typeface="Arial" panose="020B0604020202020204" pitchFamily="34" charset="0"/>
                <a:cs typeface="Arial" panose="020B0604020202020204" pitchFamily="34" charset="0"/>
              </a:rPr>
              <a:t> (The Order) och spred sitt rasistiska budskap från en fängelsecell där han avtjänade livstidsstraff för inblandning i ett mord. David Lane avled i maj 2007.</a:t>
            </a:r>
          </a:p>
          <a:p>
            <a:r>
              <a:rPr lang="sv-SE" sz="750" dirty="0">
                <a:solidFill>
                  <a:schemeClr val="tx1"/>
                </a:solidFill>
                <a:latin typeface="Arial" panose="020B0604020202020204" pitchFamily="34" charset="0"/>
                <a:cs typeface="Arial" panose="020B0604020202020204" pitchFamily="34" charset="0"/>
              </a:rPr>
              <a:t>Nummersymbolen 14 används även av organisationen kring nättidningen info14 som sedan slutet av 1990-talet varit ett viktigt nav i den svenska vit makt-rörelsen. </a:t>
            </a:r>
            <a:endParaRPr lang="sv-SE" sz="750" dirty="0">
              <a:latin typeface="Arial" panose="020B0604020202020204" pitchFamily="34" charset="0"/>
              <a:cs typeface="Arial" panose="020B0604020202020204" pitchFamily="34" charset="0"/>
            </a:endParaRPr>
          </a:p>
        </p:txBody>
      </p:sp>
      <p:sp>
        <p:nvSpPr>
          <p:cNvPr id="99" name="textruta 98"/>
          <p:cNvSpPr txBox="1"/>
          <p:nvPr/>
        </p:nvSpPr>
        <p:spPr>
          <a:xfrm>
            <a:off x="6137782" y="959520"/>
            <a:ext cx="3901566" cy="219291"/>
          </a:xfrm>
          <a:prstGeom prst="rect">
            <a:avLst/>
          </a:prstGeom>
          <a:noFill/>
        </p:spPr>
        <p:txBody>
          <a:bodyPr wrap="square" rtlCol="0">
            <a:spAutoFit/>
          </a:bodyPr>
          <a:lstStyle/>
          <a:p>
            <a:pPr algn="ctr" defTabSz="685800">
              <a:defRPr/>
            </a:pPr>
            <a:r>
              <a:rPr lang="sv-SE" sz="825" kern="0" dirty="0">
                <a:solidFill>
                  <a:sysClr val="windowText" lastClr="000000"/>
                </a:solidFill>
                <a:latin typeface="Arial" panose="020B0604020202020204" pitchFamily="34" charset="0"/>
                <a:cs typeface="Arial" panose="020B0604020202020204" pitchFamily="34" charset="0"/>
              </a:rPr>
              <a:t>Klicka på bilderna för att ta fram / ta bort mer info om symbolen</a:t>
            </a:r>
          </a:p>
        </p:txBody>
      </p:sp>
      <p:pic>
        <p:nvPicPr>
          <p:cNvPr id="100" name="Bildobjekt 99"/>
          <p:cNvPicPr>
            <a:picLocks noChangeAspect="1"/>
          </p:cNvPicPr>
          <p:nvPr/>
        </p:nvPicPr>
        <p:blipFill rotWithShape="1">
          <a:blip r:embed="rId37" cstate="print">
            <a:clrChange>
              <a:clrFrom>
                <a:srgbClr val="FEFEFE"/>
              </a:clrFrom>
              <a:clrTo>
                <a:srgbClr val="FEFEFE">
                  <a:alpha val="0"/>
                </a:srgbClr>
              </a:clrTo>
            </a:clrChange>
            <a:extLst>
              <a:ext uri="{28A0092B-C50C-407E-A947-70E740481C1C}">
                <a14:useLocalDpi xmlns:a14="http://schemas.microsoft.com/office/drawing/2010/main" val="0"/>
              </a:ext>
            </a:extLst>
          </a:blip>
          <a:srcRect l="14313" t="52564" r="54981" b="11154"/>
          <a:stretch/>
        </p:blipFill>
        <p:spPr>
          <a:xfrm rot="20099490">
            <a:off x="6399328" y="927106"/>
            <a:ext cx="167374" cy="211459"/>
          </a:xfrm>
          <a:prstGeom prst="rect">
            <a:avLst/>
          </a:prstGeom>
        </p:spPr>
      </p:pic>
    </p:spTree>
    <p:extLst>
      <p:ext uri="{BB962C8B-B14F-4D97-AF65-F5344CB8AC3E}">
        <p14:creationId xmlns:p14="http://schemas.microsoft.com/office/powerpoint/2010/main" val="420916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autoRev="1" fill="hold" nodeType="withEffect">
                                  <p:stCondLst>
                                    <p:cond delay="2000"/>
                                  </p:stCondLst>
                                  <p:childTnLst>
                                    <p:animMotion origin="layout" path="M 2.29167E-6 2.22222E-6 L 0.34974 0.00069 " pathEditMode="relative" rAng="0" ptsTypes="AA">
                                      <p:cBhvr>
                                        <p:cTn id="6" dur="3000" fill="hold"/>
                                        <p:tgtEl>
                                          <p:spTgt spid="100"/>
                                        </p:tgtEl>
                                        <p:attrNameLst>
                                          <p:attrName>ppt_x</p:attrName>
                                          <p:attrName>ppt_y</p:attrName>
                                        </p:attrNameLst>
                                      </p:cBhvr>
                                      <p:rCtr x="17487" y="23"/>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0"/>
                                        </p:tgtEl>
                                        <p:attrNameLst>
                                          <p:attrName>style.visibility</p:attrName>
                                        </p:attrNameLst>
                                      </p:cBhvr>
                                      <p:to>
                                        <p:strVal val="visible"/>
                                      </p:to>
                                    </p:set>
                                  </p:childTnLst>
                                </p:cTn>
                              </p:par>
                              <p:par>
                                <p:cTn id="14" presetID="1" presetClass="exit" presetSubtype="0" fill="hold" grpId="0" nodeType="withEffect">
                                  <p:stCondLst>
                                    <p:cond delay="0"/>
                                  </p:stCondLst>
                                  <p:childTnLst>
                                    <p:set>
                                      <p:cBhvr>
                                        <p:cTn id="15" dur="1" fill="hold">
                                          <p:stCondLst>
                                            <p:cond delay="0"/>
                                          </p:stCondLst>
                                        </p:cTn>
                                        <p:tgtEl>
                                          <p:spTgt spid="71"/>
                                        </p:tgtEl>
                                        <p:attrNameLst>
                                          <p:attrName>style.visibility</p:attrName>
                                        </p:attrNameLst>
                                      </p:cBhvr>
                                      <p:to>
                                        <p:strVal val="hidden"/>
                                      </p:to>
                                    </p:set>
                                  </p:childTnLst>
                                </p:cTn>
                              </p:par>
                              <p:par>
                                <p:cTn id="16" presetID="1" presetClass="exit" presetSubtype="0" fill="hold" grpId="0" nodeType="withEffect">
                                  <p:stCondLst>
                                    <p:cond delay="0"/>
                                  </p:stCondLst>
                                  <p:childTnLst>
                                    <p:set>
                                      <p:cBhvr>
                                        <p:cTn id="17" dur="1" fill="hold">
                                          <p:stCondLst>
                                            <p:cond delay="0"/>
                                          </p:stCondLst>
                                        </p:cTn>
                                        <p:tgtEl>
                                          <p:spTgt spid="72"/>
                                        </p:tgtEl>
                                        <p:attrNameLst>
                                          <p:attrName>style.visibility</p:attrName>
                                        </p:attrNameLst>
                                      </p:cBhvr>
                                      <p:to>
                                        <p:strVal val="hidden"/>
                                      </p:to>
                                    </p:set>
                                  </p:childTnLst>
                                </p:cTn>
                              </p:par>
                              <p:par>
                                <p:cTn id="18" presetID="1" presetClass="exit" presetSubtype="0" fill="hold" grpId="0" nodeType="withEffect">
                                  <p:stCondLst>
                                    <p:cond delay="0"/>
                                  </p:stCondLst>
                                  <p:childTnLst>
                                    <p:set>
                                      <p:cBhvr>
                                        <p:cTn id="19" dur="1" fill="hold">
                                          <p:stCondLst>
                                            <p:cond delay="0"/>
                                          </p:stCondLst>
                                        </p:cTn>
                                        <p:tgtEl>
                                          <p:spTgt spid="73"/>
                                        </p:tgtEl>
                                        <p:attrNameLst>
                                          <p:attrName>style.visibility</p:attrName>
                                        </p:attrNameLst>
                                      </p:cBhvr>
                                      <p:to>
                                        <p:strVal val="hidden"/>
                                      </p:to>
                                    </p:set>
                                  </p:childTnLst>
                                </p:cTn>
                              </p:par>
                              <p:par>
                                <p:cTn id="20" presetID="1" presetClass="exit" presetSubtype="0" fill="hold" grpId="0" nodeType="withEffect">
                                  <p:stCondLst>
                                    <p:cond delay="0"/>
                                  </p:stCondLst>
                                  <p:childTnLst>
                                    <p:set>
                                      <p:cBhvr>
                                        <p:cTn id="21" dur="1" fill="hold">
                                          <p:stCondLst>
                                            <p:cond delay="0"/>
                                          </p:stCondLst>
                                        </p:cTn>
                                        <p:tgtEl>
                                          <p:spTgt spid="7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39"/>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40"/>
                                        </p:tgtEl>
                                        <p:attrNameLst>
                                          <p:attrName>style.visibility</p:attrName>
                                        </p:attrNameLst>
                                      </p:cBhvr>
                                      <p:to>
                                        <p:strVal val="hidden"/>
                                      </p:to>
                                    </p:set>
                                  </p:childTnLst>
                                </p:cTn>
                              </p:par>
                              <p:par>
                                <p:cTn id="28" presetID="1" presetClass="entr" presetSubtype="0" fill="hold" grpId="1" nodeType="withEffect">
                                  <p:stCondLst>
                                    <p:cond delay="0"/>
                                  </p:stCondLst>
                                  <p:childTnLst>
                                    <p:set>
                                      <p:cBhvr>
                                        <p:cTn id="29" dur="1" fill="hold">
                                          <p:stCondLst>
                                            <p:cond delay="0"/>
                                          </p:stCondLst>
                                        </p:cTn>
                                        <p:tgtEl>
                                          <p:spTgt spid="71"/>
                                        </p:tgtEl>
                                        <p:attrNameLst>
                                          <p:attrName>style.visibility</p:attrName>
                                        </p:attrNameLst>
                                      </p:cBhvr>
                                      <p:to>
                                        <p:strVal val="visible"/>
                                      </p:to>
                                    </p:set>
                                  </p:childTnLst>
                                </p:cTn>
                              </p:par>
                              <p:par>
                                <p:cTn id="30" presetID="1" presetClass="entr" presetSubtype="0" fill="hold" grpId="1" nodeType="withEffect">
                                  <p:stCondLst>
                                    <p:cond delay="0"/>
                                  </p:stCondLst>
                                  <p:childTnLst>
                                    <p:set>
                                      <p:cBhvr>
                                        <p:cTn id="31" dur="1" fill="hold">
                                          <p:stCondLst>
                                            <p:cond delay="0"/>
                                          </p:stCondLst>
                                        </p:cTn>
                                        <p:tgtEl>
                                          <p:spTgt spid="72"/>
                                        </p:tgtEl>
                                        <p:attrNameLst>
                                          <p:attrName>style.visibility</p:attrName>
                                        </p:attrNameLst>
                                      </p:cBhvr>
                                      <p:to>
                                        <p:strVal val="visible"/>
                                      </p:to>
                                    </p:set>
                                  </p:childTnLst>
                                </p:cTn>
                              </p:par>
                              <p:par>
                                <p:cTn id="32" presetID="1" presetClass="entr" presetSubtype="0" fill="hold" grpId="1" nodeType="withEffect">
                                  <p:stCondLst>
                                    <p:cond delay="0"/>
                                  </p:stCondLst>
                                  <p:childTnLst>
                                    <p:set>
                                      <p:cBhvr>
                                        <p:cTn id="33" dur="1" fill="hold">
                                          <p:stCondLst>
                                            <p:cond delay="0"/>
                                          </p:stCondLst>
                                        </p:cTn>
                                        <p:tgtEl>
                                          <p:spTgt spid="73"/>
                                        </p:tgtEl>
                                        <p:attrNameLst>
                                          <p:attrName>style.visibility</p:attrName>
                                        </p:attrNameLst>
                                      </p:cBhvr>
                                      <p:to>
                                        <p:strVal val="visible"/>
                                      </p:to>
                                    </p:set>
                                  </p:childTnLst>
                                </p:cTn>
                              </p:par>
                              <p:par>
                                <p:cTn id="34" presetID="1" presetClass="entr" presetSubtype="0" fill="hold" grpId="1" nodeType="withEffect">
                                  <p:stCondLst>
                                    <p:cond delay="0"/>
                                  </p:stCondLst>
                                  <p:childTnLst>
                                    <p:set>
                                      <p:cBhvr>
                                        <p:cTn id="35" dur="1" fill="hold">
                                          <p:stCondLst>
                                            <p:cond delay="0"/>
                                          </p:stCondLst>
                                        </p:cTn>
                                        <p:tgtEl>
                                          <p:spTgt spid="74"/>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36" restart="whenNotActive" fill="hold" evtFilter="cancelBubble" nodeType="interactiveSeq">
                <p:stCondLst>
                  <p:cond evt="onClick" delay="0">
                    <p:tgtEl>
                      <p:spTgt spid="4"/>
                    </p:tgtEl>
                  </p:cond>
                </p:stCondLst>
                <p:endSync evt="end" delay="0">
                  <p:rtn val="all"/>
                </p:endSync>
                <p:childTnLst>
                  <p:par>
                    <p:cTn id="37" fill="hold">
                      <p:stCondLst>
                        <p:cond delay="0"/>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xit" presetSubtype="0" fill="hold" grpId="2" nodeType="withEffect">
                                  <p:stCondLst>
                                    <p:cond delay="0"/>
                                  </p:stCondLst>
                                  <p:childTnLst>
                                    <p:set>
                                      <p:cBhvr>
                                        <p:cTn id="44" dur="1" fill="hold">
                                          <p:stCondLst>
                                            <p:cond delay="0"/>
                                          </p:stCondLst>
                                        </p:cTn>
                                        <p:tgtEl>
                                          <p:spTgt spid="72"/>
                                        </p:tgtEl>
                                        <p:attrNameLst>
                                          <p:attrName>style.visibility</p:attrName>
                                        </p:attrNameLst>
                                      </p:cBhvr>
                                      <p:to>
                                        <p:strVal val="hidden"/>
                                      </p:to>
                                    </p:set>
                                  </p:childTnLst>
                                </p:cTn>
                              </p:par>
                              <p:par>
                                <p:cTn id="45" presetID="1" presetClass="exit" presetSubtype="0" fill="hold" grpId="2" nodeType="withEffect">
                                  <p:stCondLst>
                                    <p:cond delay="0"/>
                                  </p:stCondLst>
                                  <p:childTnLst>
                                    <p:set>
                                      <p:cBhvr>
                                        <p:cTn id="46" dur="1" fill="hold">
                                          <p:stCondLst>
                                            <p:cond delay="0"/>
                                          </p:stCondLst>
                                        </p:cTn>
                                        <p:tgtEl>
                                          <p:spTgt spid="73"/>
                                        </p:tgtEl>
                                        <p:attrNameLst>
                                          <p:attrName>style.visibility</p:attrName>
                                        </p:attrNameLst>
                                      </p:cBhvr>
                                      <p:to>
                                        <p:strVal val="hidden"/>
                                      </p:to>
                                    </p:set>
                                  </p:childTnLst>
                                </p:cTn>
                              </p:par>
                              <p:par>
                                <p:cTn id="47" presetID="1" presetClass="exit" presetSubtype="0" fill="hold" grpId="2" nodeType="withEffect">
                                  <p:stCondLst>
                                    <p:cond delay="0"/>
                                  </p:stCondLst>
                                  <p:childTnLst>
                                    <p:set>
                                      <p:cBhvr>
                                        <p:cTn id="48" dur="1" fill="hold">
                                          <p:stCondLst>
                                            <p:cond delay="0"/>
                                          </p:stCondLst>
                                        </p:cTn>
                                        <p:tgtEl>
                                          <p:spTgt spid="74"/>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7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41"/>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42"/>
                                        </p:tgtEl>
                                        <p:attrNameLst>
                                          <p:attrName>style.visibility</p:attrName>
                                        </p:attrNameLst>
                                      </p:cBhvr>
                                      <p:to>
                                        <p:strVal val="hidden"/>
                                      </p:to>
                                    </p:set>
                                  </p:childTnLst>
                                </p:cTn>
                              </p:par>
                              <p:par>
                                <p:cTn id="57" presetID="1" presetClass="entr" presetSubtype="0" fill="hold" grpId="3" nodeType="withEffect">
                                  <p:stCondLst>
                                    <p:cond delay="0"/>
                                  </p:stCondLst>
                                  <p:childTnLst>
                                    <p:set>
                                      <p:cBhvr>
                                        <p:cTn id="58" dur="1" fill="hold">
                                          <p:stCondLst>
                                            <p:cond delay="0"/>
                                          </p:stCondLst>
                                        </p:cTn>
                                        <p:tgtEl>
                                          <p:spTgt spid="72"/>
                                        </p:tgtEl>
                                        <p:attrNameLst>
                                          <p:attrName>style.visibility</p:attrName>
                                        </p:attrNameLst>
                                      </p:cBhvr>
                                      <p:to>
                                        <p:strVal val="visible"/>
                                      </p:to>
                                    </p:set>
                                  </p:childTnLst>
                                </p:cTn>
                              </p:par>
                              <p:par>
                                <p:cTn id="59" presetID="1" presetClass="entr" presetSubtype="0" fill="hold" grpId="3" nodeType="withEffect">
                                  <p:stCondLst>
                                    <p:cond delay="0"/>
                                  </p:stCondLst>
                                  <p:childTnLst>
                                    <p:set>
                                      <p:cBhvr>
                                        <p:cTn id="60" dur="1" fill="hold">
                                          <p:stCondLst>
                                            <p:cond delay="0"/>
                                          </p:stCondLst>
                                        </p:cTn>
                                        <p:tgtEl>
                                          <p:spTgt spid="73"/>
                                        </p:tgtEl>
                                        <p:attrNameLst>
                                          <p:attrName>style.visibility</p:attrName>
                                        </p:attrNameLst>
                                      </p:cBhvr>
                                      <p:to>
                                        <p:strVal val="visible"/>
                                      </p:to>
                                    </p:set>
                                  </p:childTnLst>
                                </p:cTn>
                              </p:par>
                              <p:par>
                                <p:cTn id="61" presetID="1" presetClass="entr" presetSubtype="0" fill="hold" grpId="3" nodeType="withEffect">
                                  <p:stCondLst>
                                    <p:cond delay="0"/>
                                  </p:stCondLst>
                                  <p:childTnLst>
                                    <p:set>
                                      <p:cBhvr>
                                        <p:cTn id="62" dur="1" fill="hold">
                                          <p:stCondLst>
                                            <p:cond delay="0"/>
                                          </p:stCondLst>
                                        </p:cTn>
                                        <p:tgtEl>
                                          <p:spTgt spid="74"/>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75"/>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65" restart="whenNotActive" fill="hold" evtFilter="cancelBubble" nodeType="interactiveSeq">
                <p:stCondLst>
                  <p:cond evt="onClick" delay="0">
                    <p:tgtEl>
                      <p:spTgt spid="5"/>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43"/>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childTnLst>
                                </p:cTn>
                              </p:par>
                              <p:par>
                                <p:cTn id="72" presetID="1" presetClass="exit" presetSubtype="0" fill="hold" grpId="4" nodeType="withEffect">
                                  <p:stCondLst>
                                    <p:cond delay="0"/>
                                  </p:stCondLst>
                                  <p:childTnLst>
                                    <p:set>
                                      <p:cBhvr>
                                        <p:cTn id="73" dur="1" fill="hold">
                                          <p:stCondLst>
                                            <p:cond delay="0"/>
                                          </p:stCondLst>
                                        </p:cTn>
                                        <p:tgtEl>
                                          <p:spTgt spid="73"/>
                                        </p:tgtEl>
                                        <p:attrNameLst>
                                          <p:attrName>style.visibility</p:attrName>
                                        </p:attrNameLst>
                                      </p:cBhvr>
                                      <p:to>
                                        <p:strVal val="hidden"/>
                                      </p:to>
                                    </p:set>
                                  </p:childTnLst>
                                </p:cTn>
                              </p:par>
                              <p:par>
                                <p:cTn id="74" presetID="1" presetClass="exit" presetSubtype="0" fill="hold" grpId="4" nodeType="withEffect">
                                  <p:stCondLst>
                                    <p:cond delay="0"/>
                                  </p:stCondLst>
                                  <p:childTnLst>
                                    <p:set>
                                      <p:cBhvr>
                                        <p:cTn id="75" dur="1" fill="hold">
                                          <p:stCondLst>
                                            <p:cond delay="0"/>
                                          </p:stCondLst>
                                        </p:cTn>
                                        <p:tgtEl>
                                          <p:spTgt spid="74"/>
                                        </p:tgtEl>
                                        <p:attrNameLst>
                                          <p:attrName>style.visibility</p:attrName>
                                        </p:attrNameLst>
                                      </p:cBhvr>
                                      <p:to>
                                        <p:strVal val="hidden"/>
                                      </p:to>
                                    </p:set>
                                  </p:childTnLst>
                                </p:cTn>
                              </p:par>
                              <p:par>
                                <p:cTn id="76" presetID="1" presetClass="exit" presetSubtype="0" fill="hold" grpId="2" nodeType="withEffect">
                                  <p:stCondLst>
                                    <p:cond delay="0"/>
                                  </p:stCondLst>
                                  <p:childTnLst>
                                    <p:set>
                                      <p:cBhvr>
                                        <p:cTn id="77" dur="1" fill="hold">
                                          <p:stCondLst>
                                            <p:cond delay="0"/>
                                          </p:stCondLst>
                                        </p:cTn>
                                        <p:tgtEl>
                                          <p:spTgt spid="75"/>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 presetClass="exit" presetSubtype="0" fill="hold" nodeType="clickEffect">
                                  <p:stCondLst>
                                    <p:cond delay="0"/>
                                  </p:stCondLst>
                                  <p:childTnLst>
                                    <p:set>
                                      <p:cBhvr>
                                        <p:cTn id="81" dur="1" fill="hold">
                                          <p:stCondLst>
                                            <p:cond delay="0"/>
                                          </p:stCondLst>
                                        </p:cTn>
                                        <p:tgtEl>
                                          <p:spTgt spid="43"/>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44"/>
                                        </p:tgtEl>
                                        <p:attrNameLst>
                                          <p:attrName>style.visibility</p:attrName>
                                        </p:attrNameLst>
                                      </p:cBhvr>
                                      <p:to>
                                        <p:strVal val="hidden"/>
                                      </p:to>
                                    </p:set>
                                  </p:childTnLst>
                                </p:cTn>
                              </p:par>
                              <p:par>
                                <p:cTn id="84" presetID="1" presetClass="entr" presetSubtype="0" fill="hold" grpId="5" nodeType="withEffect">
                                  <p:stCondLst>
                                    <p:cond delay="0"/>
                                  </p:stCondLst>
                                  <p:childTnLst>
                                    <p:set>
                                      <p:cBhvr>
                                        <p:cTn id="85" dur="1" fill="hold">
                                          <p:stCondLst>
                                            <p:cond delay="0"/>
                                          </p:stCondLst>
                                        </p:cTn>
                                        <p:tgtEl>
                                          <p:spTgt spid="73"/>
                                        </p:tgtEl>
                                        <p:attrNameLst>
                                          <p:attrName>style.visibility</p:attrName>
                                        </p:attrNameLst>
                                      </p:cBhvr>
                                      <p:to>
                                        <p:strVal val="visible"/>
                                      </p:to>
                                    </p:set>
                                  </p:childTnLst>
                                </p:cTn>
                              </p:par>
                              <p:par>
                                <p:cTn id="86" presetID="1" presetClass="entr" presetSubtype="0" fill="hold" grpId="5" nodeType="withEffect">
                                  <p:stCondLst>
                                    <p:cond delay="0"/>
                                  </p:stCondLst>
                                  <p:childTnLst>
                                    <p:set>
                                      <p:cBhvr>
                                        <p:cTn id="87" dur="1" fill="hold">
                                          <p:stCondLst>
                                            <p:cond delay="0"/>
                                          </p:stCondLst>
                                        </p:cTn>
                                        <p:tgtEl>
                                          <p:spTgt spid="74"/>
                                        </p:tgtEl>
                                        <p:attrNameLst>
                                          <p:attrName>style.visibility</p:attrName>
                                        </p:attrNameLst>
                                      </p:cBhvr>
                                      <p:to>
                                        <p:strVal val="visible"/>
                                      </p:to>
                                    </p:set>
                                  </p:childTnLst>
                                </p:cTn>
                              </p:par>
                              <p:par>
                                <p:cTn id="88" presetID="1" presetClass="entr" presetSubtype="0" fill="hold" grpId="3" nodeType="withEffect">
                                  <p:stCondLst>
                                    <p:cond delay="0"/>
                                  </p:stCondLst>
                                  <p:childTnLst>
                                    <p:set>
                                      <p:cBhvr>
                                        <p:cTn id="89" dur="1" fill="hold">
                                          <p:stCondLst>
                                            <p:cond delay="0"/>
                                          </p:stCondLst>
                                        </p:cTn>
                                        <p:tgtEl>
                                          <p:spTgt spid="75"/>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90" restart="whenNotActive" fill="hold" evtFilter="cancelBubble" nodeType="interactiveSeq">
                <p:stCondLst>
                  <p:cond evt="onClick" delay="0">
                    <p:tgtEl>
                      <p:spTgt spid="6"/>
                    </p:tgtEl>
                  </p:cond>
                </p:stCondLst>
                <p:endSync evt="end" delay="0">
                  <p:rtn val="all"/>
                </p:endSync>
                <p:childTnLst>
                  <p:par>
                    <p:cTn id="91" fill="hold">
                      <p:stCondLst>
                        <p:cond delay="0"/>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4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childTnLst>
                                </p:cTn>
                              </p:par>
                              <p:par>
                                <p:cTn id="97" presetID="1" presetClass="exit" presetSubtype="0" fill="hold" grpId="2" nodeType="withEffect">
                                  <p:stCondLst>
                                    <p:cond delay="0"/>
                                  </p:stCondLst>
                                  <p:childTnLst>
                                    <p:set>
                                      <p:cBhvr>
                                        <p:cTn id="98" dur="1" fill="hold">
                                          <p:stCondLst>
                                            <p:cond delay="0"/>
                                          </p:stCondLst>
                                        </p:cTn>
                                        <p:tgtEl>
                                          <p:spTgt spid="71"/>
                                        </p:tgtEl>
                                        <p:attrNameLst>
                                          <p:attrName>style.visibility</p:attrName>
                                        </p:attrNameLst>
                                      </p:cBhvr>
                                      <p:to>
                                        <p:strVal val="hidden"/>
                                      </p:to>
                                    </p:set>
                                  </p:childTnLst>
                                </p:cTn>
                              </p:par>
                              <p:par>
                                <p:cTn id="99" presetID="1" presetClass="exit" presetSubtype="0" fill="hold" grpId="4" nodeType="withEffect">
                                  <p:stCondLst>
                                    <p:cond delay="0"/>
                                  </p:stCondLst>
                                  <p:childTnLst>
                                    <p:set>
                                      <p:cBhvr>
                                        <p:cTn id="100" dur="1" fill="hold">
                                          <p:stCondLst>
                                            <p:cond delay="0"/>
                                          </p:stCondLst>
                                        </p:cTn>
                                        <p:tgtEl>
                                          <p:spTgt spid="72"/>
                                        </p:tgtEl>
                                        <p:attrNameLst>
                                          <p:attrName>style.visibility</p:attrName>
                                        </p:attrNameLst>
                                      </p:cBhvr>
                                      <p:to>
                                        <p:strVal val="hidden"/>
                                      </p:to>
                                    </p:set>
                                  </p:childTnLst>
                                </p:cTn>
                              </p:par>
                              <p:par>
                                <p:cTn id="101" presetID="1" presetClass="exit" presetSubtype="0" fill="hold" grpId="0" nodeType="withEffect">
                                  <p:stCondLst>
                                    <p:cond delay="0"/>
                                  </p:stCondLst>
                                  <p:childTnLst>
                                    <p:set>
                                      <p:cBhvr>
                                        <p:cTn id="102" dur="1" fill="hold">
                                          <p:stCondLst>
                                            <p:cond delay="0"/>
                                          </p:stCondLst>
                                        </p:cTn>
                                        <p:tgtEl>
                                          <p:spTgt spid="70"/>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nodeType="clickEffect">
                                  <p:stCondLst>
                                    <p:cond delay="0"/>
                                  </p:stCondLst>
                                  <p:childTnLst>
                                    <p:set>
                                      <p:cBhvr>
                                        <p:cTn id="106" dur="1" fill="hold">
                                          <p:stCondLst>
                                            <p:cond delay="0"/>
                                          </p:stCondLst>
                                        </p:cTn>
                                        <p:tgtEl>
                                          <p:spTgt spid="45"/>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46"/>
                                        </p:tgtEl>
                                        <p:attrNameLst>
                                          <p:attrName>style.visibility</p:attrName>
                                        </p:attrNameLst>
                                      </p:cBhvr>
                                      <p:to>
                                        <p:strVal val="hidden"/>
                                      </p:to>
                                    </p:set>
                                  </p:childTnLst>
                                </p:cTn>
                              </p:par>
                              <p:par>
                                <p:cTn id="109" presetID="1" presetClass="entr" presetSubtype="0" fill="hold" grpId="3" nodeType="withEffect">
                                  <p:stCondLst>
                                    <p:cond delay="0"/>
                                  </p:stCondLst>
                                  <p:childTnLst>
                                    <p:set>
                                      <p:cBhvr>
                                        <p:cTn id="110" dur="1" fill="hold">
                                          <p:stCondLst>
                                            <p:cond delay="0"/>
                                          </p:stCondLst>
                                        </p:cTn>
                                        <p:tgtEl>
                                          <p:spTgt spid="71"/>
                                        </p:tgtEl>
                                        <p:attrNameLst>
                                          <p:attrName>style.visibility</p:attrName>
                                        </p:attrNameLst>
                                      </p:cBhvr>
                                      <p:to>
                                        <p:strVal val="visible"/>
                                      </p:to>
                                    </p:set>
                                  </p:childTnLst>
                                </p:cTn>
                              </p:par>
                              <p:par>
                                <p:cTn id="111" presetID="1" presetClass="entr" presetSubtype="0" fill="hold" grpId="5" nodeType="withEffect">
                                  <p:stCondLst>
                                    <p:cond delay="0"/>
                                  </p:stCondLst>
                                  <p:childTnLst>
                                    <p:set>
                                      <p:cBhvr>
                                        <p:cTn id="112" dur="1" fill="hold">
                                          <p:stCondLst>
                                            <p:cond delay="0"/>
                                          </p:stCondLst>
                                        </p:cTn>
                                        <p:tgtEl>
                                          <p:spTgt spid="72"/>
                                        </p:tgtEl>
                                        <p:attrNameLst>
                                          <p:attrName>style.visibility</p:attrName>
                                        </p:attrNameLst>
                                      </p:cBhvr>
                                      <p:to>
                                        <p:strVal val="visible"/>
                                      </p:to>
                                    </p:set>
                                  </p:childTnLst>
                                </p:cTn>
                              </p:par>
                              <p:par>
                                <p:cTn id="113" presetID="1" presetClass="entr" presetSubtype="0" fill="hold" grpId="1" nodeType="withEffect">
                                  <p:stCondLst>
                                    <p:cond delay="0"/>
                                  </p:stCondLst>
                                  <p:childTnLst>
                                    <p:set>
                                      <p:cBhvr>
                                        <p:cTn id="114" dur="1" fill="hold">
                                          <p:stCondLst>
                                            <p:cond delay="0"/>
                                          </p:stCondLst>
                                        </p:cTn>
                                        <p:tgtEl>
                                          <p:spTgt spid="70"/>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115" restart="whenNotActive" fill="hold" evtFilter="cancelBubble" nodeType="interactiveSeq">
                <p:stCondLst>
                  <p:cond evt="onClick" delay="0">
                    <p:tgtEl>
                      <p:spTgt spid="7"/>
                    </p:tgtEl>
                  </p:cond>
                </p:stCondLst>
                <p:endSync evt="end" delay="0">
                  <p:rtn val="all"/>
                </p:endSync>
                <p:childTnLst>
                  <p:par>
                    <p:cTn id="116" fill="hold">
                      <p:stCondLst>
                        <p:cond delay="0"/>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47"/>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48"/>
                                        </p:tgtEl>
                                        <p:attrNameLst>
                                          <p:attrName>style.visibility</p:attrName>
                                        </p:attrNameLst>
                                      </p:cBhvr>
                                      <p:to>
                                        <p:strVal val="visible"/>
                                      </p:to>
                                    </p:set>
                                  </p:childTnLst>
                                </p:cTn>
                              </p:par>
                              <p:par>
                                <p:cTn id="122" presetID="1" presetClass="exit" presetSubtype="0" fill="hold" grpId="4" nodeType="withEffect">
                                  <p:stCondLst>
                                    <p:cond delay="0"/>
                                  </p:stCondLst>
                                  <p:childTnLst>
                                    <p:set>
                                      <p:cBhvr>
                                        <p:cTn id="123" dur="1" fill="hold">
                                          <p:stCondLst>
                                            <p:cond delay="0"/>
                                          </p:stCondLst>
                                        </p:cTn>
                                        <p:tgtEl>
                                          <p:spTgt spid="71"/>
                                        </p:tgtEl>
                                        <p:attrNameLst>
                                          <p:attrName>style.visibility</p:attrName>
                                        </p:attrNameLst>
                                      </p:cBhvr>
                                      <p:to>
                                        <p:strVal val="hidden"/>
                                      </p:to>
                                    </p:set>
                                  </p:childTnLst>
                                </p:cTn>
                              </p:par>
                              <p:par>
                                <p:cTn id="124" presetID="1" presetClass="exit" presetSubtype="0" fill="hold" grpId="6" nodeType="withEffect">
                                  <p:stCondLst>
                                    <p:cond delay="0"/>
                                  </p:stCondLst>
                                  <p:childTnLst>
                                    <p:set>
                                      <p:cBhvr>
                                        <p:cTn id="125" dur="1" fill="hold">
                                          <p:stCondLst>
                                            <p:cond delay="0"/>
                                          </p:stCondLst>
                                        </p:cTn>
                                        <p:tgtEl>
                                          <p:spTgt spid="72"/>
                                        </p:tgtEl>
                                        <p:attrNameLst>
                                          <p:attrName>style.visibility</p:attrName>
                                        </p:attrNameLst>
                                      </p:cBhvr>
                                      <p:to>
                                        <p:strVal val="hidden"/>
                                      </p:to>
                                    </p:set>
                                  </p:childTnLst>
                                </p:cTn>
                              </p:par>
                              <p:par>
                                <p:cTn id="126" presetID="1" presetClass="exit" presetSubtype="0" fill="hold" grpId="6" nodeType="withEffect">
                                  <p:stCondLst>
                                    <p:cond delay="0"/>
                                  </p:stCondLst>
                                  <p:childTnLst>
                                    <p:set>
                                      <p:cBhvr>
                                        <p:cTn id="127" dur="1" fill="hold">
                                          <p:stCondLst>
                                            <p:cond delay="0"/>
                                          </p:stCondLst>
                                        </p:cTn>
                                        <p:tgtEl>
                                          <p:spTgt spid="73"/>
                                        </p:tgtEl>
                                        <p:attrNameLst>
                                          <p:attrName>style.visibility</p:attrName>
                                        </p:attrNameLst>
                                      </p:cBhvr>
                                      <p:to>
                                        <p:strVal val="hidden"/>
                                      </p:to>
                                    </p:set>
                                  </p:childTnLst>
                                </p:cTn>
                              </p:par>
                              <p:par>
                                <p:cTn id="128" presetID="1" presetClass="exit" presetSubtype="0" fill="hold" grpId="2" nodeType="withEffect">
                                  <p:stCondLst>
                                    <p:cond delay="0"/>
                                  </p:stCondLst>
                                  <p:childTnLst>
                                    <p:set>
                                      <p:cBhvr>
                                        <p:cTn id="129" dur="1" fill="hold">
                                          <p:stCondLst>
                                            <p:cond delay="0"/>
                                          </p:stCondLst>
                                        </p:cTn>
                                        <p:tgtEl>
                                          <p:spTgt spid="70"/>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1" presetClass="exit" presetSubtype="0" fill="hold" grpId="1" nodeType="clickEffect">
                                  <p:stCondLst>
                                    <p:cond delay="0"/>
                                  </p:stCondLst>
                                  <p:childTnLst>
                                    <p:set>
                                      <p:cBhvr>
                                        <p:cTn id="133" dur="1" fill="hold">
                                          <p:stCondLst>
                                            <p:cond delay="0"/>
                                          </p:stCondLst>
                                        </p:cTn>
                                        <p:tgtEl>
                                          <p:spTgt spid="47"/>
                                        </p:tgtEl>
                                        <p:attrNameLst>
                                          <p:attrName>style.visibility</p:attrName>
                                        </p:attrNameLst>
                                      </p:cBhvr>
                                      <p:to>
                                        <p:strVal val="hidden"/>
                                      </p:to>
                                    </p:set>
                                  </p:childTnLst>
                                </p:cTn>
                              </p:par>
                              <p:par>
                                <p:cTn id="134" presetID="1" presetClass="exit" presetSubtype="0" fill="hold" nodeType="withEffect">
                                  <p:stCondLst>
                                    <p:cond delay="0"/>
                                  </p:stCondLst>
                                  <p:childTnLst>
                                    <p:set>
                                      <p:cBhvr>
                                        <p:cTn id="135" dur="1" fill="hold">
                                          <p:stCondLst>
                                            <p:cond delay="0"/>
                                          </p:stCondLst>
                                        </p:cTn>
                                        <p:tgtEl>
                                          <p:spTgt spid="48"/>
                                        </p:tgtEl>
                                        <p:attrNameLst>
                                          <p:attrName>style.visibility</p:attrName>
                                        </p:attrNameLst>
                                      </p:cBhvr>
                                      <p:to>
                                        <p:strVal val="hidden"/>
                                      </p:to>
                                    </p:set>
                                  </p:childTnLst>
                                </p:cTn>
                              </p:par>
                              <p:par>
                                <p:cTn id="136" presetID="1" presetClass="entr" presetSubtype="0" fill="hold" grpId="5" nodeType="withEffect">
                                  <p:stCondLst>
                                    <p:cond delay="0"/>
                                  </p:stCondLst>
                                  <p:childTnLst>
                                    <p:set>
                                      <p:cBhvr>
                                        <p:cTn id="137" dur="1" fill="hold">
                                          <p:stCondLst>
                                            <p:cond delay="0"/>
                                          </p:stCondLst>
                                        </p:cTn>
                                        <p:tgtEl>
                                          <p:spTgt spid="71"/>
                                        </p:tgtEl>
                                        <p:attrNameLst>
                                          <p:attrName>style.visibility</p:attrName>
                                        </p:attrNameLst>
                                      </p:cBhvr>
                                      <p:to>
                                        <p:strVal val="visible"/>
                                      </p:to>
                                    </p:set>
                                  </p:childTnLst>
                                </p:cTn>
                              </p:par>
                              <p:par>
                                <p:cTn id="138" presetID="1" presetClass="entr" presetSubtype="0" fill="hold" grpId="7" nodeType="withEffect">
                                  <p:stCondLst>
                                    <p:cond delay="0"/>
                                  </p:stCondLst>
                                  <p:childTnLst>
                                    <p:set>
                                      <p:cBhvr>
                                        <p:cTn id="139" dur="1" fill="hold">
                                          <p:stCondLst>
                                            <p:cond delay="0"/>
                                          </p:stCondLst>
                                        </p:cTn>
                                        <p:tgtEl>
                                          <p:spTgt spid="72"/>
                                        </p:tgtEl>
                                        <p:attrNameLst>
                                          <p:attrName>style.visibility</p:attrName>
                                        </p:attrNameLst>
                                      </p:cBhvr>
                                      <p:to>
                                        <p:strVal val="visible"/>
                                      </p:to>
                                    </p:set>
                                  </p:childTnLst>
                                </p:cTn>
                              </p:par>
                              <p:par>
                                <p:cTn id="140" presetID="1" presetClass="entr" presetSubtype="0" fill="hold" grpId="7" nodeType="withEffect">
                                  <p:stCondLst>
                                    <p:cond delay="0"/>
                                  </p:stCondLst>
                                  <p:childTnLst>
                                    <p:set>
                                      <p:cBhvr>
                                        <p:cTn id="141" dur="1" fill="hold">
                                          <p:stCondLst>
                                            <p:cond delay="0"/>
                                          </p:stCondLst>
                                        </p:cTn>
                                        <p:tgtEl>
                                          <p:spTgt spid="73"/>
                                        </p:tgtEl>
                                        <p:attrNameLst>
                                          <p:attrName>style.visibility</p:attrName>
                                        </p:attrNameLst>
                                      </p:cBhvr>
                                      <p:to>
                                        <p:strVal val="visible"/>
                                      </p:to>
                                    </p:set>
                                  </p:childTnLst>
                                </p:cTn>
                              </p:par>
                              <p:par>
                                <p:cTn id="142" presetID="1" presetClass="entr" presetSubtype="0" fill="hold" grpId="3" nodeType="withEffect">
                                  <p:stCondLst>
                                    <p:cond delay="0"/>
                                  </p:stCondLst>
                                  <p:childTnLst>
                                    <p:set>
                                      <p:cBhvr>
                                        <p:cTn id="143" dur="1" fill="hold">
                                          <p:stCondLst>
                                            <p:cond delay="0"/>
                                          </p:stCondLst>
                                        </p:cTn>
                                        <p:tgtEl>
                                          <p:spTgt spid="70"/>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144" restart="whenNotActive" fill="hold" evtFilter="cancelBubble" nodeType="interactiveSeq">
                <p:stCondLst>
                  <p:cond evt="onClick" delay="0">
                    <p:tgtEl>
                      <p:spTgt spid="8"/>
                    </p:tgtEl>
                  </p:cond>
                </p:stCondLst>
                <p:endSync evt="end" delay="0">
                  <p:rtn val="all"/>
                </p:endSync>
                <p:childTnLst>
                  <p:par>
                    <p:cTn id="145" fill="hold">
                      <p:stCondLst>
                        <p:cond delay="0"/>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31"/>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32"/>
                                        </p:tgtEl>
                                        <p:attrNameLst>
                                          <p:attrName>style.visibility</p:attrName>
                                        </p:attrNameLst>
                                      </p:cBhvr>
                                      <p:to>
                                        <p:strVal val="visible"/>
                                      </p:to>
                                    </p:set>
                                  </p:childTnLst>
                                </p:cTn>
                              </p:par>
                              <p:par>
                                <p:cTn id="151" presetID="1" presetClass="exit" presetSubtype="0" fill="hold" grpId="6" nodeType="withEffect">
                                  <p:stCondLst>
                                    <p:cond delay="0"/>
                                  </p:stCondLst>
                                  <p:childTnLst>
                                    <p:set>
                                      <p:cBhvr>
                                        <p:cTn id="152" dur="1" fill="hold">
                                          <p:stCondLst>
                                            <p:cond delay="0"/>
                                          </p:stCondLst>
                                        </p:cTn>
                                        <p:tgtEl>
                                          <p:spTgt spid="71"/>
                                        </p:tgtEl>
                                        <p:attrNameLst>
                                          <p:attrName>style.visibility</p:attrName>
                                        </p:attrNameLst>
                                      </p:cBhvr>
                                      <p:to>
                                        <p:strVal val="hidden"/>
                                      </p:to>
                                    </p:set>
                                  </p:childTnLst>
                                </p:cTn>
                              </p:par>
                              <p:par>
                                <p:cTn id="153" presetID="1" presetClass="exit" presetSubtype="0" fill="hold" grpId="8" nodeType="withEffect">
                                  <p:stCondLst>
                                    <p:cond delay="0"/>
                                  </p:stCondLst>
                                  <p:childTnLst>
                                    <p:set>
                                      <p:cBhvr>
                                        <p:cTn id="154" dur="1" fill="hold">
                                          <p:stCondLst>
                                            <p:cond delay="0"/>
                                          </p:stCondLst>
                                        </p:cTn>
                                        <p:tgtEl>
                                          <p:spTgt spid="72"/>
                                        </p:tgtEl>
                                        <p:attrNameLst>
                                          <p:attrName>style.visibility</p:attrName>
                                        </p:attrNameLst>
                                      </p:cBhvr>
                                      <p:to>
                                        <p:strVal val="hidden"/>
                                      </p:to>
                                    </p:set>
                                  </p:childTnLst>
                                </p:cTn>
                              </p:par>
                              <p:par>
                                <p:cTn id="155" presetID="1" presetClass="exit" presetSubtype="0" fill="hold" grpId="8" nodeType="withEffect">
                                  <p:stCondLst>
                                    <p:cond delay="0"/>
                                  </p:stCondLst>
                                  <p:childTnLst>
                                    <p:set>
                                      <p:cBhvr>
                                        <p:cTn id="156" dur="1" fill="hold">
                                          <p:stCondLst>
                                            <p:cond delay="0"/>
                                          </p:stCondLst>
                                        </p:cTn>
                                        <p:tgtEl>
                                          <p:spTgt spid="73"/>
                                        </p:tgtEl>
                                        <p:attrNameLst>
                                          <p:attrName>style.visibility</p:attrName>
                                        </p:attrNameLst>
                                      </p:cBhvr>
                                      <p:to>
                                        <p:strVal val="hidden"/>
                                      </p:to>
                                    </p:set>
                                  </p:childTnLst>
                                </p:cTn>
                              </p:par>
                              <p:par>
                                <p:cTn id="157" presetID="1" presetClass="exit" presetSubtype="0" fill="hold" grpId="6" nodeType="withEffect">
                                  <p:stCondLst>
                                    <p:cond delay="0"/>
                                  </p:stCondLst>
                                  <p:childTnLst>
                                    <p:set>
                                      <p:cBhvr>
                                        <p:cTn id="158" dur="1" fill="hold">
                                          <p:stCondLst>
                                            <p:cond delay="0"/>
                                          </p:stCondLst>
                                        </p:cTn>
                                        <p:tgtEl>
                                          <p:spTgt spid="74"/>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1" presetClass="exit" presetSubtype="0" fill="hold" grpId="1" nodeType="clickEffect">
                                  <p:stCondLst>
                                    <p:cond delay="0"/>
                                  </p:stCondLst>
                                  <p:childTnLst>
                                    <p:set>
                                      <p:cBhvr>
                                        <p:cTn id="162" dur="1" fill="hold">
                                          <p:stCondLst>
                                            <p:cond delay="0"/>
                                          </p:stCondLst>
                                        </p:cTn>
                                        <p:tgtEl>
                                          <p:spTgt spid="31"/>
                                        </p:tgtEl>
                                        <p:attrNameLst>
                                          <p:attrName>style.visibility</p:attrName>
                                        </p:attrNameLst>
                                      </p:cBhvr>
                                      <p:to>
                                        <p:strVal val="hidden"/>
                                      </p:to>
                                    </p:set>
                                  </p:childTnLst>
                                </p:cTn>
                              </p:par>
                              <p:par>
                                <p:cTn id="163" presetID="1" presetClass="exit" presetSubtype="0" fill="hold" nodeType="withEffect">
                                  <p:stCondLst>
                                    <p:cond delay="0"/>
                                  </p:stCondLst>
                                  <p:childTnLst>
                                    <p:set>
                                      <p:cBhvr>
                                        <p:cTn id="164" dur="1" fill="hold">
                                          <p:stCondLst>
                                            <p:cond delay="0"/>
                                          </p:stCondLst>
                                        </p:cTn>
                                        <p:tgtEl>
                                          <p:spTgt spid="32"/>
                                        </p:tgtEl>
                                        <p:attrNameLst>
                                          <p:attrName>style.visibility</p:attrName>
                                        </p:attrNameLst>
                                      </p:cBhvr>
                                      <p:to>
                                        <p:strVal val="hidden"/>
                                      </p:to>
                                    </p:set>
                                  </p:childTnLst>
                                </p:cTn>
                              </p:par>
                              <p:par>
                                <p:cTn id="165" presetID="1" presetClass="entr" presetSubtype="0" fill="hold" grpId="7" nodeType="withEffect">
                                  <p:stCondLst>
                                    <p:cond delay="0"/>
                                  </p:stCondLst>
                                  <p:childTnLst>
                                    <p:set>
                                      <p:cBhvr>
                                        <p:cTn id="166" dur="1" fill="hold">
                                          <p:stCondLst>
                                            <p:cond delay="0"/>
                                          </p:stCondLst>
                                        </p:cTn>
                                        <p:tgtEl>
                                          <p:spTgt spid="71"/>
                                        </p:tgtEl>
                                        <p:attrNameLst>
                                          <p:attrName>style.visibility</p:attrName>
                                        </p:attrNameLst>
                                      </p:cBhvr>
                                      <p:to>
                                        <p:strVal val="visible"/>
                                      </p:to>
                                    </p:set>
                                  </p:childTnLst>
                                </p:cTn>
                              </p:par>
                              <p:par>
                                <p:cTn id="167" presetID="1" presetClass="entr" presetSubtype="0" fill="hold" grpId="9" nodeType="withEffect">
                                  <p:stCondLst>
                                    <p:cond delay="0"/>
                                  </p:stCondLst>
                                  <p:childTnLst>
                                    <p:set>
                                      <p:cBhvr>
                                        <p:cTn id="168" dur="1" fill="hold">
                                          <p:stCondLst>
                                            <p:cond delay="0"/>
                                          </p:stCondLst>
                                        </p:cTn>
                                        <p:tgtEl>
                                          <p:spTgt spid="72"/>
                                        </p:tgtEl>
                                        <p:attrNameLst>
                                          <p:attrName>style.visibility</p:attrName>
                                        </p:attrNameLst>
                                      </p:cBhvr>
                                      <p:to>
                                        <p:strVal val="visible"/>
                                      </p:to>
                                    </p:set>
                                  </p:childTnLst>
                                </p:cTn>
                              </p:par>
                              <p:par>
                                <p:cTn id="169" presetID="1" presetClass="entr" presetSubtype="0" fill="hold" grpId="9" nodeType="withEffect">
                                  <p:stCondLst>
                                    <p:cond delay="0"/>
                                  </p:stCondLst>
                                  <p:childTnLst>
                                    <p:set>
                                      <p:cBhvr>
                                        <p:cTn id="170" dur="1" fill="hold">
                                          <p:stCondLst>
                                            <p:cond delay="0"/>
                                          </p:stCondLst>
                                        </p:cTn>
                                        <p:tgtEl>
                                          <p:spTgt spid="73"/>
                                        </p:tgtEl>
                                        <p:attrNameLst>
                                          <p:attrName>style.visibility</p:attrName>
                                        </p:attrNameLst>
                                      </p:cBhvr>
                                      <p:to>
                                        <p:strVal val="visible"/>
                                      </p:to>
                                    </p:set>
                                  </p:childTnLst>
                                </p:cTn>
                              </p:par>
                              <p:par>
                                <p:cTn id="171" presetID="1" presetClass="entr" presetSubtype="0" fill="hold" grpId="7" nodeType="withEffect">
                                  <p:stCondLst>
                                    <p:cond delay="0"/>
                                  </p:stCondLst>
                                  <p:childTnLst>
                                    <p:set>
                                      <p:cBhvr>
                                        <p:cTn id="172" dur="1" fill="hold">
                                          <p:stCondLst>
                                            <p:cond delay="0"/>
                                          </p:stCondLst>
                                        </p:cTn>
                                        <p:tgtEl>
                                          <p:spTgt spid="74"/>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73" restart="whenNotActive" fill="hold" evtFilter="cancelBubble" nodeType="interactiveSeq">
                <p:stCondLst>
                  <p:cond evt="onClick" delay="0">
                    <p:tgtEl>
                      <p:spTgt spid="9"/>
                    </p:tgtEl>
                  </p:cond>
                </p:stCondLst>
                <p:endSync evt="end" delay="0">
                  <p:rtn val="all"/>
                </p:endSync>
                <p:childTnLst>
                  <p:par>
                    <p:cTn id="174" fill="hold">
                      <p:stCondLst>
                        <p:cond delay="0"/>
                      </p:stCondLst>
                      <p:childTnLst>
                        <p:par>
                          <p:cTn id="175" fill="hold">
                            <p:stCondLst>
                              <p:cond delay="0"/>
                            </p:stCondLst>
                            <p:childTnLst>
                              <p:par>
                                <p:cTn id="176" presetID="1" presetClass="entr" presetSubtype="0" fill="hold" grpId="0" nodeType="clickEffect">
                                  <p:stCondLst>
                                    <p:cond delay="0"/>
                                  </p:stCondLst>
                                  <p:childTnLst>
                                    <p:set>
                                      <p:cBhvr>
                                        <p:cTn id="177" dur="1" fill="hold">
                                          <p:stCondLst>
                                            <p:cond delay="0"/>
                                          </p:stCondLst>
                                        </p:cTn>
                                        <p:tgtEl>
                                          <p:spTgt spid="33"/>
                                        </p:tgtEl>
                                        <p:attrNameLst>
                                          <p:attrName>style.visibility</p:attrName>
                                        </p:attrNameLst>
                                      </p:cBhvr>
                                      <p:to>
                                        <p:strVal val="visible"/>
                                      </p:to>
                                    </p:set>
                                  </p:childTnLst>
                                </p:cTn>
                              </p:par>
                              <p:par>
                                <p:cTn id="178" presetID="1" presetClass="entr" presetSubtype="0" fill="hold" nodeType="withEffect">
                                  <p:stCondLst>
                                    <p:cond delay="0"/>
                                  </p:stCondLst>
                                  <p:childTnLst>
                                    <p:set>
                                      <p:cBhvr>
                                        <p:cTn id="179" dur="1" fill="hold">
                                          <p:stCondLst>
                                            <p:cond delay="0"/>
                                          </p:stCondLst>
                                        </p:cTn>
                                        <p:tgtEl>
                                          <p:spTgt spid="34"/>
                                        </p:tgtEl>
                                        <p:attrNameLst>
                                          <p:attrName>style.visibility</p:attrName>
                                        </p:attrNameLst>
                                      </p:cBhvr>
                                      <p:to>
                                        <p:strVal val="visible"/>
                                      </p:to>
                                    </p:set>
                                  </p:childTnLst>
                                </p:cTn>
                              </p:par>
                              <p:par>
                                <p:cTn id="180" presetID="1" presetClass="exit" presetSubtype="0" fill="hold" grpId="0" nodeType="withEffect">
                                  <p:stCondLst>
                                    <p:cond delay="0"/>
                                  </p:stCondLst>
                                  <p:childTnLst>
                                    <p:set>
                                      <p:cBhvr>
                                        <p:cTn id="181" dur="1" fill="hold">
                                          <p:stCondLst>
                                            <p:cond delay="0"/>
                                          </p:stCondLst>
                                        </p:cTn>
                                        <p:tgtEl>
                                          <p:spTgt spid="77"/>
                                        </p:tgtEl>
                                        <p:attrNameLst>
                                          <p:attrName>style.visibility</p:attrName>
                                        </p:attrNameLst>
                                      </p:cBhvr>
                                      <p:to>
                                        <p:strVal val="hidden"/>
                                      </p:to>
                                    </p:set>
                                  </p:childTnLst>
                                </p:cTn>
                              </p:par>
                              <p:par>
                                <p:cTn id="182" presetID="1" presetClass="exit" presetSubtype="0" fill="hold" grpId="0" nodeType="withEffect">
                                  <p:stCondLst>
                                    <p:cond delay="0"/>
                                  </p:stCondLst>
                                  <p:childTnLst>
                                    <p:set>
                                      <p:cBhvr>
                                        <p:cTn id="183" dur="1" fill="hold">
                                          <p:stCondLst>
                                            <p:cond delay="0"/>
                                          </p:stCondLst>
                                        </p:cTn>
                                        <p:tgtEl>
                                          <p:spTgt spid="78"/>
                                        </p:tgtEl>
                                        <p:attrNameLst>
                                          <p:attrName>style.visibility</p:attrName>
                                        </p:attrNameLst>
                                      </p:cBhvr>
                                      <p:to>
                                        <p:strVal val="hidden"/>
                                      </p:to>
                                    </p:set>
                                  </p:childTnLst>
                                </p:cTn>
                              </p:par>
                              <p:par>
                                <p:cTn id="184" presetID="1" presetClass="exit" presetSubtype="0" fill="hold" grpId="0" nodeType="withEffect">
                                  <p:stCondLst>
                                    <p:cond delay="0"/>
                                  </p:stCondLst>
                                  <p:childTnLst>
                                    <p:set>
                                      <p:cBhvr>
                                        <p:cTn id="185" dur="1" fill="hold">
                                          <p:stCondLst>
                                            <p:cond delay="0"/>
                                          </p:stCondLst>
                                        </p:cTn>
                                        <p:tgtEl>
                                          <p:spTgt spid="79"/>
                                        </p:tgtEl>
                                        <p:attrNameLst>
                                          <p:attrName>style.visibility</p:attrName>
                                        </p:attrNameLst>
                                      </p:cBhvr>
                                      <p:to>
                                        <p:strVal val="hidden"/>
                                      </p:to>
                                    </p:set>
                                  </p:childTnLst>
                                </p:cTn>
                              </p:par>
                              <p:par>
                                <p:cTn id="186" presetID="1" presetClass="exit" presetSubtype="0" fill="hold" grpId="0" nodeType="withEffect">
                                  <p:stCondLst>
                                    <p:cond delay="0"/>
                                  </p:stCondLst>
                                  <p:childTnLst>
                                    <p:set>
                                      <p:cBhvr>
                                        <p:cTn id="187" dur="1" fill="hold">
                                          <p:stCondLst>
                                            <p:cond delay="0"/>
                                          </p:stCondLst>
                                        </p:cTn>
                                        <p:tgtEl>
                                          <p:spTgt spid="80"/>
                                        </p:tgtEl>
                                        <p:attrNameLst>
                                          <p:attrName>style.visibility</p:attrName>
                                        </p:attrNameLst>
                                      </p:cBhvr>
                                      <p:to>
                                        <p:strVal val="hidden"/>
                                      </p:to>
                                    </p:set>
                                  </p:childTnLst>
                                </p:cTn>
                              </p:par>
                            </p:childTnLst>
                          </p:cTn>
                        </p:par>
                      </p:childTnLst>
                    </p:cTn>
                  </p:par>
                  <p:par>
                    <p:cTn id="188" fill="hold">
                      <p:stCondLst>
                        <p:cond delay="indefinite"/>
                      </p:stCondLst>
                      <p:childTnLst>
                        <p:par>
                          <p:cTn id="189" fill="hold">
                            <p:stCondLst>
                              <p:cond delay="0"/>
                            </p:stCondLst>
                            <p:childTnLst>
                              <p:par>
                                <p:cTn id="190" presetID="1" presetClass="exit" presetSubtype="0" fill="hold" grpId="1" nodeType="clickEffect">
                                  <p:stCondLst>
                                    <p:cond delay="0"/>
                                  </p:stCondLst>
                                  <p:childTnLst>
                                    <p:set>
                                      <p:cBhvr>
                                        <p:cTn id="191" dur="1" fill="hold">
                                          <p:stCondLst>
                                            <p:cond delay="0"/>
                                          </p:stCondLst>
                                        </p:cTn>
                                        <p:tgtEl>
                                          <p:spTgt spid="33"/>
                                        </p:tgtEl>
                                        <p:attrNameLst>
                                          <p:attrName>style.visibility</p:attrName>
                                        </p:attrNameLst>
                                      </p:cBhvr>
                                      <p:to>
                                        <p:strVal val="hidden"/>
                                      </p:to>
                                    </p:set>
                                  </p:childTnLst>
                                </p:cTn>
                              </p:par>
                              <p:par>
                                <p:cTn id="192" presetID="1" presetClass="exit" presetSubtype="0" fill="hold" nodeType="withEffect">
                                  <p:stCondLst>
                                    <p:cond delay="0"/>
                                  </p:stCondLst>
                                  <p:childTnLst>
                                    <p:set>
                                      <p:cBhvr>
                                        <p:cTn id="193" dur="1" fill="hold">
                                          <p:stCondLst>
                                            <p:cond delay="0"/>
                                          </p:stCondLst>
                                        </p:cTn>
                                        <p:tgtEl>
                                          <p:spTgt spid="34"/>
                                        </p:tgtEl>
                                        <p:attrNameLst>
                                          <p:attrName>style.visibility</p:attrName>
                                        </p:attrNameLst>
                                      </p:cBhvr>
                                      <p:to>
                                        <p:strVal val="hidden"/>
                                      </p:to>
                                    </p:set>
                                  </p:childTnLst>
                                </p:cTn>
                              </p:par>
                              <p:par>
                                <p:cTn id="194" presetID="1" presetClass="entr" presetSubtype="0" fill="hold" grpId="1" nodeType="withEffect">
                                  <p:stCondLst>
                                    <p:cond delay="0"/>
                                  </p:stCondLst>
                                  <p:childTnLst>
                                    <p:set>
                                      <p:cBhvr>
                                        <p:cTn id="195" dur="1" fill="hold">
                                          <p:stCondLst>
                                            <p:cond delay="0"/>
                                          </p:stCondLst>
                                        </p:cTn>
                                        <p:tgtEl>
                                          <p:spTgt spid="77"/>
                                        </p:tgtEl>
                                        <p:attrNameLst>
                                          <p:attrName>style.visibility</p:attrName>
                                        </p:attrNameLst>
                                      </p:cBhvr>
                                      <p:to>
                                        <p:strVal val="visible"/>
                                      </p:to>
                                    </p:set>
                                  </p:childTnLst>
                                </p:cTn>
                              </p:par>
                              <p:par>
                                <p:cTn id="196" presetID="1" presetClass="entr" presetSubtype="0" fill="hold" grpId="1" nodeType="withEffect">
                                  <p:stCondLst>
                                    <p:cond delay="0"/>
                                  </p:stCondLst>
                                  <p:childTnLst>
                                    <p:set>
                                      <p:cBhvr>
                                        <p:cTn id="197" dur="1" fill="hold">
                                          <p:stCondLst>
                                            <p:cond delay="0"/>
                                          </p:stCondLst>
                                        </p:cTn>
                                        <p:tgtEl>
                                          <p:spTgt spid="78"/>
                                        </p:tgtEl>
                                        <p:attrNameLst>
                                          <p:attrName>style.visibility</p:attrName>
                                        </p:attrNameLst>
                                      </p:cBhvr>
                                      <p:to>
                                        <p:strVal val="visible"/>
                                      </p:to>
                                    </p:set>
                                  </p:childTnLst>
                                </p:cTn>
                              </p:par>
                              <p:par>
                                <p:cTn id="198" presetID="1" presetClass="entr" presetSubtype="0" fill="hold" grpId="1" nodeType="withEffect">
                                  <p:stCondLst>
                                    <p:cond delay="0"/>
                                  </p:stCondLst>
                                  <p:childTnLst>
                                    <p:set>
                                      <p:cBhvr>
                                        <p:cTn id="199" dur="1" fill="hold">
                                          <p:stCondLst>
                                            <p:cond delay="0"/>
                                          </p:stCondLst>
                                        </p:cTn>
                                        <p:tgtEl>
                                          <p:spTgt spid="79"/>
                                        </p:tgtEl>
                                        <p:attrNameLst>
                                          <p:attrName>style.visibility</p:attrName>
                                        </p:attrNameLst>
                                      </p:cBhvr>
                                      <p:to>
                                        <p:strVal val="visible"/>
                                      </p:to>
                                    </p:set>
                                  </p:childTnLst>
                                </p:cTn>
                              </p:par>
                              <p:par>
                                <p:cTn id="200" presetID="1" presetClass="entr" presetSubtype="0" fill="hold" grpId="1" nodeType="withEffect">
                                  <p:stCondLst>
                                    <p:cond delay="0"/>
                                  </p:stCondLst>
                                  <p:childTnLst>
                                    <p:set>
                                      <p:cBhvr>
                                        <p:cTn id="201" dur="1" fill="hold">
                                          <p:stCondLst>
                                            <p:cond delay="0"/>
                                          </p:stCondLst>
                                        </p:cTn>
                                        <p:tgtEl>
                                          <p:spTgt spid="80"/>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02" restart="whenNotActive" fill="hold" evtFilter="cancelBubble" nodeType="interactiveSeq">
                <p:stCondLst>
                  <p:cond evt="onClick" delay="0">
                    <p:tgtEl>
                      <p:spTgt spid="10"/>
                    </p:tgtEl>
                  </p:cond>
                </p:stCondLst>
                <p:endSync evt="end" delay="0">
                  <p:rtn val="all"/>
                </p:endSync>
                <p:childTnLst>
                  <p:par>
                    <p:cTn id="203" fill="hold">
                      <p:stCondLst>
                        <p:cond delay="0"/>
                      </p:stCondLst>
                      <p:childTnLst>
                        <p:par>
                          <p:cTn id="204" fill="hold">
                            <p:stCondLst>
                              <p:cond delay="0"/>
                            </p:stCondLst>
                            <p:childTnLst>
                              <p:par>
                                <p:cTn id="205" presetID="1" presetClass="entr" presetSubtype="0" fill="hold" grpId="0" nodeType="clickEffect">
                                  <p:stCondLst>
                                    <p:cond delay="0"/>
                                  </p:stCondLst>
                                  <p:childTnLst>
                                    <p:set>
                                      <p:cBhvr>
                                        <p:cTn id="206" dur="1" fill="hold">
                                          <p:stCondLst>
                                            <p:cond delay="0"/>
                                          </p:stCondLst>
                                        </p:cTn>
                                        <p:tgtEl>
                                          <p:spTgt spid="35"/>
                                        </p:tgtEl>
                                        <p:attrNameLst>
                                          <p:attrName>style.visibility</p:attrName>
                                        </p:attrNameLst>
                                      </p:cBhvr>
                                      <p:to>
                                        <p:strVal val="visible"/>
                                      </p:to>
                                    </p:set>
                                  </p:childTnLst>
                                </p:cTn>
                              </p:par>
                              <p:par>
                                <p:cTn id="207" presetID="1" presetClass="entr" presetSubtype="0" fill="hold" nodeType="withEffect">
                                  <p:stCondLst>
                                    <p:cond delay="0"/>
                                  </p:stCondLst>
                                  <p:childTnLst>
                                    <p:set>
                                      <p:cBhvr>
                                        <p:cTn id="208" dur="1" fill="hold">
                                          <p:stCondLst>
                                            <p:cond delay="0"/>
                                          </p:stCondLst>
                                        </p:cTn>
                                        <p:tgtEl>
                                          <p:spTgt spid="36"/>
                                        </p:tgtEl>
                                        <p:attrNameLst>
                                          <p:attrName>style.visibility</p:attrName>
                                        </p:attrNameLst>
                                      </p:cBhvr>
                                      <p:to>
                                        <p:strVal val="visible"/>
                                      </p:to>
                                    </p:set>
                                  </p:childTnLst>
                                </p:cTn>
                              </p:par>
                              <p:par>
                                <p:cTn id="209" presetID="1" presetClass="exit" presetSubtype="0" fill="hold" grpId="2" nodeType="withEffect">
                                  <p:stCondLst>
                                    <p:cond delay="0"/>
                                  </p:stCondLst>
                                  <p:childTnLst>
                                    <p:set>
                                      <p:cBhvr>
                                        <p:cTn id="210" dur="1" fill="hold">
                                          <p:stCondLst>
                                            <p:cond delay="0"/>
                                          </p:stCondLst>
                                        </p:cTn>
                                        <p:tgtEl>
                                          <p:spTgt spid="78"/>
                                        </p:tgtEl>
                                        <p:attrNameLst>
                                          <p:attrName>style.visibility</p:attrName>
                                        </p:attrNameLst>
                                      </p:cBhvr>
                                      <p:to>
                                        <p:strVal val="hidden"/>
                                      </p:to>
                                    </p:set>
                                  </p:childTnLst>
                                </p:cTn>
                              </p:par>
                              <p:par>
                                <p:cTn id="211" presetID="1" presetClass="exit" presetSubtype="0" fill="hold" grpId="2" nodeType="withEffect">
                                  <p:stCondLst>
                                    <p:cond delay="0"/>
                                  </p:stCondLst>
                                  <p:childTnLst>
                                    <p:set>
                                      <p:cBhvr>
                                        <p:cTn id="212" dur="1" fill="hold">
                                          <p:stCondLst>
                                            <p:cond delay="0"/>
                                          </p:stCondLst>
                                        </p:cTn>
                                        <p:tgtEl>
                                          <p:spTgt spid="79"/>
                                        </p:tgtEl>
                                        <p:attrNameLst>
                                          <p:attrName>style.visibility</p:attrName>
                                        </p:attrNameLst>
                                      </p:cBhvr>
                                      <p:to>
                                        <p:strVal val="hidden"/>
                                      </p:to>
                                    </p:set>
                                  </p:childTnLst>
                                </p:cTn>
                              </p:par>
                              <p:par>
                                <p:cTn id="213" presetID="1" presetClass="exit" presetSubtype="0" fill="hold" grpId="2" nodeType="withEffect">
                                  <p:stCondLst>
                                    <p:cond delay="0"/>
                                  </p:stCondLst>
                                  <p:childTnLst>
                                    <p:set>
                                      <p:cBhvr>
                                        <p:cTn id="214" dur="1" fill="hold">
                                          <p:stCondLst>
                                            <p:cond delay="0"/>
                                          </p:stCondLst>
                                        </p:cTn>
                                        <p:tgtEl>
                                          <p:spTgt spid="80"/>
                                        </p:tgtEl>
                                        <p:attrNameLst>
                                          <p:attrName>style.visibility</p:attrName>
                                        </p:attrNameLst>
                                      </p:cBhvr>
                                      <p:to>
                                        <p:strVal val="hidden"/>
                                      </p:to>
                                    </p:set>
                                  </p:childTnLst>
                                </p:cTn>
                              </p:par>
                              <p:par>
                                <p:cTn id="215" presetID="1" presetClass="exit" presetSubtype="0" fill="hold" grpId="0" nodeType="withEffect">
                                  <p:stCondLst>
                                    <p:cond delay="0"/>
                                  </p:stCondLst>
                                  <p:childTnLst>
                                    <p:set>
                                      <p:cBhvr>
                                        <p:cTn id="216" dur="1" fill="hold">
                                          <p:stCondLst>
                                            <p:cond delay="0"/>
                                          </p:stCondLst>
                                        </p:cTn>
                                        <p:tgtEl>
                                          <p:spTgt spid="81"/>
                                        </p:tgtEl>
                                        <p:attrNameLst>
                                          <p:attrName>style.visibility</p:attrName>
                                        </p:attrNameLst>
                                      </p:cBhvr>
                                      <p:to>
                                        <p:strVal val="hidden"/>
                                      </p:to>
                                    </p:set>
                                  </p:childTnLst>
                                </p:cTn>
                              </p:par>
                            </p:childTnLst>
                          </p:cTn>
                        </p:par>
                      </p:childTnLst>
                    </p:cTn>
                  </p:par>
                  <p:par>
                    <p:cTn id="217" fill="hold">
                      <p:stCondLst>
                        <p:cond delay="indefinite"/>
                      </p:stCondLst>
                      <p:childTnLst>
                        <p:par>
                          <p:cTn id="218" fill="hold">
                            <p:stCondLst>
                              <p:cond delay="0"/>
                            </p:stCondLst>
                            <p:childTnLst>
                              <p:par>
                                <p:cTn id="219" presetID="1" presetClass="exit" presetSubtype="0" fill="hold" grpId="1" nodeType="clickEffect">
                                  <p:stCondLst>
                                    <p:cond delay="0"/>
                                  </p:stCondLst>
                                  <p:childTnLst>
                                    <p:set>
                                      <p:cBhvr>
                                        <p:cTn id="220" dur="1" fill="hold">
                                          <p:stCondLst>
                                            <p:cond delay="0"/>
                                          </p:stCondLst>
                                        </p:cTn>
                                        <p:tgtEl>
                                          <p:spTgt spid="35"/>
                                        </p:tgtEl>
                                        <p:attrNameLst>
                                          <p:attrName>style.visibility</p:attrName>
                                        </p:attrNameLst>
                                      </p:cBhvr>
                                      <p:to>
                                        <p:strVal val="hidden"/>
                                      </p:to>
                                    </p:set>
                                  </p:childTnLst>
                                </p:cTn>
                              </p:par>
                              <p:par>
                                <p:cTn id="221" presetID="1" presetClass="exit" presetSubtype="0" fill="hold" nodeType="withEffect">
                                  <p:stCondLst>
                                    <p:cond delay="0"/>
                                  </p:stCondLst>
                                  <p:childTnLst>
                                    <p:set>
                                      <p:cBhvr>
                                        <p:cTn id="222" dur="1" fill="hold">
                                          <p:stCondLst>
                                            <p:cond delay="0"/>
                                          </p:stCondLst>
                                        </p:cTn>
                                        <p:tgtEl>
                                          <p:spTgt spid="36"/>
                                        </p:tgtEl>
                                        <p:attrNameLst>
                                          <p:attrName>style.visibility</p:attrName>
                                        </p:attrNameLst>
                                      </p:cBhvr>
                                      <p:to>
                                        <p:strVal val="hidden"/>
                                      </p:to>
                                    </p:set>
                                  </p:childTnLst>
                                </p:cTn>
                              </p:par>
                              <p:par>
                                <p:cTn id="223" presetID="1" presetClass="entr" presetSubtype="0" fill="hold" grpId="3" nodeType="withEffect">
                                  <p:stCondLst>
                                    <p:cond delay="0"/>
                                  </p:stCondLst>
                                  <p:childTnLst>
                                    <p:set>
                                      <p:cBhvr>
                                        <p:cTn id="224" dur="1" fill="hold">
                                          <p:stCondLst>
                                            <p:cond delay="0"/>
                                          </p:stCondLst>
                                        </p:cTn>
                                        <p:tgtEl>
                                          <p:spTgt spid="78"/>
                                        </p:tgtEl>
                                        <p:attrNameLst>
                                          <p:attrName>style.visibility</p:attrName>
                                        </p:attrNameLst>
                                      </p:cBhvr>
                                      <p:to>
                                        <p:strVal val="visible"/>
                                      </p:to>
                                    </p:set>
                                  </p:childTnLst>
                                </p:cTn>
                              </p:par>
                              <p:par>
                                <p:cTn id="225" presetID="1" presetClass="entr" presetSubtype="0" fill="hold" grpId="3" nodeType="withEffect">
                                  <p:stCondLst>
                                    <p:cond delay="0"/>
                                  </p:stCondLst>
                                  <p:childTnLst>
                                    <p:set>
                                      <p:cBhvr>
                                        <p:cTn id="226" dur="1" fill="hold">
                                          <p:stCondLst>
                                            <p:cond delay="0"/>
                                          </p:stCondLst>
                                        </p:cTn>
                                        <p:tgtEl>
                                          <p:spTgt spid="79"/>
                                        </p:tgtEl>
                                        <p:attrNameLst>
                                          <p:attrName>style.visibility</p:attrName>
                                        </p:attrNameLst>
                                      </p:cBhvr>
                                      <p:to>
                                        <p:strVal val="visible"/>
                                      </p:to>
                                    </p:set>
                                  </p:childTnLst>
                                </p:cTn>
                              </p:par>
                              <p:par>
                                <p:cTn id="227" presetID="1" presetClass="entr" presetSubtype="0" fill="hold" grpId="3" nodeType="withEffect">
                                  <p:stCondLst>
                                    <p:cond delay="0"/>
                                  </p:stCondLst>
                                  <p:childTnLst>
                                    <p:set>
                                      <p:cBhvr>
                                        <p:cTn id="228" dur="1" fill="hold">
                                          <p:stCondLst>
                                            <p:cond delay="0"/>
                                          </p:stCondLst>
                                        </p:cTn>
                                        <p:tgtEl>
                                          <p:spTgt spid="80"/>
                                        </p:tgtEl>
                                        <p:attrNameLst>
                                          <p:attrName>style.visibility</p:attrName>
                                        </p:attrNameLst>
                                      </p:cBhvr>
                                      <p:to>
                                        <p:strVal val="visible"/>
                                      </p:to>
                                    </p:set>
                                  </p:childTnLst>
                                </p:cTn>
                              </p:par>
                              <p:par>
                                <p:cTn id="229" presetID="1" presetClass="entr" presetSubtype="0" fill="hold" grpId="1" nodeType="withEffect">
                                  <p:stCondLst>
                                    <p:cond delay="0"/>
                                  </p:stCondLst>
                                  <p:childTnLst>
                                    <p:set>
                                      <p:cBhvr>
                                        <p:cTn id="230" dur="1" fill="hold">
                                          <p:stCondLst>
                                            <p:cond delay="0"/>
                                          </p:stCondLst>
                                        </p:cTn>
                                        <p:tgtEl>
                                          <p:spTgt spid="81"/>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31" restart="whenNotActive" fill="hold" evtFilter="cancelBubble" nodeType="interactiveSeq">
                <p:stCondLst>
                  <p:cond evt="onClick" delay="0">
                    <p:tgtEl>
                      <p:spTgt spid="21"/>
                    </p:tgtEl>
                  </p:cond>
                </p:stCondLst>
                <p:endSync evt="end" delay="0">
                  <p:rtn val="all"/>
                </p:endSync>
                <p:childTnLst>
                  <p:par>
                    <p:cTn id="232" fill="hold">
                      <p:stCondLst>
                        <p:cond delay="0"/>
                      </p:stCondLst>
                      <p:childTnLst>
                        <p:par>
                          <p:cTn id="233" fill="hold">
                            <p:stCondLst>
                              <p:cond delay="0"/>
                            </p:stCondLst>
                            <p:childTnLst>
                              <p:par>
                                <p:cTn id="234" presetID="1" presetClass="entr" presetSubtype="0" fill="hold" grpId="0" nodeType="clickEffect">
                                  <p:stCondLst>
                                    <p:cond delay="0"/>
                                  </p:stCondLst>
                                  <p:childTnLst>
                                    <p:set>
                                      <p:cBhvr>
                                        <p:cTn id="235" dur="1" fill="hold">
                                          <p:stCondLst>
                                            <p:cond delay="0"/>
                                          </p:stCondLst>
                                        </p:cTn>
                                        <p:tgtEl>
                                          <p:spTgt spid="37"/>
                                        </p:tgtEl>
                                        <p:attrNameLst>
                                          <p:attrName>style.visibility</p:attrName>
                                        </p:attrNameLst>
                                      </p:cBhvr>
                                      <p:to>
                                        <p:strVal val="visible"/>
                                      </p:to>
                                    </p:set>
                                  </p:childTnLst>
                                </p:cTn>
                              </p:par>
                              <p:par>
                                <p:cTn id="236" presetID="1" presetClass="entr" presetSubtype="0" fill="hold" nodeType="withEffect">
                                  <p:stCondLst>
                                    <p:cond delay="0"/>
                                  </p:stCondLst>
                                  <p:childTnLst>
                                    <p:set>
                                      <p:cBhvr>
                                        <p:cTn id="237" dur="1" fill="hold">
                                          <p:stCondLst>
                                            <p:cond delay="0"/>
                                          </p:stCondLst>
                                        </p:cTn>
                                        <p:tgtEl>
                                          <p:spTgt spid="38"/>
                                        </p:tgtEl>
                                        <p:attrNameLst>
                                          <p:attrName>style.visibility</p:attrName>
                                        </p:attrNameLst>
                                      </p:cBhvr>
                                      <p:to>
                                        <p:strVal val="visible"/>
                                      </p:to>
                                    </p:set>
                                  </p:childTnLst>
                                </p:cTn>
                              </p:par>
                              <p:par>
                                <p:cTn id="238" presetID="1" presetClass="exit" presetSubtype="0" fill="hold" grpId="4" nodeType="withEffect">
                                  <p:stCondLst>
                                    <p:cond delay="0"/>
                                  </p:stCondLst>
                                  <p:childTnLst>
                                    <p:set>
                                      <p:cBhvr>
                                        <p:cTn id="239" dur="1" fill="hold">
                                          <p:stCondLst>
                                            <p:cond delay="0"/>
                                          </p:stCondLst>
                                        </p:cTn>
                                        <p:tgtEl>
                                          <p:spTgt spid="79"/>
                                        </p:tgtEl>
                                        <p:attrNameLst>
                                          <p:attrName>style.visibility</p:attrName>
                                        </p:attrNameLst>
                                      </p:cBhvr>
                                      <p:to>
                                        <p:strVal val="hidden"/>
                                      </p:to>
                                    </p:set>
                                  </p:childTnLst>
                                </p:cTn>
                              </p:par>
                              <p:par>
                                <p:cTn id="240" presetID="1" presetClass="exit" presetSubtype="0" fill="hold" grpId="4" nodeType="withEffect">
                                  <p:stCondLst>
                                    <p:cond delay="0"/>
                                  </p:stCondLst>
                                  <p:childTnLst>
                                    <p:set>
                                      <p:cBhvr>
                                        <p:cTn id="241" dur="1" fill="hold">
                                          <p:stCondLst>
                                            <p:cond delay="0"/>
                                          </p:stCondLst>
                                        </p:cTn>
                                        <p:tgtEl>
                                          <p:spTgt spid="80"/>
                                        </p:tgtEl>
                                        <p:attrNameLst>
                                          <p:attrName>style.visibility</p:attrName>
                                        </p:attrNameLst>
                                      </p:cBhvr>
                                      <p:to>
                                        <p:strVal val="hidden"/>
                                      </p:to>
                                    </p:set>
                                  </p:childTnLst>
                                </p:cTn>
                              </p:par>
                              <p:par>
                                <p:cTn id="242" presetID="1" presetClass="exit" presetSubtype="0" fill="hold" grpId="2" nodeType="withEffect">
                                  <p:stCondLst>
                                    <p:cond delay="0"/>
                                  </p:stCondLst>
                                  <p:childTnLst>
                                    <p:set>
                                      <p:cBhvr>
                                        <p:cTn id="243" dur="1" fill="hold">
                                          <p:stCondLst>
                                            <p:cond delay="0"/>
                                          </p:stCondLst>
                                        </p:cTn>
                                        <p:tgtEl>
                                          <p:spTgt spid="81"/>
                                        </p:tgtEl>
                                        <p:attrNameLst>
                                          <p:attrName>style.visibility</p:attrName>
                                        </p:attrNameLst>
                                      </p:cBhvr>
                                      <p:to>
                                        <p:strVal val="hidden"/>
                                      </p:to>
                                    </p:set>
                                  </p:childTnLst>
                                </p:cTn>
                              </p:par>
                            </p:childTnLst>
                          </p:cTn>
                        </p:par>
                      </p:childTnLst>
                    </p:cTn>
                  </p:par>
                  <p:par>
                    <p:cTn id="244" fill="hold">
                      <p:stCondLst>
                        <p:cond delay="indefinite"/>
                      </p:stCondLst>
                      <p:childTnLst>
                        <p:par>
                          <p:cTn id="245" fill="hold">
                            <p:stCondLst>
                              <p:cond delay="0"/>
                            </p:stCondLst>
                            <p:childTnLst>
                              <p:par>
                                <p:cTn id="246" presetID="1" presetClass="exit" presetSubtype="0" fill="hold" grpId="1" nodeType="clickEffect">
                                  <p:stCondLst>
                                    <p:cond delay="0"/>
                                  </p:stCondLst>
                                  <p:childTnLst>
                                    <p:set>
                                      <p:cBhvr>
                                        <p:cTn id="247" dur="1" fill="hold">
                                          <p:stCondLst>
                                            <p:cond delay="0"/>
                                          </p:stCondLst>
                                        </p:cTn>
                                        <p:tgtEl>
                                          <p:spTgt spid="37"/>
                                        </p:tgtEl>
                                        <p:attrNameLst>
                                          <p:attrName>style.visibility</p:attrName>
                                        </p:attrNameLst>
                                      </p:cBhvr>
                                      <p:to>
                                        <p:strVal val="hidden"/>
                                      </p:to>
                                    </p:set>
                                  </p:childTnLst>
                                </p:cTn>
                              </p:par>
                              <p:par>
                                <p:cTn id="248" presetID="1" presetClass="exit" presetSubtype="0" fill="hold" nodeType="withEffect">
                                  <p:stCondLst>
                                    <p:cond delay="0"/>
                                  </p:stCondLst>
                                  <p:childTnLst>
                                    <p:set>
                                      <p:cBhvr>
                                        <p:cTn id="249" dur="1" fill="hold">
                                          <p:stCondLst>
                                            <p:cond delay="0"/>
                                          </p:stCondLst>
                                        </p:cTn>
                                        <p:tgtEl>
                                          <p:spTgt spid="38"/>
                                        </p:tgtEl>
                                        <p:attrNameLst>
                                          <p:attrName>style.visibility</p:attrName>
                                        </p:attrNameLst>
                                      </p:cBhvr>
                                      <p:to>
                                        <p:strVal val="hidden"/>
                                      </p:to>
                                    </p:set>
                                  </p:childTnLst>
                                </p:cTn>
                              </p:par>
                              <p:par>
                                <p:cTn id="250" presetID="1" presetClass="entr" presetSubtype="0" fill="hold" grpId="5" nodeType="withEffect">
                                  <p:stCondLst>
                                    <p:cond delay="0"/>
                                  </p:stCondLst>
                                  <p:childTnLst>
                                    <p:set>
                                      <p:cBhvr>
                                        <p:cTn id="251" dur="1" fill="hold">
                                          <p:stCondLst>
                                            <p:cond delay="0"/>
                                          </p:stCondLst>
                                        </p:cTn>
                                        <p:tgtEl>
                                          <p:spTgt spid="79"/>
                                        </p:tgtEl>
                                        <p:attrNameLst>
                                          <p:attrName>style.visibility</p:attrName>
                                        </p:attrNameLst>
                                      </p:cBhvr>
                                      <p:to>
                                        <p:strVal val="visible"/>
                                      </p:to>
                                    </p:set>
                                  </p:childTnLst>
                                </p:cTn>
                              </p:par>
                              <p:par>
                                <p:cTn id="252" presetID="1" presetClass="entr" presetSubtype="0" fill="hold" grpId="5" nodeType="withEffect">
                                  <p:stCondLst>
                                    <p:cond delay="0"/>
                                  </p:stCondLst>
                                  <p:childTnLst>
                                    <p:set>
                                      <p:cBhvr>
                                        <p:cTn id="253" dur="1" fill="hold">
                                          <p:stCondLst>
                                            <p:cond delay="0"/>
                                          </p:stCondLst>
                                        </p:cTn>
                                        <p:tgtEl>
                                          <p:spTgt spid="80"/>
                                        </p:tgtEl>
                                        <p:attrNameLst>
                                          <p:attrName>style.visibility</p:attrName>
                                        </p:attrNameLst>
                                      </p:cBhvr>
                                      <p:to>
                                        <p:strVal val="visible"/>
                                      </p:to>
                                    </p:set>
                                  </p:childTnLst>
                                </p:cTn>
                              </p:par>
                              <p:par>
                                <p:cTn id="254" presetID="1" presetClass="entr" presetSubtype="0" fill="hold" grpId="3" nodeType="withEffect">
                                  <p:stCondLst>
                                    <p:cond delay="0"/>
                                  </p:stCondLst>
                                  <p:childTnLst>
                                    <p:set>
                                      <p:cBhvr>
                                        <p:cTn id="255" dur="1" fill="hold">
                                          <p:stCondLst>
                                            <p:cond delay="0"/>
                                          </p:stCondLst>
                                        </p:cTn>
                                        <p:tgtEl>
                                          <p:spTgt spid="81"/>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256" restart="whenNotActive" fill="hold" evtFilter="cancelBubble" nodeType="interactiveSeq">
                <p:stCondLst>
                  <p:cond evt="onClick" delay="0">
                    <p:tgtEl>
                      <p:spTgt spid="12"/>
                    </p:tgtEl>
                  </p:cond>
                </p:stCondLst>
                <p:endSync evt="end" delay="0">
                  <p:rtn val="all"/>
                </p:endSync>
                <p:childTnLst>
                  <p:par>
                    <p:cTn id="257" fill="hold">
                      <p:stCondLst>
                        <p:cond delay="0"/>
                      </p:stCondLst>
                      <p:childTnLst>
                        <p:par>
                          <p:cTn id="258" fill="hold">
                            <p:stCondLst>
                              <p:cond delay="0"/>
                            </p:stCondLst>
                            <p:childTnLst>
                              <p:par>
                                <p:cTn id="259" presetID="1" presetClass="entr" presetSubtype="0" fill="hold" grpId="0" nodeType="clickEffect">
                                  <p:stCondLst>
                                    <p:cond delay="0"/>
                                  </p:stCondLst>
                                  <p:childTnLst>
                                    <p:set>
                                      <p:cBhvr>
                                        <p:cTn id="260" dur="1" fill="hold">
                                          <p:stCondLst>
                                            <p:cond delay="0"/>
                                          </p:stCondLst>
                                        </p:cTn>
                                        <p:tgtEl>
                                          <p:spTgt spid="52"/>
                                        </p:tgtEl>
                                        <p:attrNameLst>
                                          <p:attrName>style.visibility</p:attrName>
                                        </p:attrNameLst>
                                      </p:cBhvr>
                                      <p:to>
                                        <p:strVal val="visible"/>
                                      </p:to>
                                    </p:set>
                                  </p:childTnLst>
                                </p:cTn>
                              </p:par>
                              <p:par>
                                <p:cTn id="261" presetID="1" presetClass="entr" presetSubtype="0" fill="hold" nodeType="withEffect">
                                  <p:stCondLst>
                                    <p:cond delay="0"/>
                                  </p:stCondLst>
                                  <p:childTnLst>
                                    <p:set>
                                      <p:cBhvr>
                                        <p:cTn id="262" dur="1" fill="hold">
                                          <p:stCondLst>
                                            <p:cond delay="0"/>
                                          </p:stCondLst>
                                        </p:cTn>
                                        <p:tgtEl>
                                          <p:spTgt spid="53"/>
                                        </p:tgtEl>
                                        <p:attrNameLst>
                                          <p:attrName>style.visibility</p:attrName>
                                        </p:attrNameLst>
                                      </p:cBhvr>
                                      <p:to>
                                        <p:strVal val="visible"/>
                                      </p:to>
                                    </p:set>
                                  </p:childTnLst>
                                </p:cTn>
                              </p:par>
                              <p:par>
                                <p:cTn id="263" presetID="1" presetClass="exit" presetSubtype="0" fill="hold" grpId="2" nodeType="withEffect">
                                  <p:stCondLst>
                                    <p:cond delay="0"/>
                                  </p:stCondLst>
                                  <p:childTnLst>
                                    <p:set>
                                      <p:cBhvr>
                                        <p:cTn id="264" dur="1" fill="hold">
                                          <p:stCondLst>
                                            <p:cond delay="0"/>
                                          </p:stCondLst>
                                        </p:cTn>
                                        <p:tgtEl>
                                          <p:spTgt spid="77"/>
                                        </p:tgtEl>
                                        <p:attrNameLst>
                                          <p:attrName>style.visibility</p:attrName>
                                        </p:attrNameLst>
                                      </p:cBhvr>
                                      <p:to>
                                        <p:strVal val="hidden"/>
                                      </p:to>
                                    </p:set>
                                  </p:childTnLst>
                                </p:cTn>
                              </p:par>
                              <p:par>
                                <p:cTn id="265" presetID="1" presetClass="exit" presetSubtype="0" fill="hold" grpId="4" nodeType="withEffect">
                                  <p:stCondLst>
                                    <p:cond delay="0"/>
                                  </p:stCondLst>
                                  <p:childTnLst>
                                    <p:set>
                                      <p:cBhvr>
                                        <p:cTn id="266" dur="1" fill="hold">
                                          <p:stCondLst>
                                            <p:cond delay="0"/>
                                          </p:stCondLst>
                                        </p:cTn>
                                        <p:tgtEl>
                                          <p:spTgt spid="78"/>
                                        </p:tgtEl>
                                        <p:attrNameLst>
                                          <p:attrName>style.visibility</p:attrName>
                                        </p:attrNameLst>
                                      </p:cBhvr>
                                      <p:to>
                                        <p:strVal val="hidden"/>
                                      </p:to>
                                    </p:set>
                                  </p:childTnLst>
                                </p:cTn>
                              </p:par>
                              <p:par>
                                <p:cTn id="267" presetID="1" presetClass="exit" presetSubtype="0" fill="hold" grpId="0" nodeType="withEffect">
                                  <p:stCondLst>
                                    <p:cond delay="0"/>
                                  </p:stCondLst>
                                  <p:childTnLst>
                                    <p:set>
                                      <p:cBhvr>
                                        <p:cTn id="268" dur="1" fill="hold">
                                          <p:stCondLst>
                                            <p:cond delay="0"/>
                                          </p:stCondLst>
                                        </p:cTn>
                                        <p:tgtEl>
                                          <p:spTgt spid="76"/>
                                        </p:tgtEl>
                                        <p:attrNameLst>
                                          <p:attrName>style.visibility</p:attrName>
                                        </p:attrNameLst>
                                      </p:cBhvr>
                                      <p:to>
                                        <p:strVal val="hidden"/>
                                      </p:to>
                                    </p:set>
                                  </p:childTnLst>
                                </p:cTn>
                              </p:par>
                            </p:childTnLst>
                          </p:cTn>
                        </p:par>
                      </p:childTnLst>
                    </p:cTn>
                  </p:par>
                  <p:par>
                    <p:cTn id="269" fill="hold">
                      <p:stCondLst>
                        <p:cond delay="indefinite"/>
                      </p:stCondLst>
                      <p:childTnLst>
                        <p:par>
                          <p:cTn id="270" fill="hold">
                            <p:stCondLst>
                              <p:cond delay="0"/>
                            </p:stCondLst>
                            <p:childTnLst>
                              <p:par>
                                <p:cTn id="271" presetID="1" presetClass="exit" presetSubtype="0" fill="hold" grpId="1" nodeType="clickEffect">
                                  <p:stCondLst>
                                    <p:cond delay="0"/>
                                  </p:stCondLst>
                                  <p:childTnLst>
                                    <p:set>
                                      <p:cBhvr>
                                        <p:cTn id="272" dur="1" fill="hold">
                                          <p:stCondLst>
                                            <p:cond delay="0"/>
                                          </p:stCondLst>
                                        </p:cTn>
                                        <p:tgtEl>
                                          <p:spTgt spid="52"/>
                                        </p:tgtEl>
                                        <p:attrNameLst>
                                          <p:attrName>style.visibility</p:attrName>
                                        </p:attrNameLst>
                                      </p:cBhvr>
                                      <p:to>
                                        <p:strVal val="hidden"/>
                                      </p:to>
                                    </p:set>
                                  </p:childTnLst>
                                </p:cTn>
                              </p:par>
                              <p:par>
                                <p:cTn id="273" presetID="1" presetClass="exit" presetSubtype="0" fill="hold" nodeType="withEffect">
                                  <p:stCondLst>
                                    <p:cond delay="0"/>
                                  </p:stCondLst>
                                  <p:childTnLst>
                                    <p:set>
                                      <p:cBhvr>
                                        <p:cTn id="274" dur="1" fill="hold">
                                          <p:stCondLst>
                                            <p:cond delay="0"/>
                                          </p:stCondLst>
                                        </p:cTn>
                                        <p:tgtEl>
                                          <p:spTgt spid="53"/>
                                        </p:tgtEl>
                                        <p:attrNameLst>
                                          <p:attrName>style.visibility</p:attrName>
                                        </p:attrNameLst>
                                      </p:cBhvr>
                                      <p:to>
                                        <p:strVal val="hidden"/>
                                      </p:to>
                                    </p:set>
                                  </p:childTnLst>
                                </p:cTn>
                              </p:par>
                              <p:par>
                                <p:cTn id="275" presetID="1" presetClass="entr" presetSubtype="0" fill="hold" grpId="3" nodeType="withEffect">
                                  <p:stCondLst>
                                    <p:cond delay="0"/>
                                  </p:stCondLst>
                                  <p:childTnLst>
                                    <p:set>
                                      <p:cBhvr>
                                        <p:cTn id="276" dur="1" fill="hold">
                                          <p:stCondLst>
                                            <p:cond delay="0"/>
                                          </p:stCondLst>
                                        </p:cTn>
                                        <p:tgtEl>
                                          <p:spTgt spid="77"/>
                                        </p:tgtEl>
                                        <p:attrNameLst>
                                          <p:attrName>style.visibility</p:attrName>
                                        </p:attrNameLst>
                                      </p:cBhvr>
                                      <p:to>
                                        <p:strVal val="visible"/>
                                      </p:to>
                                    </p:set>
                                  </p:childTnLst>
                                </p:cTn>
                              </p:par>
                              <p:par>
                                <p:cTn id="277" presetID="1" presetClass="entr" presetSubtype="0" fill="hold" grpId="5" nodeType="withEffect">
                                  <p:stCondLst>
                                    <p:cond delay="0"/>
                                  </p:stCondLst>
                                  <p:childTnLst>
                                    <p:set>
                                      <p:cBhvr>
                                        <p:cTn id="278" dur="1" fill="hold">
                                          <p:stCondLst>
                                            <p:cond delay="0"/>
                                          </p:stCondLst>
                                        </p:cTn>
                                        <p:tgtEl>
                                          <p:spTgt spid="78"/>
                                        </p:tgtEl>
                                        <p:attrNameLst>
                                          <p:attrName>style.visibility</p:attrName>
                                        </p:attrNameLst>
                                      </p:cBhvr>
                                      <p:to>
                                        <p:strVal val="visible"/>
                                      </p:to>
                                    </p:set>
                                  </p:childTnLst>
                                </p:cTn>
                              </p:par>
                              <p:par>
                                <p:cTn id="279" presetID="1" presetClass="entr" presetSubtype="0" fill="hold" grpId="1" nodeType="withEffect">
                                  <p:stCondLst>
                                    <p:cond delay="0"/>
                                  </p:stCondLst>
                                  <p:childTnLst>
                                    <p:set>
                                      <p:cBhvr>
                                        <p:cTn id="280" dur="1" fill="hold">
                                          <p:stCondLst>
                                            <p:cond delay="0"/>
                                          </p:stCondLst>
                                        </p:cTn>
                                        <p:tgtEl>
                                          <p:spTgt spid="76"/>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281" restart="whenNotActive" fill="hold" evtFilter="cancelBubble" nodeType="interactiveSeq">
                <p:stCondLst>
                  <p:cond evt="onClick" delay="0">
                    <p:tgtEl>
                      <p:spTgt spid="13"/>
                    </p:tgtEl>
                  </p:cond>
                </p:stCondLst>
                <p:endSync evt="end" delay="0">
                  <p:rtn val="all"/>
                </p:endSync>
                <p:childTnLst>
                  <p:par>
                    <p:cTn id="282" fill="hold">
                      <p:stCondLst>
                        <p:cond delay="0"/>
                      </p:stCondLst>
                      <p:childTnLst>
                        <p:par>
                          <p:cTn id="283" fill="hold">
                            <p:stCondLst>
                              <p:cond delay="0"/>
                            </p:stCondLst>
                            <p:childTnLst>
                              <p:par>
                                <p:cTn id="284" presetID="1" presetClass="entr" presetSubtype="0" fill="hold" grpId="0" nodeType="clickEffect">
                                  <p:stCondLst>
                                    <p:cond delay="0"/>
                                  </p:stCondLst>
                                  <p:childTnLst>
                                    <p:set>
                                      <p:cBhvr>
                                        <p:cTn id="285" dur="1" fill="hold">
                                          <p:stCondLst>
                                            <p:cond delay="0"/>
                                          </p:stCondLst>
                                        </p:cTn>
                                        <p:tgtEl>
                                          <p:spTgt spid="54"/>
                                        </p:tgtEl>
                                        <p:attrNameLst>
                                          <p:attrName>style.visibility</p:attrName>
                                        </p:attrNameLst>
                                      </p:cBhvr>
                                      <p:to>
                                        <p:strVal val="visible"/>
                                      </p:to>
                                    </p:set>
                                  </p:childTnLst>
                                </p:cTn>
                              </p:par>
                              <p:par>
                                <p:cTn id="286" presetID="1" presetClass="entr" presetSubtype="0" fill="hold" nodeType="withEffect">
                                  <p:stCondLst>
                                    <p:cond delay="0"/>
                                  </p:stCondLst>
                                  <p:childTnLst>
                                    <p:set>
                                      <p:cBhvr>
                                        <p:cTn id="287" dur="1" fill="hold">
                                          <p:stCondLst>
                                            <p:cond delay="0"/>
                                          </p:stCondLst>
                                        </p:cTn>
                                        <p:tgtEl>
                                          <p:spTgt spid="55"/>
                                        </p:tgtEl>
                                        <p:attrNameLst>
                                          <p:attrName>style.visibility</p:attrName>
                                        </p:attrNameLst>
                                      </p:cBhvr>
                                      <p:to>
                                        <p:strVal val="visible"/>
                                      </p:to>
                                    </p:set>
                                  </p:childTnLst>
                                </p:cTn>
                              </p:par>
                              <p:par>
                                <p:cTn id="288" presetID="1" presetClass="exit" presetSubtype="0" fill="hold" grpId="4" nodeType="withEffect">
                                  <p:stCondLst>
                                    <p:cond delay="0"/>
                                  </p:stCondLst>
                                  <p:childTnLst>
                                    <p:set>
                                      <p:cBhvr>
                                        <p:cTn id="289" dur="1" fill="hold">
                                          <p:stCondLst>
                                            <p:cond delay="0"/>
                                          </p:stCondLst>
                                        </p:cTn>
                                        <p:tgtEl>
                                          <p:spTgt spid="77"/>
                                        </p:tgtEl>
                                        <p:attrNameLst>
                                          <p:attrName>style.visibility</p:attrName>
                                        </p:attrNameLst>
                                      </p:cBhvr>
                                      <p:to>
                                        <p:strVal val="hidden"/>
                                      </p:to>
                                    </p:set>
                                  </p:childTnLst>
                                </p:cTn>
                              </p:par>
                              <p:par>
                                <p:cTn id="290" presetID="1" presetClass="exit" presetSubtype="0" fill="hold" grpId="6" nodeType="withEffect">
                                  <p:stCondLst>
                                    <p:cond delay="0"/>
                                  </p:stCondLst>
                                  <p:childTnLst>
                                    <p:set>
                                      <p:cBhvr>
                                        <p:cTn id="291" dur="1" fill="hold">
                                          <p:stCondLst>
                                            <p:cond delay="0"/>
                                          </p:stCondLst>
                                        </p:cTn>
                                        <p:tgtEl>
                                          <p:spTgt spid="78"/>
                                        </p:tgtEl>
                                        <p:attrNameLst>
                                          <p:attrName>style.visibility</p:attrName>
                                        </p:attrNameLst>
                                      </p:cBhvr>
                                      <p:to>
                                        <p:strVal val="hidden"/>
                                      </p:to>
                                    </p:set>
                                  </p:childTnLst>
                                </p:cTn>
                              </p:par>
                              <p:par>
                                <p:cTn id="292" presetID="1" presetClass="exit" presetSubtype="0" fill="hold" grpId="6" nodeType="withEffect">
                                  <p:stCondLst>
                                    <p:cond delay="0"/>
                                  </p:stCondLst>
                                  <p:childTnLst>
                                    <p:set>
                                      <p:cBhvr>
                                        <p:cTn id="293" dur="1" fill="hold">
                                          <p:stCondLst>
                                            <p:cond delay="0"/>
                                          </p:stCondLst>
                                        </p:cTn>
                                        <p:tgtEl>
                                          <p:spTgt spid="79"/>
                                        </p:tgtEl>
                                        <p:attrNameLst>
                                          <p:attrName>style.visibility</p:attrName>
                                        </p:attrNameLst>
                                      </p:cBhvr>
                                      <p:to>
                                        <p:strVal val="hidden"/>
                                      </p:to>
                                    </p:set>
                                  </p:childTnLst>
                                </p:cTn>
                              </p:par>
                              <p:par>
                                <p:cTn id="294" presetID="1" presetClass="exit" presetSubtype="0" fill="hold" grpId="2" nodeType="withEffect">
                                  <p:stCondLst>
                                    <p:cond delay="0"/>
                                  </p:stCondLst>
                                  <p:childTnLst>
                                    <p:set>
                                      <p:cBhvr>
                                        <p:cTn id="295" dur="1" fill="hold">
                                          <p:stCondLst>
                                            <p:cond delay="0"/>
                                          </p:stCondLst>
                                        </p:cTn>
                                        <p:tgtEl>
                                          <p:spTgt spid="76"/>
                                        </p:tgtEl>
                                        <p:attrNameLst>
                                          <p:attrName>style.visibility</p:attrName>
                                        </p:attrNameLst>
                                      </p:cBhvr>
                                      <p:to>
                                        <p:strVal val="hidden"/>
                                      </p:to>
                                    </p:set>
                                  </p:childTnLst>
                                </p:cTn>
                              </p:par>
                            </p:childTnLst>
                          </p:cTn>
                        </p:par>
                      </p:childTnLst>
                    </p:cTn>
                  </p:par>
                  <p:par>
                    <p:cTn id="296" fill="hold">
                      <p:stCondLst>
                        <p:cond delay="indefinite"/>
                      </p:stCondLst>
                      <p:childTnLst>
                        <p:par>
                          <p:cTn id="297" fill="hold">
                            <p:stCondLst>
                              <p:cond delay="0"/>
                            </p:stCondLst>
                            <p:childTnLst>
                              <p:par>
                                <p:cTn id="298" presetID="1" presetClass="exit" presetSubtype="0" fill="hold" grpId="1" nodeType="clickEffect">
                                  <p:stCondLst>
                                    <p:cond delay="0"/>
                                  </p:stCondLst>
                                  <p:childTnLst>
                                    <p:set>
                                      <p:cBhvr>
                                        <p:cTn id="299" dur="1" fill="hold">
                                          <p:stCondLst>
                                            <p:cond delay="0"/>
                                          </p:stCondLst>
                                        </p:cTn>
                                        <p:tgtEl>
                                          <p:spTgt spid="54"/>
                                        </p:tgtEl>
                                        <p:attrNameLst>
                                          <p:attrName>style.visibility</p:attrName>
                                        </p:attrNameLst>
                                      </p:cBhvr>
                                      <p:to>
                                        <p:strVal val="hidden"/>
                                      </p:to>
                                    </p:set>
                                  </p:childTnLst>
                                </p:cTn>
                              </p:par>
                              <p:par>
                                <p:cTn id="300" presetID="1" presetClass="exit" presetSubtype="0" fill="hold" nodeType="withEffect">
                                  <p:stCondLst>
                                    <p:cond delay="0"/>
                                  </p:stCondLst>
                                  <p:childTnLst>
                                    <p:set>
                                      <p:cBhvr>
                                        <p:cTn id="301" dur="1" fill="hold">
                                          <p:stCondLst>
                                            <p:cond delay="0"/>
                                          </p:stCondLst>
                                        </p:cTn>
                                        <p:tgtEl>
                                          <p:spTgt spid="55"/>
                                        </p:tgtEl>
                                        <p:attrNameLst>
                                          <p:attrName>style.visibility</p:attrName>
                                        </p:attrNameLst>
                                      </p:cBhvr>
                                      <p:to>
                                        <p:strVal val="hidden"/>
                                      </p:to>
                                    </p:set>
                                  </p:childTnLst>
                                </p:cTn>
                              </p:par>
                              <p:par>
                                <p:cTn id="302" presetID="1" presetClass="entr" presetSubtype="0" fill="hold" grpId="5" nodeType="withEffect">
                                  <p:stCondLst>
                                    <p:cond delay="0"/>
                                  </p:stCondLst>
                                  <p:childTnLst>
                                    <p:set>
                                      <p:cBhvr>
                                        <p:cTn id="303" dur="1" fill="hold">
                                          <p:stCondLst>
                                            <p:cond delay="0"/>
                                          </p:stCondLst>
                                        </p:cTn>
                                        <p:tgtEl>
                                          <p:spTgt spid="77"/>
                                        </p:tgtEl>
                                        <p:attrNameLst>
                                          <p:attrName>style.visibility</p:attrName>
                                        </p:attrNameLst>
                                      </p:cBhvr>
                                      <p:to>
                                        <p:strVal val="visible"/>
                                      </p:to>
                                    </p:set>
                                  </p:childTnLst>
                                </p:cTn>
                              </p:par>
                              <p:par>
                                <p:cTn id="304" presetID="1" presetClass="entr" presetSubtype="0" fill="hold" grpId="7" nodeType="withEffect">
                                  <p:stCondLst>
                                    <p:cond delay="0"/>
                                  </p:stCondLst>
                                  <p:childTnLst>
                                    <p:set>
                                      <p:cBhvr>
                                        <p:cTn id="305" dur="1" fill="hold">
                                          <p:stCondLst>
                                            <p:cond delay="0"/>
                                          </p:stCondLst>
                                        </p:cTn>
                                        <p:tgtEl>
                                          <p:spTgt spid="78"/>
                                        </p:tgtEl>
                                        <p:attrNameLst>
                                          <p:attrName>style.visibility</p:attrName>
                                        </p:attrNameLst>
                                      </p:cBhvr>
                                      <p:to>
                                        <p:strVal val="visible"/>
                                      </p:to>
                                    </p:set>
                                  </p:childTnLst>
                                </p:cTn>
                              </p:par>
                              <p:par>
                                <p:cTn id="306" presetID="1" presetClass="entr" presetSubtype="0" fill="hold" grpId="7" nodeType="withEffect">
                                  <p:stCondLst>
                                    <p:cond delay="0"/>
                                  </p:stCondLst>
                                  <p:childTnLst>
                                    <p:set>
                                      <p:cBhvr>
                                        <p:cTn id="307" dur="1" fill="hold">
                                          <p:stCondLst>
                                            <p:cond delay="0"/>
                                          </p:stCondLst>
                                        </p:cTn>
                                        <p:tgtEl>
                                          <p:spTgt spid="79"/>
                                        </p:tgtEl>
                                        <p:attrNameLst>
                                          <p:attrName>style.visibility</p:attrName>
                                        </p:attrNameLst>
                                      </p:cBhvr>
                                      <p:to>
                                        <p:strVal val="visible"/>
                                      </p:to>
                                    </p:set>
                                  </p:childTnLst>
                                </p:cTn>
                              </p:par>
                              <p:par>
                                <p:cTn id="308" presetID="1" presetClass="entr" presetSubtype="0" fill="hold" grpId="3" nodeType="withEffect">
                                  <p:stCondLst>
                                    <p:cond delay="0"/>
                                  </p:stCondLst>
                                  <p:childTnLst>
                                    <p:set>
                                      <p:cBhvr>
                                        <p:cTn id="309" dur="1" fill="hold">
                                          <p:stCondLst>
                                            <p:cond delay="0"/>
                                          </p:stCondLst>
                                        </p:cTn>
                                        <p:tgtEl>
                                          <p:spTgt spid="76"/>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310" restart="whenNotActive" fill="hold" evtFilter="cancelBubble" nodeType="interactiveSeq">
                <p:stCondLst>
                  <p:cond evt="onClick" delay="0">
                    <p:tgtEl>
                      <p:spTgt spid="14"/>
                    </p:tgtEl>
                  </p:cond>
                </p:stCondLst>
                <p:endSync evt="end" delay="0">
                  <p:rtn val="all"/>
                </p:endSync>
                <p:childTnLst>
                  <p:par>
                    <p:cTn id="311" fill="hold">
                      <p:stCondLst>
                        <p:cond delay="0"/>
                      </p:stCondLst>
                      <p:childTnLst>
                        <p:par>
                          <p:cTn id="312" fill="hold">
                            <p:stCondLst>
                              <p:cond delay="0"/>
                            </p:stCondLst>
                            <p:childTnLst>
                              <p:par>
                                <p:cTn id="313" presetID="1" presetClass="entr" presetSubtype="0" fill="hold" grpId="0" nodeType="clickEffect">
                                  <p:stCondLst>
                                    <p:cond delay="0"/>
                                  </p:stCondLst>
                                  <p:childTnLst>
                                    <p:set>
                                      <p:cBhvr>
                                        <p:cTn id="314" dur="1" fill="hold">
                                          <p:stCondLst>
                                            <p:cond delay="0"/>
                                          </p:stCondLst>
                                        </p:cTn>
                                        <p:tgtEl>
                                          <p:spTgt spid="56"/>
                                        </p:tgtEl>
                                        <p:attrNameLst>
                                          <p:attrName>style.visibility</p:attrName>
                                        </p:attrNameLst>
                                      </p:cBhvr>
                                      <p:to>
                                        <p:strVal val="visible"/>
                                      </p:to>
                                    </p:set>
                                  </p:childTnLst>
                                </p:cTn>
                              </p:par>
                              <p:par>
                                <p:cTn id="315" presetID="1" presetClass="entr" presetSubtype="0" fill="hold" nodeType="withEffect">
                                  <p:stCondLst>
                                    <p:cond delay="0"/>
                                  </p:stCondLst>
                                  <p:childTnLst>
                                    <p:set>
                                      <p:cBhvr>
                                        <p:cTn id="316" dur="1" fill="hold">
                                          <p:stCondLst>
                                            <p:cond delay="0"/>
                                          </p:stCondLst>
                                        </p:cTn>
                                        <p:tgtEl>
                                          <p:spTgt spid="57"/>
                                        </p:tgtEl>
                                        <p:attrNameLst>
                                          <p:attrName>style.visibility</p:attrName>
                                        </p:attrNameLst>
                                      </p:cBhvr>
                                      <p:to>
                                        <p:strVal val="visible"/>
                                      </p:to>
                                    </p:set>
                                  </p:childTnLst>
                                </p:cTn>
                              </p:par>
                              <p:par>
                                <p:cTn id="317" presetID="1" presetClass="exit" presetSubtype="0" fill="hold" grpId="6" nodeType="withEffect">
                                  <p:stCondLst>
                                    <p:cond delay="0"/>
                                  </p:stCondLst>
                                  <p:childTnLst>
                                    <p:set>
                                      <p:cBhvr>
                                        <p:cTn id="318" dur="1" fill="hold">
                                          <p:stCondLst>
                                            <p:cond delay="0"/>
                                          </p:stCondLst>
                                        </p:cTn>
                                        <p:tgtEl>
                                          <p:spTgt spid="77"/>
                                        </p:tgtEl>
                                        <p:attrNameLst>
                                          <p:attrName>style.visibility</p:attrName>
                                        </p:attrNameLst>
                                      </p:cBhvr>
                                      <p:to>
                                        <p:strVal val="hidden"/>
                                      </p:to>
                                    </p:set>
                                  </p:childTnLst>
                                </p:cTn>
                              </p:par>
                              <p:par>
                                <p:cTn id="319" presetID="1" presetClass="exit" presetSubtype="0" fill="hold" grpId="8" nodeType="withEffect">
                                  <p:stCondLst>
                                    <p:cond delay="0"/>
                                  </p:stCondLst>
                                  <p:childTnLst>
                                    <p:set>
                                      <p:cBhvr>
                                        <p:cTn id="320" dur="1" fill="hold">
                                          <p:stCondLst>
                                            <p:cond delay="0"/>
                                          </p:stCondLst>
                                        </p:cTn>
                                        <p:tgtEl>
                                          <p:spTgt spid="78"/>
                                        </p:tgtEl>
                                        <p:attrNameLst>
                                          <p:attrName>style.visibility</p:attrName>
                                        </p:attrNameLst>
                                      </p:cBhvr>
                                      <p:to>
                                        <p:strVal val="hidden"/>
                                      </p:to>
                                    </p:set>
                                  </p:childTnLst>
                                </p:cTn>
                              </p:par>
                              <p:par>
                                <p:cTn id="321" presetID="1" presetClass="exit" presetSubtype="0" fill="hold" grpId="8" nodeType="withEffect">
                                  <p:stCondLst>
                                    <p:cond delay="0"/>
                                  </p:stCondLst>
                                  <p:childTnLst>
                                    <p:set>
                                      <p:cBhvr>
                                        <p:cTn id="322" dur="1" fill="hold">
                                          <p:stCondLst>
                                            <p:cond delay="0"/>
                                          </p:stCondLst>
                                        </p:cTn>
                                        <p:tgtEl>
                                          <p:spTgt spid="79"/>
                                        </p:tgtEl>
                                        <p:attrNameLst>
                                          <p:attrName>style.visibility</p:attrName>
                                        </p:attrNameLst>
                                      </p:cBhvr>
                                      <p:to>
                                        <p:strVal val="hidden"/>
                                      </p:to>
                                    </p:set>
                                  </p:childTnLst>
                                </p:cTn>
                              </p:par>
                              <p:par>
                                <p:cTn id="323" presetID="1" presetClass="exit" presetSubtype="0" fill="hold" grpId="6" nodeType="withEffect">
                                  <p:stCondLst>
                                    <p:cond delay="0"/>
                                  </p:stCondLst>
                                  <p:childTnLst>
                                    <p:set>
                                      <p:cBhvr>
                                        <p:cTn id="324" dur="1" fill="hold">
                                          <p:stCondLst>
                                            <p:cond delay="0"/>
                                          </p:stCondLst>
                                        </p:cTn>
                                        <p:tgtEl>
                                          <p:spTgt spid="80"/>
                                        </p:tgtEl>
                                        <p:attrNameLst>
                                          <p:attrName>style.visibility</p:attrName>
                                        </p:attrNameLst>
                                      </p:cBhvr>
                                      <p:to>
                                        <p:strVal val="hidden"/>
                                      </p:to>
                                    </p:set>
                                  </p:childTnLst>
                                </p:cTn>
                              </p:par>
                            </p:childTnLst>
                          </p:cTn>
                        </p:par>
                      </p:childTnLst>
                    </p:cTn>
                  </p:par>
                  <p:par>
                    <p:cTn id="325" fill="hold">
                      <p:stCondLst>
                        <p:cond delay="indefinite"/>
                      </p:stCondLst>
                      <p:childTnLst>
                        <p:par>
                          <p:cTn id="326" fill="hold">
                            <p:stCondLst>
                              <p:cond delay="0"/>
                            </p:stCondLst>
                            <p:childTnLst>
                              <p:par>
                                <p:cTn id="327" presetID="1" presetClass="exit" presetSubtype="0" fill="hold" grpId="1" nodeType="clickEffect">
                                  <p:stCondLst>
                                    <p:cond delay="0"/>
                                  </p:stCondLst>
                                  <p:childTnLst>
                                    <p:set>
                                      <p:cBhvr>
                                        <p:cTn id="328" dur="1" fill="hold">
                                          <p:stCondLst>
                                            <p:cond delay="0"/>
                                          </p:stCondLst>
                                        </p:cTn>
                                        <p:tgtEl>
                                          <p:spTgt spid="56"/>
                                        </p:tgtEl>
                                        <p:attrNameLst>
                                          <p:attrName>style.visibility</p:attrName>
                                        </p:attrNameLst>
                                      </p:cBhvr>
                                      <p:to>
                                        <p:strVal val="hidden"/>
                                      </p:to>
                                    </p:set>
                                  </p:childTnLst>
                                </p:cTn>
                              </p:par>
                              <p:par>
                                <p:cTn id="329" presetID="1" presetClass="exit" presetSubtype="0" fill="hold" nodeType="withEffect">
                                  <p:stCondLst>
                                    <p:cond delay="0"/>
                                  </p:stCondLst>
                                  <p:childTnLst>
                                    <p:set>
                                      <p:cBhvr>
                                        <p:cTn id="330" dur="1" fill="hold">
                                          <p:stCondLst>
                                            <p:cond delay="0"/>
                                          </p:stCondLst>
                                        </p:cTn>
                                        <p:tgtEl>
                                          <p:spTgt spid="57"/>
                                        </p:tgtEl>
                                        <p:attrNameLst>
                                          <p:attrName>style.visibility</p:attrName>
                                        </p:attrNameLst>
                                      </p:cBhvr>
                                      <p:to>
                                        <p:strVal val="hidden"/>
                                      </p:to>
                                    </p:set>
                                  </p:childTnLst>
                                </p:cTn>
                              </p:par>
                              <p:par>
                                <p:cTn id="331" presetID="1" presetClass="entr" presetSubtype="0" fill="hold" grpId="7" nodeType="withEffect">
                                  <p:stCondLst>
                                    <p:cond delay="0"/>
                                  </p:stCondLst>
                                  <p:childTnLst>
                                    <p:set>
                                      <p:cBhvr>
                                        <p:cTn id="332" dur="1" fill="hold">
                                          <p:stCondLst>
                                            <p:cond delay="0"/>
                                          </p:stCondLst>
                                        </p:cTn>
                                        <p:tgtEl>
                                          <p:spTgt spid="77"/>
                                        </p:tgtEl>
                                        <p:attrNameLst>
                                          <p:attrName>style.visibility</p:attrName>
                                        </p:attrNameLst>
                                      </p:cBhvr>
                                      <p:to>
                                        <p:strVal val="visible"/>
                                      </p:to>
                                    </p:set>
                                  </p:childTnLst>
                                </p:cTn>
                              </p:par>
                              <p:par>
                                <p:cTn id="333" presetID="1" presetClass="entr" presetSubtype="0" fill="hold" grpId="9" nodeType="withEffect">
                                  <p:stCondLst>
                                    <p:cond delay="0"/>
                                  </p:stCondLst>
                                  <p:childTnLst>
                                    <p:set>
                                      <p:cBhvr>
                                        <p:cTn id="334" dur="1" fill="hold">
                                          <p:stCondLst>
                                            <p:cond delay="0"/>
                                          </p:stCondLst>
                                        </p:cTn>
                                        <p:tgtEl>
                                          <p:spTgt spid="78"/>
                                        </p:tgtEl>
                                        <p:attrNameLst>
                                          <p:attrName>style.visibility</p:attrName>
                                        </p:attrNameLst>
                                      </p:cBhvr>
                                      <p:to>
                                        <p:strVal val="visible"/>
                                      </p:to>
                                    </p:set>
                                  </p:childTnLst>
                                </p:cTn>
                              </p:par>
                              <p:par>
                                <p:cTn id="335" presetID="1" presetClass="entr" presetSubtype="0" fill="hold" grpId="9" nodeType="withEffect">
                                  <p:stCondLst>
                                    <p:cond delay="0"/>
                                  </p:stCondLst>
                                  <p:childTnLst>
                                    <p:set>
                                      <p:cBhvr>
                                        <p:cTn id="336" dur="1" fill="hold">
                                          <p:stCondLst>
                                            <p:cond delay="0"/>
                                          </p:stCondLst>
                                        </p:cTn>
                                        <p:tgtEl>
                                          <p:spTgt spid="79"/>
                                        </p:tgtEl>
                                        <p:attrNameLst>
                                          <p:attrName>style.visibility</p:attrName>
                                        </p:attrNameLst>
                                      </p:cBhvr>
                                      <p:to>
                                        <p:strVal val="visible"/>
                                      </p:to>
                                    </p:set>
                                  </p:childTnLst>
                                </p:cTn>
                              </p:par>
                              <p:par>
                                <p:cTn id="337" presetID="1" presetClass="entr" presetSubtype="0" fill="hold" grpId="7" nodeType="withEffect">
                                  <p:stCondLst>
                                    <p:cond delay="0"/>
                                  </p:stCondLst>
                                  <p:childTnLst>
                                    <p:set>
                                      <p:cBhvr>
                                        <p:cTn id="338" dur="1" fill="hold">
                                          <p:stCondLst>
                                            <p:cond delay="0"/>
                                          </p:stCondLst>
                                        </p:cTn>
                                        <p:tgtEl>
                                          <p:spTgt spid="80"/>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339" restart="whenNotActive" fill="hold" evtFilter="cancelBubble" nodeType="interactiveSeq">
                <p:stCondLst>
                  <p:cond evt="onClick" delay="0">
                    <p:tgtEl>
                      <p:spTgt spid="15"/>
                    </p:tgtEl>
                  </p:cond>
                </p:stCondLst>
                <p:endSync evt="end" delay="0">
                  <p:rtn val="all"/>
                </p:endSync>
                <p:childTnLst>
                  <p:par>
                    <p:cTn id="340" fill="hold">
                      <p:stCondLst>
                        <p:cond delay="0"/>
                      </p:stCondLst>
                      <p:childTnLst>
                        <p:par>
                          <p:cTn id="341" fill="hold">
                            <p:stCondLst>
                              <p:cond delay="0"/>
                            </p:stCondLst>
                            <p:childTnLst>
                              <p:par>
                                <p:cTn id="342" presetID="1" presetClass="entr" presetSubtype="0" fill="hold" grpId="0" nodeType="clickEffect">
                                  <p:stCondLst>
                                    <p:cond delay="0"/>
                                  </p:stCondLst>
                                  <p:childTnLst>
                                    <p:set>
                                      <p:cBhvr>
                                        <p:cTn id="343" dur="1" fill="hold">
                                          <p:stCondLst>
                                            <p:cond delay="0"/>
                                          </p:stCondLst>
                                        </p:cTn>
                                        <p:tgtEl>
                                          <p:spTgt spid="91"/>
                                        </p:tgtEl>
                                        <p:attrNameLst>
                                          <p:attrName>style.visibility</p:attrName>
                                        </p:attrNameLst>
                                      </p:cBhvr>
                                      <p:to>
                                        <p:strVal val="visible"/>
                                      </p:to>
                                    </p:set>
                                  </p:childTnLst>
                                </p:cTn>
                              </p:par>
                              <p:par>
                                <p:cTn id="344" presetID="1" presetClass="entr" presetSubtype="0" fill="hold" nodeType="withEffect">
                                  <p:stCondLst>
                                    <p:cond delay="0"/>
                                  </p:stCondLst>
                                  <p:childTnLst>
                                    <p:set>
                                      <p:cBhvr>
                                        <p:cTn id="345" dur="1" fill="hold">
                                          <p:stCondLst>
                                            <p:cond delay="0"/>
                                          </p:stCondLst>
                                        </p:cTn>
                                        <p:tgtEl>
                                          <p:spTgt spid="59"/>
                                        </p:tgtEl>
                                        <p:attrNameLst>
                                          <p:attrName>style.visibility</p:attrName>
                                        </p:attrNameLst>
                                      </p:cBhvr>
                                      <p:to>
                                        <p:strVal val="visible"/>
                                      </p:to>
                                    </p:set>
                                  </p:childTnLst>
                                </p:cTn>
                              </p:par>
                              <p:par>
                                <p:cTn id="346" presetID="1" presetClass="exit" presetSubtype="0" fill="hold" grpId="0" nodeType="withEffect">
                                  <p:stCondLst>
                                    <p:cond delay="0"/>
                                  </p:stCondLst>
                                  <p:childTnLst>
                                    <p:set>
                                      <p:cBhvr>
                                        <p:cTn id="347" dur="1" fill="hold">
                                          <p:stCondLst>
                                            <p:cond delay="0"/>
                                          </p:stCondLst>
                                        </p:cTn>
                                        <p:tgtEl>
                                          <p:spTgt spid="84"/>
                                        </p:tgtEl>
                                        <p:attrNameLst>
                                          <p:attrName>style.visibility</p:attrName>
                                        </p:attrNameLst>
                                      </p:cBhvr>
                                      <p:to>
                                        <p:strVal val="hidden"/>
                                      </p:to>
                                    </p:set>
                                  </p:childTnLst>
                                </p:cTn>
                              </p:par>
                              <p:par>
                                <p:cTn id="348" presetID="1" presetClass="exit" presetSubtype="0" fill="hold" grpId="0" nodeType="withEffect">
                                  <p:stCondLst>
                                    <p:cond delay="0"/>
                                  </p:stCondLst>
                                  <p:childTnLst>
                                    <p:set>
                                      <p:cBhvr>
                                        <p:cTn id="349" dur="1" fill="hold">
                                          <p:stCondLst>
                                            <p:cond delay="0"/>
                                          </p:stCondLst>
                                        </p:cTn>
                                        <p:tgtEl>
                                          <p:spTgt spid="85"/>
                                        </p:tgtEl>
                                        <p:attrNameLst>
                                          <p:attrName>style.visibility</p:attrName>
                                        </p:attrNameLst>
                                      </p:cBhvr>
                                      <p:to>
                                        <p:strVal val="hidden"/>
                                      </p:to>
                                    </p:set>
                                  </p:childTnLst>
                                </p:cTn>
                              </p:par>
                              <p:par>
                                <p:cTn id="350" presetID="1" presetClass="exit" presetSubtype="0" fill="hold" grpId="0" nodeType="withEffect">
                                  <p:stCondLst>
                                    <p:cond delay="0"/>
                                  </p:stCondLst>
                                  <p:childTnLst>
                                    <p:set>
                                      <p:cBhvr>
                                        <p:cTn id="351" dur="1" fill="hold">
                                          <p:stCondLst>
                                            <p:cond delay="0"/>
                                          </p:stCondLst>
                                        </p:cTn>
                                        <p:tgtEl>
                                          <p:spTgt spid="86"/>
                                        </p:tgtEl>
                                        <p:attrNameLst>
                                          <p:attrName>style.visibility</p:attrName>
                                        </p:attrNameLst>
                                      </p:cBhvr>
                                      <p:to>
                                        <p:strVal val="hidden"/>
                                      </p:to>
                                    </p:set>
                                  </p:childTnLst>
                                </p:cTn>
                              </p:par>
                              <p:par>
                                <p:cTn id="352" presetID="1" presetClass="exit" presetSubtype="0" fill="hold" grpId="0" nodeType="withEffect">
                                  <p:stCondLst>
                                    <p:cond delay="0"/>
                                  </p:stCondLst>
                                  <p:childTnLst>
                                    <p:set>
                                      <p:cBhvr>
                                        <p:cTn id="353" dur="1" fill="hold">
                                          <p:stCondLst>
                                            <p:cond delay="0"/>
                                          </p:stCondLst>
                                        </p:cTn>
                                        <p:tgtEl>
                                          <p:spTgt spid="87"/>
                                        </p:tgtEl>
                                        <p:attrNameLst>
                                          <p:attrName>style.visibility</p:attrName>
                                        </p:attrNameLst>
                                      </p:cBhvr>
                                      <p:to>
                                        <p:strVal val="hidden"/>
                                      </p:to>
                                    </p:set>
                                  </p:childTnLst>
                                </p:cTn>
                              </p:par>
                            </p:childTnLst>
                          </p:cTn>
                        </p:par>
                      </p:childTnLst>
                    </p:cTn>
                  </p:par>
                  <p:par>
                    <p:cTn id="354" fill="hold">
                      <p:stCondLst>
                        <p:cond delay="indefinite"/>
                      </p:stCondLst>
                      <p:childTnLst>
                        <p:par>
                          <p:cTn id="355" fill="hold">
                            <p:stCondLst>
                              <p:cond delay="0"/>
                            </p:stCondLst>
                            <p:childTnLst>
                              <p:par>
                                <p:cTn id="356" presetID="1" presetClass="exit" presetSubtype="0" fill="hold" grpId="1" nodeType="clickEffect">
                                  <p:stCondLst>
                                    <p:cond delay="0"/>
                                  </p:stCondLst>
                                  <p:childTnLst>
                                    <p:set>
                                      <p:cBhvr>
                                        <p:cTn id="357" dur="1" fill="hold">
                                          <p:stCondLst>
                                            <p:cond delay="0"/>
                                          </p:stCondLst>
                                        </p:cTn>
                                        <p:tgtEl>
                                          <p:spTgt spid="91"/>
                                        </p:tgtEl>
                                        <p:attrNameLst>
                                          <p:attrName>style.visibility</p:attrName>
                                        </p:attrNameLst>
                                      </p:cBhvr>
                                      <p:to>
                                        <p:strVal val="hidden"/>
                                      </p:to>
                                    </p:set>
                                  </p:childTnLst>
                                </p:cTn>
                              </p:par>
                              <p:par>
                                <p:cTn id="358" presetID="1" presetClass="exit" presetSubtype="0" fill="hold" nodeType="withEffect">
                                  <p:stCondLst>
                                    <p:cond delay="0"/>
                                  </p:stCondLst>
                                  <p:childTnLst>
                                    <p:set>
                                      <p:cBhvr>
                                        <p:cTn id="359" dur="1" fill="hold">
                                          <p:stCondLst>
                                            <p:cond delay="0"/>
                                          </p:stCondLst>
                                        </p:cTn>
                                        <p:tgtEl>
                                          <p:spTgt spid="59"/>
                                        </p:tgtEl>
                                        <p:attrNameLst>
                                          <p:attrName>style.visibility</p:attrName>
                                        </p:attrNameLst>
                                      </p:cBhvr>
                                      <p:to>
                                        <p:strVal val="hidden"/>
                                      </p:to>
                                    </p:set>
                                  </p:childTnLst>
                                </p:cTn>
                              </p:par>
                              <p:par>
                                <p:cTn id="360" presetID="1" presetClass="entr" presetSubtype="0" fill="hold" grpId="1" nodeType="withEffect">
                                  <p:stCondLst>
                                    <p:cond delay="0"/>
                                  </p:stCondLst>
                                  <p:childTnLst>
                                    <p:set>
                                      <p:cBhvr>
                                        <p:cTn id="361" dur="1" fill="hold">
                                          <p:stCondLst>
                                            <p:cond delay="0"/>
                                          </p:stCondLst>
                                        </p:cTn>
                                        <p:tgtEl>
                                          <p:spTgt spid="84"/>
                                        </p:tgtEl>
                                        <p:attrNameLst>
                                          <p:attrName>style.visibility</p:attrName>
                                        </p:attrNameLst>
                                      </p:cBhvr>
                                      <p:to>
                                        <p:strVal val="visible"/>
                                      </p:to>
                                    </p:set>
                                  </p:childTnLst>
                                </p:cTn>
                              </p:par>
                              <p:par>
                                <p:cTn id="362" presetID="1" presetClass="entr" presetSubtype="0" fill="hold" grpId="1" nodeType="withEffect">
                                  <p:stCondLst>
                                    <p:cond delay="0"/>
                                  </p:stCondLst>
                                  <p:childTnLst>
                                    <p:set>
                                      <p:cBhvr>
                                        <p:cTn id="363" dur="1" fill="hold">
                                          <p:stCondLst>
                                            <p:cond delay="0"/>
                                          </p:stCondLst>
                                        </p:cTn>
                                        <p:tgtEl>
                                          <p:spTgt spid="85"/>
                                        </p:tgtEl>
                                        <p:attrNameLst>
                                          <p:attrName>style.visibility</p:attrName>
                                        </p:attrNameLst>
                                      </p:cBhvr>
                                      <p:to>
                                        <p:strVal val="visible"/>
                                      </p:to>
                                    </p:set>
                                  </p:childTnLst>
                                </p:cTn>
                              </p:par>
                              <p:par>
                                <p:cTn id="364" presetID="1" presetClass="entr" presetSubtype="0" fill="hold" grpId="1" nodeType="withEffect">
                                  <p:stCondLst>
                                    <p:cond delay="0"/>
                                  </p:stCondLst>
                                  <p:childTnLst>
                                    <p:set>
                                      <p:cBhvr>
                                        <p:cTn id="365" dur="1" fill="hold">
                                          <p:stCondLst>
                                            <p:cond delay="0"/>
                                          </p:stCondLst>
                                        </p:cTn>
                                        <p:tgtEl>
                                          <p:spTgt spid="86"/>
                                        </p:tgtEl>
                                        <p:attrNameLst>
                                          <p:attrName>style.visibility</p:attrName>
                                        </p:attrNameLst>
                                      </p:cBhvr>
                                      <p:to>
                                        <p:strVal val="visible"/>
                                      </p:to>
                                    </p:set>
                                  </p:childTnLst>
                                </p:cTn>
                              </p:par>
                              <p:par>
                                <p:cTn id="366" presetID="1" presetClass="entr" presetSubtype="0" fill="hold" grpId="1" nodeType="withEffect">
                                  <p:stCondLst>
                                    <p:cond delay="0"/>
                                  </p:stCondLst>
                                  <p:childTnLst>
                                    <p:set>
                                      <p:cBhvr>
                                        <p:cTn id="367" dur="1" fill="hold">
                                          <p:stCondLst>
                                            <p:cond delay="0"/>
                                          </p:stCondLst>
                                        </p:cTn>
                                        <p:tgtEl>
                                          <p:spTgt spid="87"/>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368" restart="whenNotActive" fill="hold" evtFilter="cancelBubble" nodeType="interactiveSeq">
                <p:stCondLst>
                  <p:cond evt="onClick" delay="0">
                    <p:tgtEl>
                      <p:spTgt spid="16"/>
                    </p:tgtEl>
                  </p:cond>
                </p:stCondLst>
                <p:endSync evt="end" delay="0">
                  <p:rtn val="all"/>
                </p:endSync>
                <p:childTnLst>
                  <p:par>
                    <p:cTn id="369" fill="hold">
                      <p:stCondLst>
                        <p:cond delay="0"/>
                      </p:stCondLst>
                      <p:childTnLst>
                        <p:par>
                          <p:cTn id="370" fill="hold">
                            <p:stCondLst>
                              <p:cond delay="0"/>
                            </p:stCondLst>
                            <p:childTnLst>
                              <p:par>
                                <p:cTn id="371" presetID="1" presetClass="entr" presetSubtype="0" fill="hold" grpId="0" nodeType="clickEffect">
                                  <p:stCondLst>
                                    <p:cond delay="0"/>
                                  </p:stCondLst>
                                  <p:childTnLst>
                                    <p:set>
                                      <p:cBhvr>
                                        <p:cTn id="372" dur="1" fill="hold">
                                          <p:stCondLst>
                                            <p:cond delay="0"/>
                                          </p:stCondLst>
                                        </p:cTn>
                                        <p:tgtEl>
                                          <p:spTgt spid="92"/>
                                        </p:tgtEl>
                                        <p:attrNameLst>
                                          <p:attrName>style.visibility</p:attrName>
                                        </p:attrNameLst>
                                      </p:cBhvr>
                                      <p:to>
                                        <p:strVal val="visible"/>
                                      </p:to>
                                    </p:set>
                                  </p:childTnLst>
                                </p:cTn>
                              </p:par>
                              <p:par>
                                <p:cTn id="373" presetID="1" presetClass="entr" presetSubtype="0" fill="hold" nodeType="withEffect">
                                  <p:stCondLst>
                                    <p:cond delay="0"/>
                                  </p:stCondLst>
                                  <p:childTnLst>
                                    <p:set>
                                      <p:cBhvr>
                                        <p:cTn id="374" dur="1" fill="hold">
                                          <p:stCondLst>
                                            <p:cond delay="0"/>
                                          </p:stCondLst>
                                        </p:cTn>
                                        <p:tgtEl>
                                          <p:spTgt spid="61"/>
                                        </p:tgtEl>
                                        <p:attrNameLst>
                                          <p:attrName>style.visibility</p:attrName>
                                        </p:attrNameLst>
                                      </p:cBhvr>
                                      <p:to>
                                        <p:strVal val="visible"/>
                                      </p:to>
                                    </p:set>
                                  </p:childTnLst>
                                </p:cTn>
                              </p:par>
                              <p:par>
                                <p:cTn id="375" presetID="1" presetClass="exit" presetSubtype="0" fill="hold" grpId="2" nodeType="withEffect">
                                  <p:stCondLst>
                                    <p:cond delay="0"/>
                                  </p:stCondLst>
                                  <p:childTnLst>
                                    <p:set>
                                      <p:cBhvr>
                                        <p:cTn id="376" dur="1" fill="hold">
                                          <p:stCondLst>
                                            <p:cond delay="0"/>
                                          </p:stCondLst>
                                        </p:cTn>
                                        <p:tgtEl>
                                          <p:spTgt spid="85"/>
                                        </p:tgtEl>
                                        <p:attrNameLst>
                                          <p:attrName>style.visibility</p:attrName>
                                        </p:attrNameLst>
                                      </p:cBhvr>
                                      <p:to>
                                        <p:strVal val="hidden"/>
                                      </p:to>
                                    </p:set>
                                  </p:childTnLst>
                                </p:cTn>
                              </p:par>
                              <p:par>
                                <p:cTn id="377" presetID="1" presetClass="exit" presetSubtype="0" fill="hold" grpId="2" nodeType="withEffect">
                                  <p:stCondLst>
                                    <p:cond delay="0"/>
                                  </p:stCondLst>
                                  <p:childTnLst>
                                    <p:set>
                                      <p:cBhvr>
                                        <p:cTn id="378" dur="1" fill="hold">
                                          <p:stCondLst>
                                            <p:cond delay="0"/>
                                          </p:stCondLst>
                                        </p:cTn>
                                        <p:tgtEl>
                                          <p:spTgt spid="86"/>
                                        </p:tgtEl>
                                        <p:attrNameLst>
                                          <p:attrName>style.visibility</p:attrName>
                                        </p:attrNameLst>
                                      </p:cBhvr>
                                      <p:to>
                                        <p:strVal val="hidden"/>
                                      </p:to>
                                    </p:set>
                                  </p:childTnLst>
                                </p:cTn>
                              </p:par>
                              <p:par>
                                <p:cTn id="379" presetID="1" presetClass="exit" presetSubtype="0" fill="hold" grpId="2" nodeType="withEffect">
                                  <p:stCondLst>
                                    <p:cond delay="0"/>
                                  </p:stCondLst>
                                  <p:childTnLst>
                                    <p:set>
                                      <p:cBhvr>
                                        <p:cTn id="380" dur="1" fill="hold">
                                          <p:stCondLst>
                                            <p:cond delay="0"/>
                                          </p:stCondLst>
                                        </p:cTn>
                                        <p:tgtEl>
                                          <p:spTgt spid="87"/>
                                        </p:tgtEl>
                                        <p:attrNameLst>
                                          <p:attrName>style.visibility</p:attrName>
                                        </p:attrNameLst>
                                      </p:cBhvr>
                                      <p:to>
                                        <p:strVal val="hidden"/>
                                      </p:to>
                                    </p:set>
                                  </p:childTnLst>
                                </p:cTn>
                              </p:par>
                              <p:par>
                                <p:cTn id="381" presetID="1" presetClass="exit" presetSubtype="0" fill="hold" grpId="0" nodeType="withEffect">
                                  <p:stCondLst>
                                    <p:cond delay="0"/>
                                  </p:stCondLst>
                                  <p:childTnLst>
                                    <p:set>
                                      <p:cBhvr>
                                        <p:cTn id="382" dur="1" fill="hold">
                                          <p:stCondLst>
                                            <p:cond delay="0"/>
                                          </p:stCondLst>
                                        </p:cTn>
                                        <p:tgtEl>
                                          <p:spTgt spid="88"/>
                                        </p:tgtEl>
                                        <p:attrNameLst>
                                          <p:attrName>style.visibility</p:attrName>
                                        </p:attrNameLst>
                                      </p:cBhvr>
                                      <p:to>
                                        <p:strVal val="hidden"/>
                                      </p:to>
                                    </p:set>
                                  </p:childTnLst>
                                </p:cTn>
                              </p:par>
                            </p:childTnLst>
                          </p:cTn>
                        </p:par>
                      </p:childTnLst>
                    </p:cTn>
                  </p:par>
                  <p:par>
                    <p:cTn id="383" fill="hold">
                      <p:stCondLst>
                        <p:cond delay="indefinite"/>
                      </p:stCondLst>
                      <p:childTnLst>
                        <p:par>
                          <p:cTn id="384" fill="hold">
                            <p:stCondLst>
                              <p:cond delay="0"/>
                            </p:stCondLst>
                            <p:childTnLst>
                              <p:par>
                                <p:cTn id="385" presetID="1" presetClass="exit" presetSubtype="0" fill="hold" grpId="1" nodeType="clickEffect">
                                  <p:stCondLst>
                                    <p:cond delay="0"/>
                                  </p:stCondLst>
                                  <p:childTnLst>
                                    <p:set>
                                      <p:cBhvr>
                                        <p:cTn id="386" dur="1" fill="hold">
                                          <p:stCondLst>
                                            <p:cond delay="0"/>
                                          </p:stCondLst>
                                        </p:cTn>
                                        <p:tgtEl>
                                          <p:spTgt spid="92"/>
                                        </p:tgtEl>
                                        <p:attrNameLst>
                                          <p:attrName>style.visibility</p:attrName>
                                        </p:attrNameLst>
                                      </p:cBhvr>
                                      <p:to>
                                        <p:strVal val="hidden"/>
                                      </p:to>
                                    </p:set>
                                  </p:childTnLst>
                                </p:cTn>
                              </p:par>
                              <p:par>
                                <p:cTn id="387" presetID="1" presetClass="exit" presetSubtype="0" fill="hold" nodeType="withEffect">
                                  <p:stCondLst>
                                    <p:cond delay="0"/>
                                  </p:stCondLst>
                                  <p:childTnLst>
                                    <p:set>
                                      <p:cBhvr>
                                        <p:cTn id="388" dur="1" fill="hold">
                                          <p:stCondLst>
                                            <p:cond delay="0"/>
                                          </p:stCondLst>
                                        </p:cTn>
                                        <p:tgtEl>
                                          <p:spTgt spid="61"/>
                                        </p:tgtEl>
                                        <p:attrNameLst>
                                          <p:attrName>style.visibility</p:attrName>
                                        </p:attrNameLst>
                                      </p:cBhvr>
                                      <p:to>
                                        <p:strVal val="hidden"/>
                                      </p:to>
                                    </p:set>
                                  </p:childTnLst>
                                </p:cTn>
                              </p:par>
                              <p:par>
                                <p:cTn id="389" presetID="1" presetClass="entr" presetSubtype="0" fill="hold" grpId="3" nodeType="withEffect">
                                  <p:stCondLst>
                                    <p:cond delay="0"/>
                                  </p:stCondLst>
                                  <p:childTnLst>
                                    <p:set>
                                      <p:cBhvr>
                                        <p:cTn id="390" dur="1" fill="hold">
                                          <p:stCondLst>
                                            <p:cond delay="0"/>
                                          </p:stCondLst>
                                        </p:cTn>
                                        <p:tgtEl>
                                          <p:spTgt spid="85"/>
                                        </p:tgtEl>
                                        <p:attrNameLst>
                                          <p:attrName>style.visibility</p:attrName>
                                        </p:attrNameLst>
                                      </p:cBhvr>
                                      <p:to>
                                        <p:strVal val="visible"/>
                                      </p:to>
                                    </p:set>
                                  </p:childTnLst>
                                </p:cTn>
                              </p:par>
                              <p:par>
                                <p:cTn id="391" presetID="1" presetClass="entr" presetSubtype="0" fill="hold" grpId="3" nodeType="withEffect">
                                  <p:stCondLst>
                                    <p:cond delay="0"/>
                                  </p:stCondLst>
                                  <p:childTnLst>
                                    <p:set>
                                      <p:cBhvr>
                                        <p:cTn id="392" dur="1" fill="hold">
                                          <p:stCondLst>
                                            <p:cond delay="0"/>
                                          </p:stCondLst>
                                        </p:cTn>
                                        <p:tgtEl>
                                          <p:spTgt spid="86"/>
                                        </p:tgtEl>
                                        <p:attrNameLst>
                                          <p:attrName>style.visibility</p:attrName>
                                        </p:attrNameLst>
                                      </p:cBhvr>
                                      <p:to>
                                        <p:strVal val="visible"/>
                                      </p:to>
                                    </p:set>
                                  </p:childTnLst>
                                </p:cTn>
                              </p:par>
                              <p:par>
                                <p:cTn id="393" presetID="1" presetClass="entr" presetSubtype="0" fill="hold" grpId="3" nodeType="withEffect">
                                  <p:stCondLst>
                                    <p:cond delay="0"/>
                                  </p:stCondLst>
                                  <p:childTnLst>
                                    <p:set>
                                      <p:cBhvr>
                                        <p:cTn id="394" dur="1" fill="hold">
                                          <p:stCondLst>
                                            <p:cond delay="0"/>
                                          </p:stCondLst>
                                        </p:cTn>
                                        <p:tgtEl>
                                          <p:spTgt spid="87"/>
                                        </p:tgtEl>
                                        <p:attrNameLst>
                                          <p:attrName>style.visibility</p:attrName>
                                        </p:attrNameLst>
                                      </p:cBhvr>
                                      <p:to>
                                        <p:strVal val="visible"/>
                                      </p:to>
                                    </p:set>
                                  </p:childTnLst>
                                </p:cTn>
                              </p:par>
                              <p:par>
                                <p:cTn id="395" presetID="1" presetClass="entr" presetSubtype="0" fill="hold" grpId="1" nodeType="withEffect">
                                  <p:stCondLst>
                                    <p:cond delay="0"/>
                                  </p:stCondLst>
                                  <p:childTnLst>
                                    <p:set>
                                      <p:cBhvr>
                                        <p:cTn id="396" dur="1" fill="hold">
                                          <p:stCondLst>
                                            <p:cond delay="0"/>
                                          </p:stCondLst>
                                        </p:cTn>
                                        <p:tgtEl>
                                          <p:spTgt spid="88"/>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397" restart="whenNotActive" fill="hold" evtFilter="cancelBubble" nodeType="interactiveSeq">
                <p:stCondLst>
                  <p:cond evt="onClick" delay="0">
                    <p:tgtEl>
                      <p:spTgt spid="17"/>
                    </p:tgtEl>
                  </p:cond>
                </p:stCondLst>
                <p:endSync evt="end" delay="0">
                  <p:rtn val="all"/>
                </p:endSync>
                <p:childTnLst>
                  <p:par>
                    <p:cTn id="398" fill="hold">
                      <p:stCondLst>
                        <p:cond delay="0"/>
                      </p:stCondLst>
                      <p:childTnLst>
                        <p:par>
                          <p:cTn id="399" fill="hold">
                            <p:stCondLst>
                              <p:cond delay="0"/>
                            </p:stCondLst>
                            <p:childTnLst>
                              <p:par>
                                <p:cTn id="400" presetID="1" presetClass="entr" presetSubtype="0" fill="hold" grpId="0" nodeType="clickEffect">
                                  <p:stCondLst>
                                    <p:cond delay="0"/>
                                  </p:stCondLst>
                                  <p:childTnLst>
                                    <p:set>
                                      <p:cBhvr>
                                        <p:cTn id="401" dur="1" fill="hold">
                                          <p:stCondLst>
                                            <p:cond delay="0"/>
                                          </p:stCondLst>
                                        </p:cTn>
                                        <p:tgtEl>
                                          <p:spTgt spid="93"/>
                                        </p:tgtEl>
                                        <p:attrNameLst>
                                          <p:attrName>style.visibility</p:attrName>
                                        </p:attrNameLst>
                                      </p:cBhvr>
                                      <p:to>
                                        <p:strVal val="visible"/>
                                      </p:to>
                                    </p:set>
                                  </p:childTnLst>
                                </p:cTn>
                              </p:par>
                              <p:par>
                                <p:cTn id="402" presetID="1" presetClass="entr" presetSubtype="0" fill="hold" nodeType="withEffect">
                                  <p:stCondLst>
                                    <p:cond delay="0"/>
                                  </p:stCondLst>
                                  <p:childTnLst>
                                    <p:set>
                                      <p:cBhvr>
                                        <p:cTn id="403" dur="1" fill="hold">
                                          <p:stCondLst>
                                            <p:cond delay="0"/>
                                          </p:stCondLst>
                                        </p:cTn>
                                        <p:tgtEl>
                                          <p:spTgt spid="63"/>
                                        </p:tgtEl>
                                        <p:attrNameLst>
                                          <p:attrName>style.visibility</p:attrName>
                                        </p:attrNameLst>
                                      </p:cBhvr>
                                      <p:to>
                                        <p:strVal val="visible"/>
                                      </p:to>
                                    </p:set>
                                  </p:childTnLst>
                                </p:cTn>
                              </p:par>
                              <p:par>
                                <p:cTn id="404" presetID="1" presetClass="exit" presetSubtype="0" fill="hold" grpId="4" nodeType="withEffect">
                                  <p:stCondLst>
                                    <p:cond delay="0"/>
                                  </p:stCondLst>
                                  <p:childTnLst>
                                    <p:set>
                                      <p:cBhvr>
                                        <p:cTn id="405" dur="1" fill="hold">
                                          <p:stCondLst>
                                            <p:cond delay="0"/>
                                          </p:stCondLst>
                                        </p:cTn>
                                        <p:tgtEl>
                                          <p:spTgt spid="86"/>
                                        </p:tgtEl>
                                        <p:attrNameLst>
                                          <p:attrName>style.visibility</p:attrName>
                                        </p:attrNameLst>
                                      </p:cBhvr>
                                      <p:to>
                                        <p:strVal val="hidden"/>
                                      </p:to>
                                    </p:set>
                                  </p:childTnLst>
                                </p:cTn>
                              </p:par>
                              <p:par>
                                <p:cTn id="406" presetID="1" presetClass="exit" presetSubtype="0" fill="hold" grpId="4" nodeType="withEffect">
                                  <p:stCondLst>
                                    <p:cond delay="0"/>
                                  </p:stCondLst>
                                  <p:childTnLst>
                                    <p:set>
                                      <p:cBhvr>
                                        <p:cTn id="407" dur="1" fill="hold">
                                          <p:stCondLst>
                                            <p:cond delay="0"/>
                                          </p:stCondLst>
                                        </p:cTn>
                                        <p:tgtEl>
                                          <p:spTgt spid="87"/>
                                        </p:tgtEl>
                                        <p:attrNameLst>
                                          <p:attrName>style.visibility</p:attrName>
                                        </p:attrNameLst>
                                      </p:cBhvr>
                                      <p:to>
                                        <p:strVal val="hidden"/>
                                      </p:to>
                                    </p:set>
                                  </p:childTnLst>
                                </p:cTn>
                              </p:par>
                              <p:par>
                                <p:cTn id="408" presetID="1" presetClass="exit" presetSubtype="0" fill="hold" grpId="2" nodeType="withEffect">
                                  <p:stCondLst>
                                    <p:cond delay="0"/>
                                  </p:stCondLst>
                                  <p:childTnLst>
                                    <p:set>
                                      <p:cBhvr>
                                        <p:cTn id="409" dur="1" fill="hold">
                                          <p:stCondLst>
                                            <p:cond delay="0"/>
                                          </p:stCondLst>
                                        </p:cTn>
                                        <p:tgtEl>
                                          <p:spTgt spid="88"/>
                                        </p:tgtEl>
                                        <p:attrNameLst>
                                          <p:attrName>style.visibility</p:attrName>
                                        </p:attrNameLst>
                                      </p:cBhvr>
                                      <p:to>
                                        <p:strVal val="hidden"/>
                                      </p:to>
                                    </p:set>
                                  </p:childTnLst>
                                </p:cTn>
                              </p:par>
                            </p:childTnLst>
                          </p:cTn>
                        </p:par>
                      </p:childTnLst>
                    </p:cTn>
                  </p:par>
                  <p:par>
                    <p:cTn id="410" fill="hold">
                      <p:stCondLst>
                        <p:cond delay="indefinite"/>
                      </p:stCondLst>
                      <p:childTnLst>
                        <p:par>
                          <p:cTn id="411" fill="hold">
                            <p:stCondLst>
                              <p:cond delay="0"/>
                            </p:stCondLst>
                            <p:childTnLst>
                              <p:par>
                                <p:cTn id="412" presetID="1" presetClass="exit" presetSubtype="0" fill="hold" grpId="1" nodeType="clickEffect">
                                  <p:stCondLst>
                                    <p:cond delay="0"/>
                                  </p:stCondLst>
                                  <p:childTnLst>
                                    <p:set>
                                      <p:cBhvr>
                                        <p:cTn id="413" dur="1" fill="hold">
                                          <p:stCondLst>
                                            <p:cond delay="0"/>
                                          </p:stCondLst>
                                        </p:cTn>
                                        <p:tgtEl>
                                          <p:spTgt spid="93"/>
                                        </p:tgtEl>
                                        <p:attrNameLst>
                                          <p:attrName>style.visibility</p:attrName>
                                        </p:attrNameLst>
                                      </p:cBhvr>
                                      <p:to>
                                        <p:strVal val="hidden"/>
                                      </p:to>
                                    </p:set>
                                  </p:childTnLst>
                                </p:cTn>
                              </p:par>
                              <p:par>
                                <p:cTn id="414" presetID="1" presetClass="exit" presetSubtype="0" fill="hold" nodeType="withEffect">
                                  <p:stCondLst>
                                    <p:cond delay="0"/>
                                  </p:stCondLst>
                                  <p:childTnLst>
                                    <p:set>
                                      <p:cBhvr>
                                        <p:cTn id="415" dur="1" fill="hold">
                                          <p:stCondLst>
                                            <p:cond delay="0"/>
                                          </p:stCondLst>
                                        </p:cTn>
                                        <p:tgtEl>
                                          <p:spTgt spid="63"/>
                                        </p:tgtEl>
                                        <p:attrNameLst>
                                          <p:attrName>style.visibility</p:attrName>
                                        </p:attrNameLst>
                                      </p:cBhvr>
                                      <p:to>
                                        <p:strVal val="hidden"/>
                                      </p:to>
                                    </p:set>
                                  </p:childTnLst>
                                </p:cTn>
                              </p:par>
                              <p:par>
                                <p:cTn id="416" presetID="1" presetClass="entr" presetSubtype="0" fill="hold" grpId="5" nodeType="withEffect">
                                  <p:stCondLst>
                                    <p:cond delay="0"/>
                                  </p:stCondLst>
                                  <p:childTnLst>
                                    <p:set>
                                      <p:cBhvr>
                                        <p:cTn id="417" dur="1" fill="hold">
                                          <p:stCondLst>
                                            <p:cond delay="0"/>
                                          </p:stCondLst>
                                        </p:cTn>
                                        <p:tgtEl>
                                          <p:spTgt spid="86"/>
                                        </p:tgtEl>
                                        <p:attrNameLst>
                                          <p:attrName>style.visibility</p:attrName>
                                        </p:attrNameLst>
                                      </p:cBhvr>
                                      <p:to>
                                        <p:strVal val="visible"/>
                                      </p:to>
                                    </p:set>
                                  </p:childTnLst>
                                </p:cTn>
                              </p:par>
                              <p:par>
                                <p:cTn id="418" presetID="1" presetClass="entr" presetSubtype="0" fill="hold" grpId="5" nodeType="withEffect">
                                  <p:stCondLst>
                                    <p:cond delay="0"/>
                                  </p:stCondLst>
                                  <p:childTnLst>
                                    <p:set>
                                      <p:cBhvr>
                                        <p:cTn id="419" dur="1" fill="hold">
                                          <p:stCondLst>
                                            <p:cond delay="0"/>
                                          </p:stCondLst>
                                        </p:cTn>
                                        <p:tgtEl>
                                          <p:spTgt spid="87"/>
                                        </p:tgtEl>
                                        <p:attrNameLst>
                                          <p:attrName>style.visibility</p:attrName>
                                        </p:attrNameLst>
                                      </p:cBhvr>
                                      <p:to>
                                        <p:strVal val="visible"/>
                                      </p:to>
                                    </p:set>
                                  </p:childTnLst>
                                </p:cTn>
                              </p:par>
                              <p:par>
                                <p:cTn id="420" presetID="1" presetClass="entr" presetSubtype="0" fill="hold" grpId="3" nodeType="withEffect">
                                  <p:stCondLst>
                                    <p:cond delay="0"/>
                                  </p:stCondLst>
                                  <p:childTnLst>
                                    <p:set>
                                      <p:cBhvr>
                                        <p:cTn id="421" dur="1" fill="hold">
                                          <p:stCondLst>
                                            <p:cond delay="0"/>
                                          </p:stCondLst>
                                        </p:cTn>
                                        <p:tgtEl>
                                          <p:spTgt spid="88"/>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422" restart="whenNotActive" fill="hold" evtFilter="cancelBubble" nodeType="interactiveSeq">
                <p:stCondLst>
                  <p:cond evt="onClick" delay="0">
                    <p:tgtEl>
                      <p:spTgt spid="18"/>
                    </p:tgtEl>
                  </p:cond>
                </p:stCondLst>
                <p:endSync evt="end" delay="0">
                  <p:rtn val="all"/>
                </p:endSync>
                <p:childTnLst>
                  <p:par>
                    <p:cTn id="423" fill="hold">
                      <p:stCondLst>
                        <p:cond delay="0"/>
                      </p:stCondLst>
                      <p:childTnLst>
                        <p:par>
                          <p:cTn id="424" fill="hold">
                            <p:stCondLst>
                              <p:cond delay="0"/>
                            </p:stCondLst>
                            <p:childTnLst>
                              <p:par>
                                <p:cTn id="425" presetID="1" presetClass="entr" presetSubtype="0" fill="hold" grpId="0" nodeType="clickEffect">
                                  <p:stCondLst>
                                    <p:cond delay="0"/>
                                  </p:stCondLst>
                                  <p:childTnLst>
                                    <p:set>
                                      <p:cBhvr>
                                        <p:cTn id="426" dur="1" fill="hold">
                                          <p:stCondLst>
                                            <p:cond delay="0"/>
                                          </p:stCondLst>
                                        </p:cTn>
                                        <p:tgtEl>
                                          <p:spTgt spid="94"/>
                                        </p:tgtEl>
                                        <p:attrNameLst>
                                          <p:attrName>style.visibility</p:attrName>
                                        </p:attrNameLst>
                                      </p:cBhvr>
                                      <p:to>
                                        <p:strVal val="visible"/>
                                      </p:to>
                                    </p:set>
                                  </p:childTnLst>
                                </p:cTn>
                              </p:par>
                              <p:par>
                                <p:cTn id="427" presetID="1" presetClass="entr" presetSubtype="0" fill="hold" nodeType="withEffect">
                                  <p:stCondLst>
                                    <p:cond delay="0"/>
                                  </p:stCondLst>
                                  <p:childTnLst>
                                    <p:set>
                                      <p:cBhvr>
                                        <p:cTn id="428" dur="1" fill="hold">
                                          <p:stCondLst>
                                            <p:cond delay="0"/>
                                          </p:stCondLst>
                                        </p:cTn>
                                        <p:tgtEl>
                                          <p:spTgt spid="65"/>
                                        </p:tgtEl>
                                        <p:attrNameLst>
                                          <p:attrName>style.visibility</p:attrName>
                                        </p:attrNameLst>
                                      </p:cBhvr>
                                      <p:to>
                                        <p:strVal val="visible"/>
                                      </p:to>
                                    </p:set>
                                  </p:childTnLst>
                                </p:cTn>
                              </p:par>
                              <p:par>
                                <p:cTn id="429" presetID="1" presetClass="exit" presetSubtype="0" fill="hold" grpId="2" nodeType="withEffect">
                                  <p:stCondLst>
                                    <p:cond delay="0"/>
                                  </p:stCondLst>
                                  <p:childTnLst>
                                    <p:set>
                                      <p:cBhvr>
                                        <p:cTn id="430" dur="1" fill="hold">
                                          <p:stCondLst>
                                            <p:cond delay="0"/>
                                          </p:stCondLst>
                                        </p:cTn>
                                        <p:tgtEl>
                                          <p:spTgt spid="84"/>
                                        </p:tgtEl>
                                        <p:attrNameLst>
                                          <p:attrName>style.visibility</p:attrName>
                                        </p:attrNameLst>
                                      </p:cBhvr>
                                      <p:to>
                                        <p:strVal val="hidden"/>
                                      </p:to>
                                    </p:set>
                                  </p:childTnLst>
                                </p:cTn>
                              </p:par>
                              <p:par>
                                <p:cTn id="431" presetID="1" presetClass="exit" presetSubtype="0" fill="hold" grpId="4" nodeType="withEffect">
                                  <p:stCondLst>
                                    <p:cond delay="0"/>
                                  </p:stCondLst>
                                  <p:childTnLst>
                                    <p:set>
                                      <p:cBhvr>
                                        <p:cTn id="432" dur="1" fill="hold">
                                          <p:stCondLst>
                                            <p:cond delay="0"/>
                                          </p:stCondLst>
                                        </p:cTn>
                                        <p:tgtEl>
                                          <p:spTgt spid="85"/>
                                        </p:tgtEl>
                                        <p:attrNameLst>
                                          <p:attrName>style.visibility</p:attrName>
                                        </p:attrNameLst>
                                      </p:cBhvr>
                                      <p:to>
                                        <p:strVal val="hidden"/>
                                      </p:to>
                                    </p:set>
                                  </p:childTnLst>
                                </p:cTn>
                              </p:par>
                              <p:par>
                                <p:cTn id="433" presetID="1" presetClass="exit" presetSubtype="0" fill="hold" grpId="0" nodeType="withEffect">
                                  <p:stCondLst>
                                    <p:cond delay="0"/>
                                  </p:stCondLst>
                                  <p:childTnLst>
                                    <p:set>
                                      <p:cBhvr>
                                        <p:cTn id="434" dur="1" fill="hold">
                                          <p:stCondLst>
                                            <p:cond delay="0"/>
                                          </p:stCondLst>
                                        </p:cTn>
                                        <p:tgtEl>
                                          <p:spTgt spid="82"/>
                                        </p:tgtEl>
                                        <p:attrNameLst>
                                          <p:attrName>style.visibility</p:attrName>
                                        </p:attrNameLst>
                                      </p:cBhvr>
                                      <p:to>
                                        <p:strVal val="hidden"/>
                                      </p:to>
                                    </p:set>
                                  </p:childTnLst>
                                </p:cTn>
                              </p:par>
                            </p:childTnLst>
                          </p:cTn>
                        </p:par>
                      </p:childTnLst>
                    </p:cTn>
                  </p:par>
                  <p:par>
                    <p:cTn id="435" fill="hold">
                      <p:stCondLst>
                        <p:cond delay="indefinite"/>
                      </p:stCondLst>
                      <p:childTnLst>
                        <p:par>
                          <p:cTn id="436" fill="hold">
                            <p:stCondLst>
                              <p:cond delay="0"/>
                            </p:stCondLst>
                            <p:childTnLst>
                              <p:par>
                                <p:cTn id="437" presetID="1" presetClass="exit" presetSubtype="0" fill="hold" grpId="1" nodeType="clickEffect">
                                  <p:stCondLst>
                                    <p:cond delay="0"/>
                                  </p:stCondLst>
                                  <p:childTnLst>
                                    <p:set>
                                      <p:cBhvr>
                                        <p:cTn id="438" dur="1" fill="hold">
                                          <p:stCondLst>
                                            <p:cond delay="0"/>
                                          </p:stCondLst>
                                        </p:cTn>
                                        <p:tgtEl>
                                          <p:spTgt spid="94"/>
                                        </p:tgtEl>
                                        <p:attrNameLst>
                                          <p:attrName>style.visibility</p:attrName>
                                        </p:attrNameLst>
                                      </p:cBhvr>
                                      <p:to>
                                        <p:strVal val="hidden"/>
                                      </p:to>
                                    </p:set>
                                  </p:childTnLst>
                                </p:cTn>
                              </p:par>
                              <p:par>
                                <p:cTn id="439" presetID="1" presetClass="exit" presetSubtype="0" fill="hold" nodeType="withEffect">
                                  <p:stCondLst>
                                    <p:cond delay="0"/>
                                  </p:stCondLst>
                                  <p:childTnLst>
                                    <p:set>
                                      <p:cBhvr>
                                        <p:cTn id="440" dur="1" fill="hold">
                                          <p:stCondLst>
                                            <p:cond delay="0"/>
                                          </p:stCondLst>
                                        </p:cTn>
                                        <p:tgtEl>
                                          <p:spTgt spid="65"/>
                                        </p:tgtEl>
                                        <p:attrNameLst>
                                          <p:attrName>style.visibility</p:attrName>
                                        </p:attrNameLst>
                                      </p:cBhvr>
                                      <p:to>
                                        <p:strVal val="hidden"/>
                                      </p:to>
                                    </p:set>
                                  </p:childTnLst>
                                </p:cTn>
                              </p:par>
                              <p:par>
                                <p:cTn id="441" presetID="1" presetClass="entr" presetSubtype="0" fill="hold" grpId="3" nodeType="withEffect">
                                  <p:stCondLst>
                                    <p:cond delay="0"/>
                                  </p:stCondLst>
                                  <p:childTnLst>
                                    <p:set>
                                      <p:cBhvr>
                                        <p:cTn id="442" dur="1" fill="hold">
                                          <p:stCondLst>
                                            <p:cond delay="0"/>
                                          </p:stCondLst>
                                        </p:cTn>
                                        <p:tgtEl>
                                          <p:spTgt spid="84"/>
                                        </p:tgtEl>
                                        <p:attrNameLst>
                                          <p:attrName>style.visibility</p:attrName>
                                        </p:attrNameLst>
                                      </p:cBhvr>
                                      <p:to>
                                        <p:strVal val="visible"/>
                                      </p:to>
                                    </p:set>
                                  </p:childTnLst>
                                </p:cTn>
                              </p:par>
                              <p:par>
                                <p:cTn id="443" presetID="1" presetClass="entr" presetSubtype="0" fill="hold" grpId="5" nodeType="withEffect">
                                  <p:stCondLst>
                                    <p:cond delay="0"/>
                                  </p:stCondLst>
                                  <p:childTnLst>
                                    <p:set>
                                      <p:cBhvr>
                                        <p:cTn id="444" dur="1" fill="hold">
                                          <p:stCondLst>
                                            <p:cond delay="0"/>
                                          </p:stCondLst>
                                        </p:cTn>
                                        <p:tgtEl>
                                          <p:spTgt spid="85"/>
                                        </p:tgtEl>
                                        <p:attrNameLst>
                                          <p:attrName>style.visibility</p:attrName>
                                        </p:attrNameLst>
                                      </p:cBhvr>
                                      <p:to>
                                        <p:strVal val="visible"/>
                                      </p:to>
                                    </p:set>
                                  </p:childTnLst>
                                </p:cTn>
                              </p:par>
                              <p:par>
                                <p:cTn id="445" presetID="1" presetClass="entr" presetSubtype="0" fill="hold" grpId="1" nodeType="withEffect">
                                  <p:stCondLst>
                                    <p:cond delay="0"/>
                                  </p:stCondLst>
                                  <p:childTnLst>
                                    <p:set>
                                      <p:cBhvr>
                                        <p:cTn id="446" dur="1" fill="hold">
                                          <p:stCondLst>
                                            <p:cond delay="0"/>
                                          </p:stCondLst>
                                        </p:cTn>
                                        <p:tgtEl>
                                          <p:spTgt spid="82"/>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447" restart="whenNotActive" fill="hold" evtFilter="cancelBubble" nodeType="interactiveSeq">
                <p:stCondLst>
                  <p:cond evt="onClick" delay="0">
                    <p:tgtEl>
                      <p:spTgt spid="19"/>
                    </p:tgtEl>
                  </p:cond>
                </p:stCondLst>
                <p:endSync evt="end" delay="0">
                  <p:rtn val="all"/>
                </p:endSync>
                <p:childTnLst>
                  <p:par>
                    <p:cTn id="448" fill="hold">
                      <p:stCondLst>
                        <p:cond delay="0"/>
                      </p:stCondLst>
                      <p:childTnLst>
                        <p:par>
                          <p:cTn id="449" fill="hold">
                            <p:stCondLst>
                              <p:cond delay="0"/>
                            </p:stCondLst>
                            <p:childTnLst>
                              <p:par>
                                <p:cTn id="450" presetID="1" presetClass="entr" presetSubtype="0" fill="hold" grpId="0" nodeType="clickEffect">
                                  <p:stCondLst>
                                    <p:cond delay="0"/>
                                  </p:stCondLst>
                                  <p:childTnLst>
                                    <p:set>
                                      <p:cBhvr>
                                        <p:cTn id="451" dur="1" fill="hold">
                                          <p:stCondLst>
                                            <p:cond delay="0"/>
                                          </p:stCondLst>
                                        </p:cTn>
                                        <p:tgtEl>
                                          <p:spTgt spid="95"/>
                                        </p:tgtEl>
                                        <p:attrNameLst>
                                          <p:attrName>style.visibility</p:attrName>
                                        </p:attrNameLst>
                                      </p:cBhvr>
                                      <p:to>
                                        <p:strVal val="visible"/>
                                      </p:to>
                                    </p:set>
                                  </p:childTnLst>
                                </p:cTn>
                              </p:par>
                              <p:par>
                                <p:cTn id="452" presetID="1" presetClass="entr" presetSubtype="0" fill="hold" nodeType="withEffect">
                                  <p:stCondLst>
                                    <p:cond delay="0"/>
                                  </p:stCondLst>
                                  <p:childTnLst>
                                    <p:set>
                                      <p:cBhvr>
                                        <p:cTn id="453" dur="1" fill="hold">
                                          <p:stCondLst>
                                            <p:cond delay="0"/>
                                          </p:stCondLst>
                                        </p:cTn>
                                        <p:tgtEl>
                                          <p:spTgt spid="67"/>
                                        </p:tgtEl>
                                        <p:attrNameLst>
                                          <p:attrName>style.visibility</p:attrName>
                                        </p:attrNameLst>
                                      </p:cBhvr>
                                      <p:to>
                                        <p:strVal val="visible"/>
                                      </p:to>
                                    </p:set>
                                  </p:childTnLst>
                                </p:cTn>
                              </p:par>
                              <p:par>
                                <p:cTn id="454" presetID="1" presetClass="exit" presetSubtype="0" fill="hold" grpId="4" nodeType="withEffect">
                                  <p:stCondLst>
                                    <p:cond delay="0"/>
                                  </p:stCondLst>
                                  <p:childTnLst>
                                    <p:set>
                                      <p:cBhvr>
                                        <p:cTn id="455" dur="1" fill="hold">
                                          <p:stCondLst>
                                            <p:cond delay="0"/>
                                          </p:stCondLst>
                                        </p:cTn>
                                        <p:tgtEl>
                                          <p:spTgt spid="84"/>
                                        </p:tgtEl>
                                        <p:attrNameLst>
                                          <p:attrName>style.visibility</p:attrName>
                                        </p:attrNameLst>
                                      </p:cBhvr>
                                      <p:to>
                                        <p:strVal val="hidden"/>
                                      </p:to>
                                    </p:set>
                                  </p:childTnLst>
                                </p:cTn>
                              </p:par>
                              <p:par>
                                <p:cTn id="456" presetID="1" presetClass="exit" presetSubtype="0" fill="hold" grpId="6" nodeType="withEffect">
                                  <p:stCondLst>
                                    <p:cond delay="0"/>
                                  </p:stCondLst>
                                  <p:childTnLst>
                                    <p:set>
                                      <p:cBhvr>
                                        <p:cTn id="457" dur="1" fill="hold">
                                          <p:stCondLst>
                                            <p:cond delay="0"/>
                                          </p:stCondLst>
                                        </p:cTn>
                                        <p:tgtEl>
                                          <p:spTgt spid="85"/>
                                        </p:tgtEl>
                                        <p:attrNameLst>
                                          <p:attrName>style.visibility</p:attrName>
                                        </p:attrNameLst>
                                      </p:cBhvr>
                                      <p:to>
                                        <p:strVal val="hidden"/>
                                      </p:to>
                                    </p:set>
                                  </p:childTnLst>
                                </p:cTn>
                              </p:par>
                              <p:par>
                                <p:cTn id="458" presetID="1" presetClass="exit" presetSubtype="0" fill="hold" grpId="6" nodeType="withEffect">
                                  <p:stCondLst>
                                    <p:cond delay="0"/>
                                  </p:stCondLst>
                                  <p:childTnLst>
                                    <p:set>
                                      <p:cBhvr>
                                        <p:cTn id="459" dur="1" fill="hold">
                                          <p:stCondLst>
                                            <p:cond delay="0"/>
                                          </p:stCondLst>
                                        </p:cTn>
                                        <p:tgtEl>
                                          <p:spTgt spid="86"/>
                                        </p:tgtEl>
                                        <p:attrNameLst>
                                          <p:attrName>style.visibility</p:attrName>
                                        </p:attrNameLst>
                                      </p:cBhvr>
                                      <p:to>
                                        <p:strVal val="hidden"/>
                                      </p:to>
                                    </p:set>
                                  </p:childTnLst>
                                </p:cTn>
                              </p:par>
                              <p:par>
                                <p:cTn id="460" presetID="1" presetClass="exit" presetSubtype="0" fill="hold" grpId="2" nodeType="withEffect">
                                  <p:stCondLst>
                                    <p:cond delay="0"/>
                                  </p:stCondLst>
                                  <p:childTnLst>
                                    <p:set>
                                      <p:cBhvr>
                                        <p:cTn id="461" dur="1" fill="hold">
                                          <p:stCondLst>
                                            <p:cond delay="0"/>
                                          </p:stCondLst>
                                        </p:cTn>
                                        <p:tgtEl>
                                          <p:spTgt spid="82"/>
                                        </p:tgtEl>
                                        <p:attrNameLst>
                                          <p:attrName>style.visibility</p:attrName>
                                        </p:attrNameLst>
                                      </p:cBhvr>
                                      <p:to>
                                        <p:strVal val="hidden"/>
                                      </p:to>
                                    </p:set>
                                  </p:childTnLst>
                                </p:cTn>
                              </p:par>
                            </p:childTnLst>
                          </p:cTn>
                        </p:par>
                      </p:childTnLst>
                    </p:cTn>
                  </p:par>
                  <p:par>
                    <p:cTn id="462" fill="hold">
                      <p:stCondLst>
                        <p:cond delay="indefinite"/>
                      </p:stCondLst>
                      <p:childTnLst>
                        <p:par>
                          <p:cTn id="463" fill="hold">
                            <p:stCondLst>
                              <p:cond delay="0"/>
                            </p:stCondLst>
                            <p:childTnLst>
                              <p:par>
                                <p:cTn id="464" presetID="1" presetClass="exit" presetSubtype="0" fill="hold" grpId="1" nodeType="clickEffect">
                                  <p:stCondLst>
                                    <p:cond delay="0"/>
                                  </p:stCondLst>
                                  <p:childTnLst>
                                    <p:set>
                                      <p:cBhvr>
                                        <p:cTn id="465" dur="1" fill="hold">
                                          <p:stCondLst>
                                            <p:cond delay="0"/>
                                          </p:stCondLst>
                                        </p:cTn>
                                        <p:tgtEl>
                                          <p:spTgt spid="95"/>
                                        </p:tgtEl>
                                        <p:attrNameLst>
                                          <p:attrName>style.visibility</p:attrName>
                                        </p:attrNameLst>
                                      </p:cBhvr>
                                      <p:to>
                                        <p:strVal val="hidden"/>
                                      </p:to>
                                    </p:set>
                                  </p:childTnLst>
                                </p:cTn>
                              </p:par>
                              <p:par>
                                <p:cTn id="466" presetID="1" presetClass="exit" presetSubtype="0" fill="hold" nodeType="withEffect">
                                  <p:stCondLst>
                                    <p:cond delay="0"/>
                                  </p:stCondLst>
                                  <p:childTnLst>
                                    <p:set>
                                      <p:cBhvr>
                                        <p:cTn id="467" dur="1" fill="hold">
                                          <p:stCondLst>
                                            <p:cond delay="0"/>
                                          </p:stCondLst>
                                        </p:cTn>
                                        <p:tgtEl>
                                          <p:spTgt spid="67"/>
                                        </p:tgtEl>
                                        <p:attrNameLst>
                                          <p:attrName>style.visibility</p:attrName>
                                        </p:attrNameLst>
                                      </p:cBhvr>
                                      <p:to>
                                        <p:strVal val="hidden"/>
                                      </p:to>
                                    </p:set>
                                  </p:childTnLst>
                                </p:cTn>
                              </p:par>
                              <p:par>
                                <p:cTn id="468" presetID="1" presetClass="entr" presetSubtype="0" fill="hold" grpId="5" nodeType="withEffect">
                                  <p:stCondLst>
                                    <p:cond delay="0"/>
                                  </p:stCondLst>
                                  <p:childTnLst>
                                    <p:set>
                                      <p:cBhvr>
                                        <p:cTn id="469" dur="1" fill="hold">
                                          <p:stCondLst>
                                            <p:cond delay="0"/>
                                          </p:stCondLst>
                                        </p:cTn>
                                        <p:tgtEl>
                                          <p:spTgt spid="84"/>
                                        </p:tgtEl>
                                        <p:attrNameLst>
                                          <p:attrName>style.visibility</p:attrName>
                                        </p:attrNameLst>
                                      </p:cBhvr>
                                      <p:to>
                                        <p:strVal val="visible"/>
                                      </p:to>
                                    </p:set>
                                  </p:childTnLst>
                                </p:cTn>
                              </p:par>
                              <p:par>
                                <p:cTn id="470" presetID="1" presetClass="entr" presetSubtype="0" fill="hold" grpId="7" nodeType="withEffect">
                                  <p:stCondLst>
                                    <p:cond delay="0"/>
                                  </p:stCondLst>
                                  <p:childTnLst>
                                    <p:set>
                                      <p:cBhvr>
                                        <p:cTn id="471" dur="1" fill="hold">
                                          <p:stCondLst>
                                            <p:cond delay="0"/>
                                          </p:stCondLst>
                                        </p:cTn>
                                        <p:tgtEl>
                                          <p:spTgt spid="85"/>
                                        </p:tgtEl>
                                        <p:attrNameLst>
                                          <p:attrName>style.visibility</p:attrName>
                                        </p:attrNameLst>
                                      </p:cBhvr>
                                      <p:to>
                                        <p:strVal val="visible"/>
                                      </p:to>
                                    </p:set>
                                  </p:childTnLst>
                                </p:cTn>
                              </p:par>
                              <p:par>
                                <p:cTn id="472" presetID="1" presetClass="entr" presetSubtype="0" fill="hold" grpId="7" nodeType="withEffect">
                                  <p:stCondLst>
                                    <p:cond delay="0"/>
                                  </p:stCondLst>
                                  <p:childTnLst>
                                    <p:set>
                                      <p:cBhvr>
                                        <p:cTn id="473" dur="1" fill="hold">
                                          <p:stCondLst>
                                            <p:cond delay="0"/>
                                          </p:stCondLst>
                                        </p:cTn>
                                        <p:tgtEl>
                                          <p:spTgt spid="86"/>
                                        </p:tgtEl>
                                        <p:attrNameLst>
                                          <p:attrName>style.visibility</p:attrName>
                                        </p:attrNameLst>
                                      </p:cBhvr>
                                      <p:to>
                                        <p:strVal val="visible"/>
                                      </p:to>
                                    </p:set>
                                  </p:childTnLst>
                                </p:cTn>
                              </p:par>
                              <p:par>
                                <p:cTn id="474" presetID="1" presetClass="entr" presetSubtype="0" fill="hold" grpId="3" nodeType="withEffect">
                                  <p:stCondLst>
                                    <p:cond delay="0"/>
                                  </p:stCondLst>
                                  <p:childTnLst>
                                    <p:set>
                                      <p:cBhvr>
                                        <p:cTn id="475" dur="1" fill="hold">
                                          <p:stCondLst>
                                            <p:cond delay="0"/>
                                          </p:stCondLst>
                                        </p:cTn>
                                        <p:tgtEl>
                                          <p:spTgt spid="82"/>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476" restart="whenNotActive" fill="hold" evtFilter="cancelBubble" nodeType="interactiveSeq">
                <p:stCondLst>
                  <p:cond evt="onClick" delay="0">
                    <p:tgtEl>
                      <p:spTgt spid="20"/>
                    </p:tgtEl>
                  </p:cond>
                </p:stCondLst>
                <p:endSync evt="end" delay="0">
                  <p:rtn val="all"/>
                </p:endSync>
                <p:childTnLst>
                  <p:par>
                    <p:cTn id="477" fill="hold">
                      <p:stCondLst>
                        <p:cond delay="0"/>
                      </p:stCondLst>
                      <p:childTnLst>
                        <p:par>
                          <p:cTn id="478" fill="hold">
                            <p:stCondLst>
                              <p:cond delay="0"/>
                            </p:stCondLst>
                            <p:childTnLst>
                              <p:par>
                                <p:cTn id="479" presetID="1" presetClass="entr" presetSubtype="0" fill="hold" grpId="0" nodeType="clickEffect">
                                  <p:stCondLst>
                                    <p:cond delay="0"/>
                                  </p:stCondLst>
                                  <p:childTnLst>
                                    <p:set>
                                      <p:cBhvr>
                                        <p:cTn id="480" dur="1" fill="hold">
                                          <p:stCondLst>
                                            <p:cond delay="0"/>
                                          </p:stCondLst>
                                        </p:cTn>
                                        <p:tgtEl>
                                          <p:spTgt spid="96"/>
                                        </p:tgtEl>
                                        <p:attrNameLst>
                                          <p:attrName>style.visibility</p:attrName>
                                        </p:attrNameLst>
                                      </p:cBhvr>
                                      <p:to>
                                        <p:strVal val="visible"/>
                                      </p:to>
                                    </p:set>
                                  </p:childTnLst>
                                </p:cTn>
                              </p:par>
                              <p:par>
                                <p:cTn id="481" presetID="1" presetClass="entr" presetSubtype="0" fill="hold" nodeType="withEffect">
                                  <p:stCondLst>
                                    <p:cond delay="0"/>
                                  </p:stCondLst>
                                  <p:childTnLst>
                                    <p:set>
                                      <p:cBhvr>
                                        <p:cTn id="482" dur="1" fill="hold">
                                          <p:stCondLst>
                                            <p:cond delay="0"/>
                                          </p:stCondLst>
                                        </p:cTn>
                                        <p:tgtEl>
                                          <p:spTgt spid="69"/>
                                        </p:tgtEl>
                                        <p:attrNameLst>
                                          <p:attrName>style.visibility</p:attrName>
                                        </p:attrNameLst>
                                      </p:cBhvr>
                                      <p:to>
                                        <p:strVal val="visible"/>
                                      </p:to>
                                    </p:set>
                                  </p:childTnLst>
                                </p:cTn>
                              </p:par>
                              <p:par>
                                <p:cTn id="483" presetID="1" presetClass="exit" presetSubtype="0" fill="hold" grpId="6" nodeType="withEffect">
                                  <p:stCondLst>
                                    <p:cond delay="0"/>
                                  </p:stCondLst>
                                  <p:childTnLst>
                                    <p:set>
                                      <p:cBhvr>
                                        <p:cTn id="484" dur="1" fill="hold">
                                          <p:stCondLst>
                                            <p:cond delay="0"/>
                                          </p:stCondLst>
                                        </p:cTn>
                                        <p:tgtEl>
                                          <p:spTgt spid="84"/>
                                        </p:tgtEl>
                                        <p:attrNameLst>
                                          <p:attrName>style.visibility</p:attrName>
                                        </p:attrNameLst>
                                      </p:cBhvr>
                                      <p:to>
                                        <p:strVal val="hidden"/>
                                      </p:to>
                                    </p:set>
                                  </p:childTnLst>
                                </p:cTn>
                              </p:par>
                              <p:par>
                                <p:cTn id="485" presetID="1" presetClass="exit" presetSubtype="0" fill="hold" grpId="8" nodeType="withEffect">
                                  <p:stCondLst>
                                    <p:cond delay="0"/>
                                  </p:stCondLst>
                                  <p:childTnLst>
                                    <p:set>
                                      <p:cBhvr>
                                        <p:cTn id="486" dur="1" fill="hold">
                                          <p:stCondLst>
                                            <p:cond delay="0"/>
                                          </p:stCondLst>
                                        </p:cTn>
                                        <p:tgtEl>
                                          <p:spTgt spid="85"/>
                                        </p:tgtEl>
                                        <p:attrNameLst>
                                          <p:attrName>style.visibility</p:attrName>
                                        </p:attrNameLst>
                                      </p:cBhvr>
                                      <p:to>
                                        <p:strVal val="hidden"/>
                                      </p:to>
                                    </p:set>
                                  </p:childTnLst>
                                </p:cTn>
                              </p:par>
                              <p:par>
                                <p:cTn id="487" presetID="1" presetClass="exit" presetSubtype="0" fill="hold" grpId="8" nodeType="withEffect">
                                  <p:stCondLst>
                                    <p:cond delay="0"/>
                                  </p:stCondLst>
                                  <p:childTnLst>
                                    <p:set>
                                      <p:cBhvr>
                                        <p:cTn id="488" dur="1" fill="hold">
                                          <p:stCondLst>
                                            <p:cond delay="0"/>
                                          </p:stCondLst>
                                        </p:cTn>
                                        <p:tgtEl>
                                          <p:spTgt spid="86"/>
                                        </p:tgtEl>
                                        <p:attrNameLst>
                                          <p:attrName>style.visibility</p:attrName>
                                        </p:attrNameLst>
                                      </p:cBhvr>
                                      <p:to>
                                        <p:strVal val="hidden"/>
                                      </p:to>
                                    </p:set>
                                  </p:childTnLst>
                                </p:cTn>
                              </p:par>
                              <p:par>
                                <p:cTn id="489" presetID="1" presetClass="exit" presetSubtype="0" fill="hold" grpId="6" nodeType="withEffect">
                                  <p:stCondLst>
                                    <p:cond delay="0"/>
                                  </p:stCondLst>
                                  <p:childTnLst>
                                    <p:set>
                                      <p:cBhvr>
                                        <p:cTn id="490" dur="1" fill="hold">
                                          <p:stCondLst>
                                            <p:cond delay="0"/>
                                          </p:stCondLst>
                                        </p:cTn>
                                        <p:tgtEl>
                                          <p:spTgt spid="87"/>
                                        </p:tgtEl>
                                        <p:attrNameLst>
                                          <p:attrName>style.visibility</p:attrName>
                                        </p:attrNameLst>
                                      </p:cBhvr>
                                      <p:to>
                                        <p:strVal val="hidden"/>
                                      </p:to>
                                    </p:set>
                                  </p:childTnLst>
                                </p:cTn>
                              </p:par>
                            </p:childTnLst>
                          </p:cTn>
                        </p:par>
                      </p:childTnLst>
                    </p:cTn>
                  </p:par>
                  <p:par>
                    <p:cTn id="491" fill="hold">
                      <p:stCondLst>
                        <p:cond delay="indefinite"/>
                      </p:stCondLst>
                      <p:childTnLst>
                        <p:par>
                          <p:cTn id="492" fill="hold">
                            <p:stCondLst>
                              <p:cond delay="0"/>
                            </p:stCondLst>
                            <p:childTnLst>
                              <p:par>
                                <p:cTn id="493" presetID="1" presetClass="exit" presetSubtype="0" fill="hold" grpId="1" nodeType="clickEffect">
                                  <p:stCondLst>
                                    <p:cond delay="0"/>
                                  </p:stCondLst>
                                  <p:childTnLst>
                                    <p:set>
                                      <p:cBhvr>
                                        <p:cTn id="494" dur="1" fill="hold">
                                          <p:stCondLst>
                                            <p:cond delay="0"/>
                                          </p:stCondLst>
                                        </p:cTn>
                                        <p:tgtEl>
                                          <p:spTgt spid="96"/>
                                        </p:tgtEl>
                                        <p:attrNameLst>
                                          <p:attrName>style.visibility</p:attrName>
                                        </p:attrNameLst>
                                      </p:cBhvr>
                                      <p:to>
                                        <p:strVal val="hidden"/>
                                      </p:to>
                                    </p:set>
                                  </p:childTnLst>
                                </p:cTn>
                              </p:par>
                              <p:par>
                                <p:cTn id="495" presetID="1" presetClass="exit" presetSubtype="0" fill="hold" nodeType="withEffect">
                                  <p:stCondLst>
                                    <p:cond delay="0"/>
                                  </p:stCondLst>
                                  <p:childTnLst>
                                    <p:set>
                                      <p:cBhvr>
                                        <p:cTn id="496" dur="1" fill="hold">
                                          <p:stCondLst>
                                            <p:cond delay="0"/>
                                          </p:stCondLst>
                                        </p:cTn>
                                        <p:tgtEl>
                                          <p:spTgt spid="69"/>
                                        </p:tgtEl>
                                        <p:attrNameLst>
                                          <p:attrName>style.visibility</p:attrName>
                                        </p:attrNameLst>
                                      </p:cBhvr>
                                      <p:to>
                                        <p:strVal val="hidden"/>
                                      </p:to>
                                    </p:set>
                                  </p:childTnLst>
                                </p:cTn>
                              </p:par>
                              <p:par>
                                <p:cTn id="497" presetID="1" presetClass="entr" presetSubtype="0" fill="hold" grpId="7" nodeType="withEffect">
                                  <p:stCondLst>
                                    <p:cond delay="0"/>
                                  </p:stCondLst>
                                  <p:childTnLst>
                                    <p:set>
                                      <p:cBhvr>
                                        <p:cTn id="498" dur="1" fill="hold">
                                          <p:stCondLst>
                                            <p:cond delay="0"/>
                                          </p:stCondLst>
                                        </p:cTn>
                                        <p:tgtEl>
                                          <p:spTgt spid="84"/>
                                        </p:tgtEl>
                                        <p:attrNameLst>
                                          <p:attrName>style.visibility</p:attrName>
                                        </p:attrNameLst>
                                      </p:cBhvr>
                                      <p:to>
                                        <p:strVal val="visible"/>
                                      </p:to>
                                    </p:set>
                                  </p:childTnLst>
                                </p:cTn>
                              </p:par>
                              <p:par>
                                <p:cTn id="499" presetID="1" presetClass="entr" presetSubtype="0" fill="hold" grpId="9" nodeType="withEffect">
                                  <p:stCondLst>
                                    <p:cond delay="0"/>
                                  </p:stCondLst>
                                  <p:childTnLst>
                                    <p:set>
                                      <p:cBhvr>
                                        <p:cTn id="500" dur="1" fill="hold">
                                          <p:stCondLst>
                                            <p:cond delay="0"/>
                                          </p:stCondLst>
                                        </p:cTn>
                                        <p:tgtEl>
                                          <p:spTgt spid="85"/>
                                        </p:tgtEl>
                                        <p:attrNameLst>
                                          <p:attrName>style.visibility</p:attrName>
                                        </p:attrNameLst>
                                      </p:cBhvr>
                                      <p:to>
                                        <p:strVal val="visible"/>
                                      </p:to>
                                    </p:set>
                                  </p:childTnLst>
                                </p:cTn>
                              </p:par>
                              <p:par>
                                <p:cTn id="501" presetID="1" presetClass="entr" presetSubtype="0" fill="hold" grpId="9" nodeType="withEffect">
                                  <p:stCondLst>
                                    <p:cond delay="0"/>
                                  </p:stCondLst>
                                  <p:childTnLst>
                                    <p:set>
                                      <p:cBhvr>
                                        <p:cTn id="502" dur="1" fill="hold">
                                          <p:stCondLst>
                                            <p:cond delay="0"/>
                                          </p:stCondLst>
                                        </p:cTn>
                                        <p:tgtEl>
                                          <p:spTgt spid="86"/>
                                        </p:tgtEl>
                                        <p:attrNameLst>
                                          <p:attrName>style.visibility</p:attrName>
                                        </p:attrNameLst>
                                      </p:cBhvr>
                                      <p:to>
                                        <p:strVal val="visible"/>
                                      </p:to>
                                    </p:set>
                                  </p:childTnLst>
                                </p:cTn>
                              </p:par>
                              <p:par>
                                <p:cTn id="503" presetID="1" presetClass="entr" presetSubtype="0" fill="hold" grpId="7" nodeType="withEffect">
                                  <p:stCondLst>
                                    <p:cond delay="0"/>
                                  </p:stCondLst>
                                  <p:childTnLst>
                                    <p:set>
                                      <p:cBhvr>
                                        <p:cTn id="504" dur="1" fill="hold">
                                          <p:stCondLst>
                                            <p:cond delay="0"/>
                                          </p:stCondLst>
                                        </p:cTn>
                                        <p:tgtEl>
                                          <p:spTgt spid="87"/>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childTnLst>
        </p:cTn>
      </p:par>
    </p:tnLst>
    <p:bldLst>
      <p:bldP spid="82" grpId="0"/>
      <p:bldP spid="82" grpId="1"/>
      <p:bldP spid="82" grpId="2"/>
      <p:bldP spid="82" grpId="3"/>
      <p:bldP spid="88" grpId="0"/>
      <p:bldP spid="88" grpId="1"/>
      <p:bldP spid="88" grpId="2"/>
      <p:bldP spid="88" grpId="3"/>
      <p:bldP spid="86" grpId="0"/>
      <p:bldP spid="86" grpId="1"/>
      <p:bldP spid="86" grpId="2"/>
      <p:bldP spid="86" grpId="3"/>
      <p:bldP spid="86" grpId="4"/>
      <p:bldP spid="86" grpId="5"/>
      <p:bldP spid="86" grpId="6"/>
      <p:bldP spid="86" grpId="7"/>
      <p:bldP spid="86" grpId="8"/>
      <p:bldP spid="86" grpId="9"/>
      <p:bldP spid="85" grpId="0"/>
      <p:bldP spid="85" grpId="1"/>
      <p:bldP spid="85" grpId="2"/>
      <p:bldP spid="85" grpId="3"/>
      <p:bldP spid="85" grpId="4"/>
      <p:bldP spid="85" grpId="5"/>
      <p:bldP spid="85" grpId="6"/>
      <p:bldP spid="85" grpId="7"/>
      <p:bldP spid="85" grpId="8"/>
      <p:bldP spid="85" grpId="9"/>
      <p:bldP spid="84" grpId="0"/>
      <p:bldP spid="84" grpId="1"/>
      <p:bldP spid="84" grpId="2"/>
      <p:bldP spid="84" grpId="3"/>
      <p:bldP spid="84" grpId="4"/>
      <p:bldP spid="84" grpId="5"/>
      <p:bldP spid="84" grpId="6"/>
      <p:bldP spid="84" grpId="7"/>
      <p:bldP spid="87" grpId="0"/>
      <p:bldP spid="87" grpId="1"/>
      <p:bldP spid="87" grpId="2"/>
      <p:bldP spid="87" grpId="3"/>
      <p:bldP spid="87" grpId="4"/>
      <p:bldP spid="87" grpId="5"/>
      <p:bldP spid="87" grpId="6"/>
      <p:bldP spid="87" grpId="7"/>
      <p:bldP spid="39" grpId="0" animBg="1"/>
      <p:bldP spid="39" grpId="1" animBg="1"/>
      <p:bldP spid="41" grpId="0" animBg="1"/>
      <p:bldP spid="41" grpId="1" animBg="1"/>
      <p:bldP spid="44" grpId="0" animBg="1"/>
      <p:bldP spid="44" grpId="1" animBg="1"/>
      <p:bldP spid="46" grpId="0" animBg="1"/>
      <p:bldP spid="46" grpId="1" animBg="1"/>
      <p:bldP spid="47" grpId="0" animBg="1"/>
      <p:bldP spid="47" grpId="1" animBg="1"/>
      <p:bldP spid="31" grpId="0" animBg="1"/>
      <p:bldP spid="31" grpId="1" animBg="1"/>
      <p:bldP spid="33" grpId="0" animBg="1"/>
      <p:bldP spid="33" grpId="1" animBg="1"/>
      <p:bldP spid="35" grpId="0" animBg="1"/>
      <p:bldP spid="35" grpId="1" animBg="1"/>
      <p:bldP spid="37" grpId="0" animBg="1"/>
      <p:bldP spid="37" grpId="1" animBg="1"/>
      <p:bldP spid="52" grpId="0" animBg="1"/>
      <p:bldP spid="52" grpId="1" animBg="1"/>
      <p:bldP spid="54" grpId="0" animBg="1"/>
      <p:bldP spid="54" grpId="1" animBg="1"/>
      <p:bldP spid="56" grpId="0" animBg="1"/>
      <p:bldP spid="56" grpId="1" animBg="1"/>
      <p:bldP spid="70" grpId="0"/>
      <p:bldP spid="70" grpId="1"/>
      <p:bldP spid="70" grpId="2"/>
      <p:bldP spid="70" grpId="3"/>
      <p:bldP spid="71" grpId="0"/>
      <p:bldP spid="71" grpId="1"/>
      <p:bldP spid="71" grpId="2"/>
      <p:bldP spid="71" grpId="3"/>
      <p:bldP spid="71" grpId="4"/>
      <p:bldP spid="71" grpId="5"/>
      <p:bldP spid="71" grpId="6"/>
      <p:bldP spid="71" grpId="7"/>
      <p:bldP spid="72" grpId="0"/>
      <p:bldP spid="72" grpId="1"/>
      <p:bldP spid="72" grpId="2"/>
      <p:bldP spid="72" grpId="3"/>
      <p:bldP spid="72" grpId="4"/>
      <p:bldP spid="72" grpId="5"/>
      <p:bldP spid="72" grpId="6"/>
      <p:bldP spid="72" grpId="7"/>
      <p:bldP spid="72" grpId="8"/>
      <p:bldP spid="72" grpId="9"/>
      <p:bldP spid="73" grpId="0"/>
      <p:bldP spid="73" grpId="1"/>
      <p:bldP spid="73" grpId="2"/>
      <p:bldP spid="73" grpId="3"/>
      <p:bldP spid="73" grpId="4"/>
      <p:bldP spid="73" grpId="5"/>
      <p:bldP spid="73" grpId="6"/>
      <p:bldP spid="73" grpId="7"/>
      <p:bldP spid="73" grpId="8"/>
      <p:bldP spid="73" grpId="9"/>
      <p:bldP spid="74" grpId="0"/>
      <p:bldP spid="74" grpId="1"/>
      <p:bldP spid="74" grpId="2"/>
      <p:bldP spid="74" grpId="3"/>
      <p:bldP spid="74" grpId="4"/>
      <p:bldP spid="74" grpId="5"/>
      <p:bldP spid="74" grpId="6"/>
      <p:bldP spid="74" grpId="7"/>
      <p:bldP spid="75" grpId="0"/>
      <p:bldP spid="75" grpId="1"/>
      <p:bldP spid="75" grpId="2"/>
      <p:bldP spid="75" grpId="3"/>
      <p:bldP spid="76" grpId="0"/>
      <p:bldP spid="76" grpId="1"/>
      <p:bldP spid="76" grpId="2"/>
      <p:bldP spid="76" grpId="3"/>
      <p:bldP spid="77" grpId="0"/>
      <p:bldP spid="77" grpId="1"/>
      <p:bldP spid="77" grpId="2"/>
      <p:bldP spid="77" grpId="3"/>
      <p:bldP spid="77" grpId="4"/>
      <p:bldP spid="77" grpId="5"/>
      <p:bldP spid="77" grpId="6"/>
      <p:bldP spid="77" grpId="7"/>
      <p:bldP spid="78" grpId="0"/>
      <p:bldP spid="78" grpId="1"/>
      <p:bldP spid="78" grpId="2"/>
      <p:bldP spid="78" grpId="3"/>
      <p:bldP spid="78" grpId="4"/>
      <p:bldP spid="78" grpId="5"/>
      <p:bldP spid="78" grpId="6"/>
      <p:bldP spid="78" grpId="7"/>
      <p:bldP spid="78" grpId="8"/>
      <p:bldP spid="78" grpId="9"/>
      <p:bldP spid="79" grpId="0"/>
      <p:bldP spid="79" grpId="1"/>
      <p:bldP spid="79" grpId="2"/>
      <p:bldP spid="79" grpId="3"/>
      <p:bldP spid="79" grpId="4"/>
      <p:bldP spid="79" grpId="5"/>
      <p:bldP spid="79" grpId="6"/>
      <p:bldP spid="79" grpId="7"/>
      <p:bldP spid="79" grpId="8"/>
      <p:bldP spid="79" grpId="9"/>
      <p:bldP spid="80" grpId="0"/>
      <p:bldP spid="80" grpId="1"/>
      <p:bldP spid="80" grpId="2"/>
      <p:bldP spid="80" grpId="3"/>
      <p:bldP spid="80" grpId="4"/>
      <p:bldP spid="80" grpId="5"/>
      <p:bldP spid="80" grpId="6"/>
      <p:bldP spid="80" grpId="7"/>
      <p:bldP spid="81" grpId="0"/>
      <p:bldP spid="81" grpId="1"/>
      <p:bldP spid="81" grpId="2"/>
      <p:bldP spid="81" grpId="3"/>
      <p:bldP spid="92" grpId="0" animBg="1"/>
      <p:bldP spid="92" grpId="1" animBg="1"/>
      <p:bldP spid="93" grpId="0" animBg="1"/>
      <p:bldP spid="93" grpId="1" animBg="1"/>
      <p:bldP spid="96" grpId="0" animBg="1"/>
      <p:bldP spid="96" grpId="1" animBg="1"/>
      <p:bldP spid="95" grpId="0" animBg="1"/>
      <p:bldP spid="95" grpId="1" animBg="1"/>
      <p:bldP spid="94" grpId="0" animBg="1"/>
      <p:bldP spid="94" grpId="1" animBg="1"/>
      <p:bldP spid="91" grpId="0" animBg="1"/>
      <p:bldP spid="91"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2246313" y="2852937"/>
            <a:ext cx="7772400" cy="1362075"/>
          </a:xfrm>
        </p:spPr>
        <p:txBody>
          <a:bodyPr>
            <a:normAutofit/>
          </a:bodyPr>
          <a:lstStyle/>
          <a:p>
            <a:pPr algn="ctr"/>
            <a:r>
              <a:rPr lang="sv-SE" dirty="0"/>
              <a:t>Symboler</a:t>
            </a:r>
            <a:br>
              <a:rPr lang="sv-SE" dirty="0"/>
            </a:br>
            <a:r>
              <a:rPr lang="sv-SE" sz="2700" dirty="0"/>
              <a:t>Våldsbejakande islamistisk extremism</a:t>
            </a:r>
          </a:p>
        </p:txBody>
      </p:sp>
      <p:sp>
        <p:nvSpPr>
          <p:cNvPr id="5" name="Hem 4">
            <a:hlinkClick r:id="" action="ppaction://noaction" highlightClick="1"/>
          </p:cNvPr>
          <p:cNvSpPr/>
          <p:nvPr/>
        </p:nvSpPr>
        <p:spPr>
          <a:xfrm>
            <a:off x="10039352" y="959645"/>
            <a:ext cx="171450" cy="171450"/>
          </a:xfrm>
          <a:prstGeom prst="actionButtonHom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Tree>
    <p:extLst>
      <p:ext uri="{BB962C8B-B14F-4D97-AF65-F5344CB8AC3E}">
        <p14:creationId xmlns:p14="http://schemas.microsoft.com/office/powerpoint/2010/main" val="2045157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p:cNvSpPr>
            <a:spLocks noGrp="1"/>
          </p:cNvSpPr>
          <p:nvPr>
            <p:ph type="title"/>
          </p:nvPr>
        </p:nvSpPr>
        <p:spPr>
          <a:xfrm>
            <a:off x="2152652" y="1131094"/>
            <a:ext cx="7886700" cy="783776"/>
          </a:xfrm>
        </p:spPr>
        <p:txBody>
          <a:bodyPr>
            <a:normAutofit fontScale="90000"/>
          </a:bodyPr>
          <a:lstStyle/>
          <a:p>
            <a:r>
              <a:rPr lang="sv-SE" dirty="0"/>
              <a:t>Symboler – Våldsbejakande islamistisk extremism</a:t>
            </a:r>
          </a:p>
        </p:txBody>
      </p:sp>
      <p:pic>
        <p:nvPicPr>
          <p:cNvPr id="23" name="Bildobjekt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7365" y="2365716"/>
            <a:ext cx="1063550" cy="708856"/>
          </a:xfrm>
          <a:prstGeom prst="rect">
            <a:avLst/>
          </a:prstGeom>
        </p:spPr>
      </p:pic>
      <p:sp>
        <p:nvSpPr>
          <p:cNvPr id="24" name="textruta 23"/>
          <p:cNvSpPr txBox="1"/>
          <p:nvPr/>
        </p:nvSpPr>
        <p:spPr>
          <a:xfrm>
            <a:off x="2103194" y="3234494"/>
            <a:ext cx="1167179" cy="230832"/>
          </a:xfrm>
          <a:prstGeom prst="rect">
            <a:avLst/>
          </a:prstGeom>
          <a:noFill/>
        </p:spPr>
        <p:txBody>
          <a:bodyPr wrap="square" rtlCol="0">
            <a:spAutoFit/>
          </a:bodyPr>
          <a:lstStyle/>
          <a:p>
            <a:pPr algn="ctr"/>
            <a:r>
              <a:rPr lang="sv-SE" sz="900" dirty="0">
                <a:latin typeface="Arial" panose="020B0604020202020204" pitchFamily="34" charset="0"/>
                <a:cs typeface="Arial" panose="020B0604020202020204" pitchFamily="34" charset="0"/>
              </a:rPr>
              <a:t>Den svarta flaggan</a:t>
            </a:r>
          </a:p>
        </p:txBody>
      </p:sp>
      <p:pic>
        <p:nvPicPr>
          <p:cNvPr id="25" name="Bildobjekt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6337" y="2365718"/>
            <a:ext cx="1068266" cy="708855"/>
          </a:xfrm>
          <a:prstGeom prst="rect">
            <a:avLst/>
          </a:prstGeom>
        </p:spPr>
      </p:pic>
      <p:sp>
        <p:nvSpPr>
          <p:cNvPr id="26" name="textruta 25"/>
          <p:cNvSpPr txBox="1"/>
          <p:nvPr/>
        </p:nvSpPr>
        <p:spPr>
          <a:xfrm>
            <a:off x="3228939" y="3234494"/>
            <a:ext cx="1643063" cy="230832"/>
          </a:xfrm>
          <a:prstGeom prst="rect">
            <a:avLst/>
          </a:prstGeom>
          <a:noFill/>
        </p:spPr>
        <p:txBody>
          <a:bodyPr wrap="square" rtlCol="0">
            <a:spAutoFit/>
          </a:bodyPr>
          <a:lstStyle/>
          <a:p>
            <a:pPr algn="ctr"/>
            <a:r>
              <a:rPr lang="sv-SE" sz="900" dirty="0">
                <a:latin typeface="Arial" panose="020B0604020202020204" pitchFamily="34" charset="0"/>
                <a:cs typeface="Arial" panose="020B0604020202020204" pitchFamily="34" charset="0"/>
              </a:rPr>
              <a:t>Shahada - trosbekännelsen</a:t>
            </a:r>
          </a:p>
        </p:txBody>
      </p:sp>
      <p:pic>
        <p:nvPicPr>
          <p:cNvPr id="27" name="Bildobjekt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0024" y="2369013"/>
            <a:ext cx="1070236" cy="702262"/>
          </a:xfrm>
          <a:prstGeom prst="rect">
            <a:avLst/>
          </a:prstGeom>
        </p:spPr>
      </p:pic>
      <p:sp>
        <p:nvSpPr>
          <p:cNvPr id="28" name="textruta 27"/>
          <p:cNvSpPr txBox="1"/>
          <p:nvPr/>
        </p:nvSpPr>
        <p:spPr>
          <a:xfrm>
            <a:off x="4887553" y="3234494"/>
            <a:ext cx="1053209" cy="230832"/>
          </a:xfrm>
          <a:prstGeom prst="rect">
            <a:avLst/>
          </a:prstGeom>
          <a:noFill/>
        </p:spPr>
        <p:txBody>
          <a:bodyPr wrap="square" rtlCol="0">
            <a:spAutoFit/>
          </a:bodyPr>
          <a:lstStyle/>
          <a:p>
            <a:pPr algn="ctr"/>
            <a:r>
              <a:rPr lang="sv-SE" sz="900" dirty="0">
                <a:latin typeface="Arial" panose="020B0604020202020204" pitchFamily="34" charset="0"/>
                <a:cs typeface="Arial" panose="020B0604020202020204" pitchFamily="34" charset="0"/>
              </a:rPr>
              <a:t>Jabhat al-</a:t>
            </a:r>
            <a:r>
              <a:rPr lang="sv-SE" sz="900" dirty="0" err="1">
                <a:latin typeface="Arial" panose="020B0604020202020204" pitchFamily="34" charset="0"/>
                <a:cs typeface="Arial" panose="020B0604020202020204" pitchFamily="34" charset="0"/>
              </a:rPr>
              <a:t>Nusra</a:t>
            </a:r>
            <a:endParaRPr lang="sv-SE" sz="900" dirty="0">
              <a:latin typeface="Arial" panose="020B0604020202020204" pitchFamily="34" charset="0"/>
              <a:cs typeface="Arial" panose="020B0604020202020204" pitchFamily="34" charset="0"/>
            </a:endParaRPr>
          </a:p>
        </p:txBody>
      </p:sp>
      <p:pic>
        <p:nvPicPr>
          <p:cNvPr id="31" name="Bildobjekt 30"/>
          <p:cNvPicPr>
            <a:picLocks noChangeAspect="1"/>
          </p:cNvPicPr>
          <p:nvPr/>
        </p:nvPicPr>
        <p:blipFill rotWithShape="1">
          <a:blip r:embed="rId5" cstate="print">
            <a:extLst>
              <a:ext uri="{28A0092B-C50C-407E-A947-70E740481C1C}">
                <a14:useLocalDpi xmlns:a14="http://schemas.microsoft.com/office/drawing/2010/main" val="0"/>
              </a:ext>
            </a:extLst>
          </a:blip>
          <a:srcRect l="5545" r="5401"/>
          <a:stretch/>
        </p:blipFill>
        <p:spPr>
          <a:xfrm>
            <a:off x="6243710" y="2403573"/>
            <a:ext cx="1068267" cy="633142"/>
          </a:xfrm>
          <a:prstGeom prst="rect">
            <a:avLst/>
          </a:prstGeom>
        </p:spPr>
      </p:pic>
      <p:sp>
        <p:nvSpPr>
          <p:cNvPr id="32" name="textruta 31"/>
          <p:cNvSpPr txBox="1"/>
          <p:nvPr/>
        </p:nvSpPr>
        <p:spPr>
          <a:xfrm>
            <a:off x="5953564" y="3234494"/>
            <a:ext cx="1648558" cy="230832"/>
          </a:xfrm>
          <a:prstGeom prst="rect">
            <a:avLst/>
          </a:prstGeom>
          <a:noFill/>
        </p:spPr>
        <p:txBody>
          <a:bodyPr wrap="square" rtlCol="0">
            <a:spAutoFit/>
          </a:bodyPr>
          <a:lstStyle/>
          <a:p>
            <a:pPr algn="ctr"/>
            <a:r>
              <a:rPr lang="sv-SE" sz="900" dirty="0">
                <a:latin typeface="Arial" panose="020B0604020202020204" pitchFamily="34" charset="0"/>
                <a:cs typeface="Arial" panose="020B0604020202020204" pitchFamily="34" charset="0"/>
              </a:rPr>
              <a:t>Jama'at al-</a:t>
            </a:r>
            <a:r>
              <a:rPr lang="sv-SE" sz="900" dirty="0" err="1">
                <a:latin typeface="Arial" panose="020B0604020202020204" pitchFamily="34" charset="0"/>
                <a:cs typeface="Arial" panose="020B0604020202020204" pitchFamily="34" charset="0"/>
              </a:rPr>
              <a:t>Tawhid</a:t>
            </a:r>
            <a:r>
              <a:rPr lang="sv-SE" sz="900" dirty="0">
                <a:latin typeface="Arial" panose="020B0604020202020204" pitchFamily="34" charset="0"/>
                <a:cs typeface="Arial" panose="020B0604020202020204" pitchFamily="34" charset="0"/>
              </a:rPr>
              <a:t> </a:t>
            </a:r>
            <a:r>
              <a:rPr lang="sv-SE" sz="900" dirty="0" err="1">
                <a:latin typeface="Arial" panose="020B0604020202020204" pitchFamily="34" charset="0"/>
                <a:cs typeface="Arial" panose="020B0604020202020204" pitchFamily="34" charset="0"/>
              </a:rPr>
              <a:t>wa'l</a:t>
            </a:r>
            <a:r>
              <a:rPr lang="sv-SE" sz="900" dirty="0">
                <a:latin typeface="Arial" panose="020B0604020202020204" pitchFamily="34" charset="0"/>
                <a:cs typeface="Arial" panose="020B0604020202020204" pitchFamily="34" charset="0"/>
              </a:rPr>
              <a:t>-Jihad </a:t>
            </a:r>
          </a:p>
        </p:txBody>
      </p:sp>
      <p:pic>
        <p:nvPicPr>
          <p:cNvPr id="33" name="Bildobjekt 32"/>
          <p:cNvPicPr>
            <a:picLocks noChangeAspect="1"/>
          </p:cNvPicPr>
          <p:nvPr/>
        </p:nvPicPr>
        <p:blipFill rotWithShape="1">
          <a:blip r:embed="rId6" cstate="print">
            <a:extLst>
              <a:ext uri="{28A0092B-C50C-407E-A947-70E740481C1C}">
                <a14:useLocalDpi xmlns:a14="http://schemas.microsoft.com/office/drawing/2010/main" val="0"/>
              </a:ext>
            </a:extLst>
          </a:blip>
          <a:srcRect l="4720" r="3933"/>
          <a:stretch/>
        </p:blipFill>
        <p:spPr>
          <a:xfrm>
            <a:off x="7614385" y="2471224"/>
            <a:ext cx="1061279" cy="497840"/>
          </a:xfrm>
          <a:prstGeom prst="rect">
            <a:avLst/>
          </a:prstGeom>
        </p:spPr>
      </p:pic>
      <p:sp>
        <p:nvSpPr>
          <p:cNvPr id="34" name="textruta 33"/>
          <p:cNvSpPr txBox="1"/>
          <p:nvPr/>
        </p:nvSpPr>
        <p:spPr>
          <a:xfrm>
            <a:off x="7654491" y="3234494"/>
            <a:ext cx="974078" cy="230832"/>
          </a:xfrm>
          <a:prstGeom prst="rect">
            <a:avLst/>
          </a:prstGeom>
          <a:noFill/>
        </p:spPr>
        <p:txBody>
          <a:bodyPr wrap="square" rtlCol="0">
            <a:spAutoFit/>
          </a:bodyPr>
          <a:lstStyle/>
          <a:p>
            <a:pPr algn="ctr"/>
            <a:r>
              <a:rPr lang="sv-SE" sz="900" dirty="0">
                <a:latin typeface="Arial" panose="020B0604020202020204" pitchFamily="34" charset="0"/>
                <a:cs typeface="Arial" panose="020B0604020202020204" pitchFamily="34" charset="0"/>
              </a:rPr>
              <a:t>Al-Qaida i Irak</a:t>
            </a:r>
          </a:p>
        </p:txBody>
      </p:sp>
      <p:pic>
        <p:nvPicPr>
          <p:cNvPr id="35" name="Bildobjekt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73621" y="2365716"/>
            <a:ext cx="1065729" cy="708856"/>
          </a:xfrm>
          <a:prstGeom prst="rect">
            <a:avLst/>
          </a:prstGeom>
        </p:spPr>
      </p:pic>
      <p:sp>
        <p:nvSpPr>
          <p:cNvPr id="36" name="textruta 35"/>
          <p:cNvSpPr txBox="1"/>
          <p:nvPr/>
        </p:nvSpPr>
        <p:spPr>
          <a:xfrm>
            <a:off x="8770840" y="3234494"/>
            <a:ext cx="1468754" cy="230832"/>
          </a:xfrm>
          <a:prstGeom prst="rect">
            <a:avLst/>
          </a:prstGeom>
          <a:noFill/>
        </p:spPr>
        <p:txBody>
          <a:bodyPr wrap="square" rtlCol="0">
            <a:spAutoFit/>
          </a:bodyPr>
          <a:lstStyle/>
          <a:p>
            <a:pPr algn="ctr"/>
            <a:r>
              <a:rPr lang="sv-SE" sz="900" dirty="0">
                <a:latin typeface="Arial" panose="020B0604020202020204" pitchFamily="34" charset="0"/>
                <a:cs typeface="Arial" panose="020B0604020202020204" pitchFamily="34" charset="0"/>
              </a:rPr>
              <a:t>Islamiska Staten - Daesh</a:t>
            </a:r>
          </a:p>
        </p:txBody>
      </p:sp>
      <p:pic>
        <p:nvPicPr>
          <p:cNvPr id="37" name="Bildobjekt 36"/>
          <p:cNvPicPr>
            <a:picLocks noChangeAspect="1"/>
          </p:cNvPicPr>
          <p:nvPr/>
        </p:nvPicPr>
        <p:blipFill rotWithShape="1">
          <a:blip r:embed="rId8">
            <a:extLst>
              <a:ext uri="{28A0092B-C50C-407E-A947-70E740481C1C}">
                <a14:useLocalDpi xmlns:a14="http://schemas.microsoft.com/office/drawing/2010/main" val="0"/>
              </a:ext>
            </a:extLst>
          </a:blip>
          <a:srcRect l="9155" t="5837" r="13575" b="4860"/>
          <a:stretch/>
        </p:blipFill>
        <p:spPr>
          <a:xfrm>
            <a:off x="2154070" y="3831375"/>
            <a:ext cx="1066846" cy="821996"/>
          </a:xfrm>
          <a:prstGeom prst="rect">
            <a:avLst/>
          </a:prstGeom>
        </p:spPr>
      </p:pic>
      <p:sp>
        <p:nvSpPr>
          <p:cNvPr id="38" name="textruta 37"/>
          <p:cNvSpPr txBox="1"/>
          <p:nvPr/>
        </p:nvSpPr>
        <p:spPr>
          <a:xfrm>
            <a:off x="2278628" y="4756723"/>
            <a:ext cx="816311" cy="230832"/>
          </a:xfrm>
          <a:prstGeom prst="rect">
            <a:avLst/>
          </a:prstGeom>
          <a:noFill/>
        </p:spPr>
        <p:txBody>
          <a:bodyPr wrap="square" rtlCol="0">
            <a:spAutoFit/>
          </a:bodyPr>
          <a:lstStyle/>
          <a:p>
            <a:pPr algn="ctr"/>
            <a:r>
              <a:rPr lang="sv-SE" sz="900" dirty="0">
                <a:latin typeface="Arial" panose="020B0604020202020204" pitchFamily="34" charset="0"/>
                <a:cs typeface="Arial" panose="020B0604020202020204" pitchFamily="34" charset="0"/>
              </a:rPr>
              <a:t>Al-</a:t>
            </a:r>
            <a:r>
              <a:rPr lang="sv-SE" sz="900" dirty="0" err="1">
                <a:latin typeface="Arial" panose="020B0604020202020204" pitchFamily="34" charset="0"/>
                <a:cs typeface="Arial" panose="020B0604020202020204" pitchFamily="34" charset="0"/>
              </a:rPr>
              <a:t>Shabaab</a:t>
            </a:r>
            <a:endParaRPr lang="sv-SE" sz="900" dirty="0">
              <a:latin typeface="Arial" panose="020B0604020202020204" pitchFamily="34" charset="0"/>
              <a:cs typeface="Arial" panose="020B0604020202020204" pitchFamily="34" charset="0"/>
            </a:endParaRPr>
          </a:p>
        </p:txBody>
      </p:sp>
      <p:pic>
        <p:nvPicPr>
          <p:cNvPr id="41" name="Bildobjekt 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80023" y="3728023"/>
            <a:ext cx="1068269" cy="1028700"/>
          </a:xfrm>
          <a:prstGeom prst="rect">
            <a:avLst/>
          </a:prstGeom>
        </p:spPr>
      </p:pic>
      <p:sp>
        <p:nvSpPr>
          <p:cNvPr id="42" name="textruta 41"/>
          <p:cNvSpPr txBox="1"/>
          <p:nvPr/>
        </p:nvSpPr>
        <p:spPr>
          <a:xfrm>
            <a:off x="4633619" y="4756723"/>
            <a:ext cx="1561074" cy="369332"/>
          </a:xfrm>
          <a:prstGeom prst="rect">
            <a:avLst/>
          </a:prstGeom>
          <a:noFill/>
        </p:spPr>
        <p:txBody>
          <a:bodyPr wrap="square" rtlCol="0">
            <a:spAutoFit/>
          </a:bodyPr>
          <a:lstStyle/>
          <a:p>
            <a:pPr algn="ctr"/>
            <a:r>
              <a:rPr lang="sv-SE" sz="900" dirty="0">
                <a:latin typeface="Arial" panose="020B0604020202020204" pitchFamily="34" charset="0"/>
                <a:cs typeface="Arial" panose="020B0604020202020204" pitchFamily="34" charset="0"/>
              </a:rPr>
              <a:t>Al-</a:t>
            </a:r>
            <a:r>
              <a:rPr lang="sv-SE" sz="900" dirty="0" err="1">
                <a:latin typeface="Arial" panose="020B0604020202020204" pitchFamily="34" charset="0"/>
                <a:cs typeface="Arial" panose="020B0604020202020204" pitchFamily="34" charset="0"/>
              </a:rPr>
              <a:t>Muhajiroun</a:t>
            </a:r>
            <a:r>
              <a:rPr lang="sv-SE" sz="900" dirty="0">
                <a:latin typeface="Arial" panose="020B0604020202020204" pitchFamily="34" charset="0"/>
                <a:cs typeface="Arial" panose="020B0604020202020204" pitchFamily="34" charset="0"/>
              </a:rPr>
              <a:t> in </a:t>
            </a:r>
            <a:r>
              <a:rPr lang="sv-SE" sz="900" dirty="0" err="1">
                <a:latin typeface="Arial" panose="020B0604020202020204" pitchFamily="34" charset="0"/>
                <a:cs typeface="Arial" panose="020B0604020202020204" pitchFamily="34" charset="0"/>
              </a:rPr>
              <a:t>East</a:t>
            </a:r>
            <a:r>
              <a:rPr lang="sv-SE" sz="900" dirty="0">
                <a:latin typeface="Arial" panose="020B0604020202020204" pitchFamily="34" charset="0"/>
                <a:cs typeface="Arial" panose="020B0604020202020204" pitchFamily="34" charset="0"/>
              </a:rPr>
              <a:t> </a:t>
            </a:r>
            <a:r>
              <a:rPr lang="sv-SE" sz="900" dirty="0" err="1">
                <a:latin typeface="Arial" panose="020B0604020202020204" pitchFamily="34" charset="0"/>
                <a:cs typeface="Arial" panose="020B0604020202020204" pitchFamily="34" charset="0"/>
              </a:rPr>
              <a:t>Africa</a:t>
            </a:r>
            <a:r>
              <a:rPr lang="sv-SE" sz="900" dirty="0">
                <a:latin typeface="Arial" panose="020B0604020202020204" pitchFamily="34" charset="0"/>
                <a:cs typeface="Arial" panose="020B0604020202020204" pitchFamily="34" charset="0"/>
              </a:rPr>
              <a:t> </a:t>
            </a:r>
          </a:p>
        </p:txBody>
      </p:sp>
      <p:sp>
        <p:nvSpPr>
          <p:cNvPr id="52" name="textruta 51"/>
          <p:cNvSpPr txBox="1"/>
          <p:nvPr/>
        </p:nvSpPr>
        <p:spPr>
          <a:xfrm>
            <a:off x="3609866" y="4756723"/>
            <a:ext cx="881208" cy="230832"/>
          </a:xfrm>
          <a:prstGeom prst="rect">
            <a:avLst/>
          </a:prstGeom>
          <a:noFill/>
        </p:spPr>
        <p:txBody>
          <a:bodyPr wrap="square" rtlCol="0">
            <a:spAutoFit/>
          </a:bodyPr>
          <a:lstStyle/>
          <a:p>
            <a:pPr algn="ctr"/>
            <a:r>
              <a:rPr lang="sv-SE" sz="900" dirty="0">
                <a:latin typeface="Arial" panose="020B0604020202020204" pitchFamily="34" charset="0"/>
                <a:cs typeface="Arial" panose="020B0604020202020204" pitchFamily="34" charset="0"/>
              </a:rPr>
              <a:t>Boko Haram</a:t>
            </a:r>
          </a:p>
        </p:txBody>
      </p:sp>
      <p:pic>
        <p:nvPicPr>
          <p:cNvPr id="53" name="Bildobjekt 52"/>
          <p:cNvPicPr>
            <a:picLocks noChangeAspect="1"/>
          </p:cNvPicPr>
          <p:nvPr/>
        </p:nvPicPr>
        <p:blipFill rotWithShape="1">
          <a:blip r:embed="rId10" cstate="print">
            <a:extLst>
              <a:ext uri="{28A0092B-C50C-407E-A947-70E740481C1C}">
                <a14:useLocalDpi xmlns:a14="http://schemas.microsoft.com/office/drawing/2010/main" val="0"/>
              </a:ext>
            </a:extLst>
          </a:blip>
          <a:srcRect l="1499" r="1231"/>
          <a:stretch/>
        </p:blipFill>
        <p:spPr>
          <a:xfrm>
            <a:off x="3516336" y="3887426"/>
            <a:ext cx="1068269" cy="709895"/>
          </a:xfrm>
          <a:prstGeom prst="rect">
            <a:avLst/>
          </a:prstGeom>
        </p:spPr>
      </p:pic>
      <p:sp>
        <p:nvSpPr>
          <p:cNvPr id="29" name="Rektangel 28"/>
          <p:cNvSpPr/>
          <p:nvPr/>
        </p:nvSpPr>
        <p:spPr>
          <a:xfrm>
            <a:off x="3516338" y="2205794"/>
            <a:ext cx="3795639" cy="1028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a:solidFill>
                  <a:schemeClr val="tx1"/>
                </a:solidFill>
                <a:latin typeface="Arial" panose="020B0604020202020204" pitchFamily="34" charset="0"/>
                <a:cs typeface="Arial" panose="020B0604020202020204" pitchFamily="34" charset="0"/>
              </a:rPr>
              <a:t>Den svarta flaggan</a:t>
            </a:r>
          </a:p>
          <a:p>
            <a:r>
              <a:rPr lang="sv-SE" sz="750" dirty="0">
                <a:solidFill>
                  <a:schemeClr val="tx1"/>
                </a:solidFill>
                <a:latin typeface="Arial" panose="020B0604020202020204" pitchFamily="34" charset="0"/>
                <a:cs typeface="Arial" panose="020B0604020202020204" pitchFamily="34" charset="0"/>
              </a:rPr>
              <a:t>Den svarta flaggan användes redan av profeten Muhammad (500-talet e.Kr.) och har en lång historisk tradition inom den muslimska världen. På så sätt har den ingenting med våldsbejakande extremism eller islamism att göra. Pashtunerna (folkslag i Afghanistan och Pakistan) började på 1700-talet använda den svarta flaggan med ”</a:t>
            </a:r>
            <a:r>
              <a:rPr lang="sv-SE" sz="750" dirty="0" err="1">
                <a:solidFill>
                  <a:schemeClr val="tx1"/>
                </a:solidFill>
                <a:latin typeface="Arial" panose="020B0604020202020204" pitchFamily="34" charset="0"/>
                <a:cs typeface="Arial" panose="020B0604020202020204" pitchFamily="34" charset="0"/>
              </a:rPr>
              <a:t>shahada</a:t>
            </a:r>
            <a:r>
              <a:rPr lang="sv-SE" sz="750" dirty="0">
                <a:solidFill>
                  <a:schemeClr val="tx1"/>
                </a:solidFill>
                <a:latin typeface="Arial" panose="020B0604020202020204" pitchFamily="34" charset="0"/>
                <a:cs typeface="Arial" panose="020B0604020202020204" pitchFamily="34" charset="0"/>
              </a:rPr>
              <a:t>”, trosbekännelsen, i vit skrift. Detta bruk anammades av jihadistiska grupperingar på 1990-talet och används idag flitigt i olika varianter av många våldsbejakande islamistiska grupperingar.</a:t>
            </a:r>
          </a:p>
        </p:txBody>
      </p:sp>
      <p:pic>
        <p:nvPicPr>
          <p:cNvPr id="30" name="Bildobjekt 29"/>
          <p:cNvPicPr>
            <a:picLocks noChangeAspect="1"/>
          </p:cNvPicPr>
          <p:nvPr/>
        </p:nvPicPr>
        <p:blipFill rotWithShape="1">
          <a:blip r:embed="rId11" cstate="print">
            <a:extLst>
              <a:ext uri="{28A0092B-C50C-407E-A947-70E740481C1C}">
                <a14:useLocalDpi xmlns:a14="http://schemas.microsoft.com/office/drawing/2010/main" val="0"/>
              </a:ext>
            </a:extLst>
          </a:blip>
          <a:srcRect l="12846" r="15345"/>
          <a:stretch/>
        </p:blipFill>
        <p:spPr>
          <a:xfrm>
            <a:off x="7607396" y="2205269"/>
            <a:ext cx="1065984" cy="102922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9" name="textruta 38"/>
          <p:cNvSpPr txBox="1"/>
          <p:nvPr/>
        </p:nvSpPr>
        <p:spPr>
          <a:xfrm>
            <a:off x="2152650" y="5558936"/>
            <a:ext cx="4508256" cy="369332"/>
          </a:xfrm>
          <a:prstGeom prst="rect">
            <a:avLst/>
          </a:prstGeom>
          <a:noFill/>
        </p:spPr>
        <p:txBody>
          <a:bodyPr wrap="square" rtlCol="0">
            <a:spAutoFit/>
          </a:bodyPr>
          <a:lstStyle/>
          <a:p>
            <a:r>
              <a:rPr lang="sv-SE" sz="900" dirty="0">
                <a:latin typeface="Arial" panose="020B0604020202020204" pitchFamily="34" charset="0"/>
                <a:cs typeface="Arial" panose="020B0604020202020204" pitchFamily="34" charset="0"/>
              </a:rPr>
              <a:t>Källor: Samtalskompassen, Säkerhetspolisen, The Sydney Morning Herald, Forbiddensymbols.com, islam.se, islamguiden.com </a:t>
            </a:r>
          </a:p>
        </p:txBody>
      </p:sp>
      <p:sp>
        <p:nvSpPr>
          <p:cNvPr id="40" name="Rektangel 39"/>
          <p:cNvSpPr/>
          <p:nvPr/>
        </p:nvSpPr>
        <p:spPr>
          <a:xfrm>
            <a:off x="4880025" y="2205794"/>
            <a:ext cx="3795639" cy="1028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a:solidFill>
                  <a:schemeClr val="tx1"/>
                </a:solidFill>
                <a:latin typeface="Arial" panose="020B0604020202020204" pitchFamily="34" charset="0"/>
                <a:cs typeface="Arial" panose="020B0604020202020204" pitchFamily="34" charset="0"/>
              </a:rPr>
              <a:t>Shahada</a:t>
            </a:r>
          </a:p>
          <a:p>
            <a:r>
              <a:rPr lang="sv-SE" sz="750" dirty="0">
                <a:solidFill>
                  <a:schemeClr val="tx1"/>
                </a:solidFill>
                <a:latin typeface="Arial" panose="020B0604020202020204" pitchFamily="34" charset="0"/>
                <a:cs typeface="Arial" panose="020B0604020202020204" pitchFamily="34" charset="0"/>
              </a:rPr>
              <a:t>Shahada är den muslimska trosbekännelsen och en av islams fem pelare. Ordet </a:t>
            </a:r>
            <a:r>
              <a:rPr lang="sv-SE" sz="750" dirty="0" err="1">
                <a:solidFill>
                  <a:schemeClr val="tx1"/>
                </a:solidFill>
                <a:latin typeface="Arial" panose="020B0604020202020204" pitchFamily="34" charset="0"/>
                <a:cs typeface="Arial" panose="020B0604020202020204" pitchFamily="34" charset="0"/>
              </a:rPr>
              <a:t>shahada</a:t>
            </a:r>
            <a:r>
              <a:rPr lang="sv-SE" sz="750" dirty="0">
                <a:solidFill>
                  <a:schemeClr val="tx1"/>
                </a:solidFill>
                <a:latin typeface="Arial" panose="020B0604020202020204" pitchFamily="34" charset="0"/>
                <a:cs typeface="Arial" panose="020B0604020202020204" pitchFamily="34" charset="0"/>
              </a:rPr>
              <a:t> är ett substantiv som härrör från verbet shahida som betyder att observera, att vittna om, eller intyga. Trosbekännelsen lyder "det finns ingen gud utom Gud och Muhammed är Guds sändebud". Shiitiska muslimer gör ett tillägg om att Ali är profetens efterträdare. Bekännelsen lyder: "Det finns ingen gudom värdig att dyrka utom Gud och Muhammed är Hans sändebud. Ali är Hans älskade och utvalde och profetens efterträdare.” Flaggan med Shahada har i sig ingenting med våldsbejakande islamistisk extremism att göra men används ofta av sådana grupperingar.</a:t>
            </a:r>
          </a:p>
        </p:txBody>
      </p:sp>
      <p:pic>
        <p:nvPicPr>
          <p:cNvPr id="43" name="Bildobjekt 42"/>
          <p:cNvPicPr>
            <a:picLocks noChangeAspect="1"/>
          </p:cNvPicPr>
          <p:nvPr/>
        </p:nvPicPr>
        <p:blipFill rotWithShape="1">
          <a:blip r:embed="rId12" cstate="print">
            <a:extLst>
              <a:ext uri="{28A0092B-C50C-407E-A947-70E740481C1C}">
                <a14:useLocalDpi xmlns:a14="http://schemas.microsoft.com/office/drawing/2010/main" val="0"/>
              </a:ext>
            </a:extLst>
          </a:blip>
          <a:srcRect l="3996"/>
          <a:stretch/>
        </p:blipFill>
        <p:spPr>
          <a:xfrm>
            <a:off x="8971083" y="2202404"/>
            <a:ext cx="1065344" cy="103209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4" name="Rektangel 43"/>
          <p:cNvSpPr/>
          <p:nvPr/>
        </p:nvSpPr>
        <p:spPr>
          <a:xfrm>
            <a:off x="6243711" y="2205794"/>
            <a:ext cx="2431952" cy="1028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a:solidFill>
                  <a:schemeClr val="tx1"/>
                </a:solidFill>
                <a:latin typeface="Arial" panose="020B0604020202020204" pitchFamily="34" charset="0"/>
                <a:cs typeface="Arial" panose="020B0604020202020204" pitchFamily="34" charset="0"/>
              </a:rPr>
              <a:t>Jabhat al-</a:t>
            </a:r>
            <a:r>
              <a:rPr lang="sv-SE" sz="750" b="1" dirty="0" err="1">
                <a:solidFill>
                  <a:schemeClr val="tx1"/>
                </a:solidFill>
                <a:latin typeface="Arial" panose="020B0604020202020204" pitchFamily="34" charset="0"/>
                <a:cs typeface="Arial" panose="020B0604020202020204" pitchFamily="34" charset="0"/>
              </a:rPr>
              <a:t>Nusra</a:t>
            </a:r>
            <a:r>
              <a:rPr lang="sv-SE" sz="750" b="1" dirty="0">
                <a:solidFill>
                  <a:schemeClr val="tx1"/>
                </a:solidFill>
                <a:latin typeface="Arial" panose="020B0604020202020204" pitchFamily="34" charset="0"/>
                <a:cs typeface="Arial" panose="020B0604020202020204" pitchFamily="34" charset="0"/>
              </a:rPr>
              <a:t> </a:t>
            </a:r>
          </a:p>
          <a:p>
            <a:r>
              <a:rPr lang="sv-SE" sz="750" dirty="0">
                <a:solidFill>
                  <a:schemeClr val="tx1"/>
                </a:solidFill>
                <a:latin typeface="Arial" panose="020B0604020202020204" pitchFamily="34" charset="0"/>
                <a:cs typeface="Arial" panose="020B0604020202020204" pitchFamily="34" charset="0"/>
              </a:rPr>
              <a:t>Jabhat al-</a:t>
            </a:r>
            <a:r>
              <a:rPr lang="sv-SE" sz="750" dirty="0" err="1">
                <a:solidFill>
                  <a:schemeClr val="tx1"/>
                </a:solidFill>
                <a:latin typeface="Arial" panose="020B0604020202020204" pitchFamily="34" charset="0"/>
                <a:cs typeface="Arial" panose="020B0604020202020204" pitchFamily="34" charset="0"/>
              </a:rPr>
              <a:t>Nusra</a:t>
            </a:r>
            <a:r>
              <a:rPr lang="sv-SE" sz="750" dirty="0">
                <a:solidFill>
                  <a:schemeClr val="tx1"/>
                </a:solidFill>
                <a:latin typeface="Arial" panose="020B0604020202020204" pitchFamily="34" charset="0"/>
                <a:cs typeface="Arial" panose="020B0604020202020204" pitchFamily="34" charset="0"/>
              </a:rPr>
              <a:t> eller Nusrafronten är en salafistisk, jihadistisk rörelse i Syrien som bekämpar Bashar al-Assads regering i det syriska inbördeskriget. Gruppen är en gren av al-Qaida och är terrorstämplad av USA och svartlistad av FN:s säkerhetsråd. Jabhat al-</a:t>
            </a:r>
            <a:r>
              <a:rPr lang="sv-SE" sz="750" dirty="0" err="1">
                <a:solidFill>
                  <a:schemeClr val="tx1"/>
                </a:solidFill>
                <a:latin typeface="Arial" panose="020B0604020202020204" pitchFamily="34" charset="0"/>
                <a:cs typeface="Arial" panose="020B0604020202020204" pitchFamily="34" charset="0"/>
              </a:rPr>
              <a:t>Nusras</a:t>
            </a:r>
            <a:r>
              <a:rPr lang="sv-SE" sz="750" dirty="0">
                <a:solidFill>
                  <a:schemeClr val="tx1"/>
                </a:solidFill>
                <a:latin typeface="Arial" panose="020B0604020202020204" pitchFamily="34" charset="0"/>
                <a:cs typeface="Arial" panose="020B0604020202020204" pitchFamily="34" charset="0"/>
              </a:rPr>
              <a:t> flagga utgår från den svarta flaggan med </a:t>
            </a:r>
            <a:r>
              <a:rPr lang="sv-SE" sz="750" dirty="0" err="1">
                <a:solidFill>
                  <a:schemeClr val="tx1"/>
                </a:solidFill>
                <a:latin typeface="Arial" panose="020B0604020202020204" pitchFamily="34" charset="0"/>
                <a:cs typeface="Arial" panose="020B0604020202020204" pitchFamily="34" charset="0"/>
              </a:rPr>
              <a:t>shahada</a:t>
            </a:r>
            <a:r>
              <a:rPr lang="sv-SE" sz="750" dirty="0">
                <a:solidFill>
                  <a:schemeClr val="tx1"/>
                </a:solidFill>
                <a:latin typeface="Arial" panose="020B0604020202020204" pitchFamily="34" charset="0"/>
                <a:cs typeface="Arial" panose="020B0604020202020204" pitchFamily="34" charset="0"/>
              </a:rPr>
              <a:t> där man även lagt till grupperingens namn under trosbekännelsen.</a:t>
            </a:r>
          </a:p>
        </p:txBody>
      </p:sp>
      <p:pic>
        <p:nvPicPr>
          <p:cNvPr id="48" name="Bildobjekt 47"/>
          <p:cNvPicPr>
            <a:picLocks noChangeAspect="1"/>
          </p:cNvPicPr>
          <p:nvPr/>
        </p:nvPicPr>
        <p:blipFill rotWithShape="1">
          <a:blip r:embed="rId13" cstate="print">
            <a:extLst>
              <a:ext uri="{28A0092B-C50C-407E-A947-70E740481C1C}">
                <a14:useLocalDpi xmlns:a14="http://schemas.microsoft.com/office/drawing/2010/main" val="0"/>
              </a:ext>
            </a:extLst>
          </a:blip>
          <a:srcRect l="26573" r="4886"/>
          <a:stretch/>
        </p:blipFill>
        <p:spPr>
          <a:xfrm>
            <a:off x="8971084" y="2205794"/>
            <a:ext cx="1068266" cy="10287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4" name="Rektangel 53"/>
          <p:cNvSpPr/>
          <p:nvPr/>
        </p:nvSpPr>
        <p:spPr>
          <a:xfrm>
            <a:off x="3516336" y="2205794"/>
            <a:ext cx="2431952" cy="1028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a:solidFill>
                  <a:schemeClr val="tx1"/>
                </a:solidFill>
                <a:latin typeface="Arial" panose="020B0604020202020204" pitchFamily="34" charset="0"/>
                <a:cs typeface="Arial" panose="020B0604020202020204" pitchFamily="34" charset="0"/>
              </a:rPr>
              <a:t>Jama'at al-</a:t>
            </a:r>
            <a:r>
              <a:rPr lang="sv-SE" sz="750" b="1" dirty="0" err="1">
                <a:solidFill>
                  <a:schemeClr val="tx1"/>
                </a:solidFill>
                <a:latin typeface="Arial" panose="020B0604020202020204" pitchFamily="34" charset="0"/>
                <a:cs typeface="Arial" panose="020B0604020202020204" pitchFamily="34" charset="0"/>
              </a:rPr>
              <a:t>Tawhid</a:t>
            </a:r>
            <a:r>
              <a:rPr lang="sv-SE" sz="750" b="1" dirty="0">
                <a:solidFill>
                  <a:schemeClr val="tx1"/>
                </a:solidFill>
                <a:latin typeface="Arial" panose="020B0604020202020204" pitchFamily="34" charset="0"/>
                <a:cs typeface="Arial" panose="020B0604020202020204" pitchFamily="34" charset="0"/>
              </a:rPr>
              <a:t> </a:t>
            </a:r>
            <a:r>
              <a:rPr lang="sv-SE" sz="750" b="1" dirty="0" err="1">
                <a:solidFill>
                  <a:schemeClr val="tx1"/>
                </a:solidFill>
                <a:latin typeface="Arial" panose="020B0604020202020204" pitchFamily="34" charset="0"/>
                <a:cs typeface="Arial" panose="020B0604020202020204" pitchFamily="34" charset="0"/>
              </a:rPr>
              <a:t>wal</a:t>
            </a:r>
            <a:r>
              <a:rPr lang="sv-SE" sz="750" b="1" dirty="0">
                <a:solidFill>
                  <a:schemeClr val="tx1"/>
                </a:solidFill>
                <a:latin typeface="Arial" panose="020B0604020202020204" pitchFamily="34" charset="0"/>
                <a:cs typeface="Arial" panose="020B0604020202020204" pitchFamily="34" charset="0"/>
              </a:rPr>
              <a:t>-Jihad </a:t>
            </a:r>
          </a:p>
          <a:p>
            <a:r>
              <a:rPr lang="sv-SE" sz="750" dirty="0">
                <a:solidFill>
                  <a:schemeClr val="tx1"/>
                </a:solidFill>
                <a:latin typeface="Arial" panose="020B0604020202020204" pitchFamily="34" charset="0"/>
                <a:cs typeface="Arial" panose="020B0604020202020204" pitchFamily="34" charset="0"/>
              </a:rPr>
              <a:t>Jama'at al-</a:t>
            </a:r>
            <a:r>
              <a:rPr lang="sv-SE" sz="750" dirty="0" err="1">
                <a:solidFill>
                  <a:schemeClr val="tx1"/>
                </a:solidFill>
                <a:latin typeface="Arial" panose="020B0604020202020204" pitchFamily="34" charset="0"/>
                <a:cs typeface="Arial" panose="020B0604020202020204" pitchFamily="34" charset="0"/>
              </a:rPr>
              <a:t>Tawhid</a:t>
            </a:r>
            <a:r>
              <a:rPr lang="sv-SE" sz="750" dirty="0">
                <a:solidFill>
                  <a:schemeClr val="tx1"/>
                </a:solidFill>
                <a:latin typeface="Arial" panose="020B0604020202020204" pitchFamily="34" charset="0"/>
                <a:cs typeface="Arial" panose="020B0604020202020204" pitchFamily="34" charset="0"/>
              </a:rPr>
              <a:t> </a:t>
            </a:r>
            <a:r>
              <a:rPr lang="sv-SE" sz="750" dirty="0" err="1">
                <a:solidFill>
                  <a:schemeClr val="tx1"/>
                </a:solidFill>
                <a:latin typeface="Arial" panose="020B0604020202020204" pitchFamily="34" charset="0"/>
                <a:cs typeface="Arial" panose="020B0604020202020204" pitchFamily="34" charset="0"/>
              </a:rPr>
              <a:t>wal</a:t>
            </a:r>
            <a:r>
              <a:rPr lang="sv-SE" sz="750" dirty="0">
                <a:solidFill>
                  <a:schemeClr val="tx1"/>
                </a:solidFill>
                <a:latin typeface="Arial" panose="020B0604020202020204" pitchFamily="34" charset="0"/>
                <a:cs typeface="Arial" panose="020B0604020202020204" pitchFamily="34" charset="0"/>
              </a:rPr>
              <a:t>-Jihad bildades 1999 av jordaniern Abu </a:t>
            </a:r>
            <a:r>
              <a:rPr lang="sv-SE" sz="750" dirty="0" err="1">
                <a:solidFill>
                  <a:schemeClr val="tx1"/>
                </a:solidFill>
                <a:latin typeface="Arial" panose="020B0604020202020204" pitchFamily="34" charset="0"/>
                <a:cs typeface="Arial" panose="020B0604020202020204" pitchFamily="34" charset="0"/>
              </a:rPr>
              <a:t>Musab</a:t>
            </a:r>
            <a:r>
              <a:rPr lang="sv-SE" sz="750" dirty="0">
                <a:solidFill>
                  <a:schemeClr val="tx1"/>
                </a:solidFill>
                <a:latin typeface="Arial" panose="020B0604020202020204" pitchFamily="34" charset="0"/>
                <a:cs typeface="Arial" panose="020B0604020202020204" pitchFamily="34" charset="0"/>
              </a:rPr>
              <a:t> al-Zarqawi och var framförallt aktiva under Irakkriget. 2004 svor de trohet till Osama bin Ladens al-Qaida och fortsatte under namnet al-Qaida i Irak eller </a:t>
            </a:r>
            <a:r>
              <a:rPr lang="sv-SE" sz="750" dirty="0" err="1">
                <a:solidFill>
                  <a:schemeClr val="tx1"/>
                </a:solidFill>
                <a:latin typeface="Arial" panose="020B0604020202020204" pitchFamily="34" charset="0"/>
                <a:cs typeface="Arial" panose="020B0604020202020204" pitchFamily="34" charset="0"/>
              </a:rPr>
              <a:t>Tanzim</a:t>
            </a:r>
            <a:r>
              <a:rPr lang="sv-SE" sz="750" dirty="0">
                <a:solidFill>
                  <a:schemeClr val="tx1"/>
                </a:solidFill>
                <a:latin typeface="Arial" panose="020B0604020202020204" pitchFamily="34" charset="0"/>
                <a:cs typeface="Arial" panose="020B0604020202020204" pitchFamily="34" charset="0"/>
              </a:rPr>
              <a:t> </a:t>
            </a:r>
            <a:r>
              <a:rPr lang="sv-SE" sz="750" dirty="0" err="1">
                <a:solidFill>
                  <a:schemeClr val="tx1"/>
                </a:solidFill>
                <a:latin typeface="Arial" panose="020B0604020202020204" pitchFamily="34" charset="0"/>
                <a:cs typeface="Arial" panose="020B0604020202020204" pitchFamily="34" charset="0"/>
              </a:rPr>
              <a:t>Qaidat</a:t>
            </a:r>
            <a:r>
              <a:rPr lang="sv-SE" sz="750" dirty="0">
                <a:solidFill>
                  <a:schemeClr val="tx1"/>
                </a:solidFill>
                <a:latin typeface="Arial" panose="020B0604020202020204" pitchFamily="34" charset="0"/>
                <a:cs typeface="Arial" panose="020B0604020202020204" pitchFamily="34" charset="0"/>
              </a:rPr>
              <a:t> al-Jihad fi Bilad al-</a:t>
            </a:r>
            <a:r>
              <a:rPr lang="sv-SE" sz="750" dirty="0" err="1">
                <a:solidFill>
                  <a:schemeClr val="tx1"/>
                </a:solidFill>
                <a:latin typeface="Arial" panose="020B0604020202020204" pitchFamily="34" charset="0"/>
                <a:cs typeface="Arial" panose="020B0604020202020204" pitchFamily="34" charset="0"/>
              </a:rPr>
              <a:t>Rafidayn</a:t>
            </a:r>
            <a:r>
              <a:rPr lang="sv-SE" sz="750" dirty="0">
                <a:solidFill>
                  <a:schemeClr val="tx1"/>
                </a:solidFill>
                <a:latin typeface="Arial" panose="020B0604020202020204" pitchFamily="34" charset="0"/>
                <a:cs typeface="Arial" panose="020B0604020202020204" pitchFamily="34" charset="0"/>
              </a:rPr>
              <a:t>. Efter flera namn- och ledarbyten är grupperingen idag mer känd som Islamiska Staten, IS, eller Daesh. </a:t>
            </a:r>
          </a:p>
        </p:txBody>
      </p:sp>
      <p:pic>
        <p:nvPicPr>
          <p:cNvPr id="55" name="Bildobjekt 54"/>
          <p:cNvPicPr>
            <a:picLocks noChangeAspect="1"/>
          </p:cNvPicPr>
          <p:nvPr/>
        </p:nvPicPr>
        <p:blipFill rotWithShape="1">
          <a:blip r:embed="rId14">
            <a:extLst>
              <a:ext uri="{28A0092B-C50C-407E-A947-70E740481C1C}">
                <a14:useLocalDpi xmlns:a14="http://schemas.microsoft.com/office/drawing/2010/main" val="0"/>
              </a:ext>
            </a:extLst>
          </a:blip>
          <a:srcRect l="9334" r="3150"/>
          <a:stretch/>
        </p:blipFill>
        <p:spPr>
          <a:xfrm>
            <a:off x="2152050" y="2205794"/>
            <a:ext cx="1068865" cy="10287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6" name="Rektangel 55"/>
          <p:cNvSpPr/>
          <p:nvPr/>
        </p:nvSpPr>
        <p:spPr>
          <a:xfrm>
            <a:off x="3516336" y="2205794"/>
            <a:ext cx="3795639" cy="1028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a:solidFill>
                  <a:schemeClr val="tx1"/>
                </a:solidFill>
                <a:latin typeface="Arial" panose="020B0604020202020204" pitchFamily="34" charset="0"/>
                <a:cs typeface="Arial" panose="020B0604020202020204" pitchFamily="34" charset="0"/>
              </a:rPr>
              <a:t>al Qaida i Irak </a:t>
            </a:r>
          </a:p>
          <a:p>
            <a:r>
              <a:rPr lang="sv-SE" sz="750" dirty="0">
                <a:solidFill>
                  <a:schemeClr val="tx1"/>
                </a:solidFill>
                <a:latin typeface="Arial" panose="020B0604020202020204" pitchFamily="34" charset="0"/>
                <a:cs typeface="Arial" panose="020B0604020202020204" pitchFamily="34" charset="0"/>
              </a:rPr>
              <a:t>al Qaida i Irak (Al-</a:t>
            </a:r>
            <a:r>
              <a:rPr lang="sv-SE" sz="750" dirty="0" err="1">
                <a:solidFill>
                  <a:schemeClr val="tx1"/>
                </a:solidFill>
                <a:latin typeface="Arial" panose="020B0604020202020204" pitchFamily="34" charset="0"/>
                <a:cs typeface="Arial" panose="020B0604020202020204" pitchFamily="34" charset="0"/>
              </a:rPr>
              <a:t>Qaa`idatu</a:t>
            </a:r>
            <a:r>
              <a:rPr lang="sv-SE" sz="750" dirty="0">
                <a:solidFill>
                  <a:schemeClr val="tx1"/>
                </a:solidFill>
                <a:latin typeface="Arial" panose="020B0604020202020204" pitchFamily="34" charset="0"/>
                <a:cs typeface="Arial" panose="020B0604020202020204" pitchFamily="34" charset="0"/>
              </a:rPr>
              <a:t> </a:t>
            </a:r>
            <a:r>
              <a:rPr lang="sv-SE" sz="750" dirty="0" err="1">
                <a:solidFill>
                  <a:schemeClr val="tx1"/>
                </a:solidFill>
                <a:latin typeface="Arial" panose="020B0604020202020204" pitchFamily="34" charset="0"/>
                <a:cs typeface="Arial" panose="020B0604020202020204" pitchFamily="34" charset="0"/>
              </a:rPr>
              <a:t>fii</a:t>
            </a:r>
            <a:r>
              <a:rPr lang="sv-SE" sz="750" dirty="0">
                <a:solidFill>
                  <a:schemeClr val="tx1"/>
                </a:solidFill>
                <a:latin typeface="Arial" panose="020B0604020202020204" pitchFamily="34" charset="0"/>
                <a:cs typeface="Arial" panose="020B0604020202020204" pitchFamily="34" charset="0"/>
              </a:rPr>
              <a:t> </a:t>
            </a:r>
            <a:r>
              <a:rPr lang="sv-SE" sz="750" dirty="0" err="1">
                <a:solidFill>
                  <a:schemeClr val="tx1"/>
                </a:solidFill>
                <a:latin typeface="Arial" panose="020B0604020202020204" pitchFamily="34" charset="0"/>
                <a:cs typeface="Arial" panose="020B0604020202020204" pitchFamily="34" charset="0"/>
              </a:rPr>
              <a:t>bilaadi</a:t>
            </a:r>
            <a:r>
              <a:rPr lang="sv-SE" sz="750" dirty="0">
                <a:solidFill>
                  <a:schemeClr val="tx1"/>
                </a:solidFill>
                <a:latin typeface="Arial" panose="020B0604020202020204" pitchFamily="34" charset="0"/>
                <a:cs typeface="Arial" panose="020B0604020202020204" pitchFamily="34" charset="0"/>
              </a:rPr>
              <a:t> r-</a:t>
            </a:r>
            <a:r>
              <a:rPr lang="sv-SE" sz="750" dirty="0" err="1">
                <a:solidFill>
                  <a:schemeClr val="tx1"/>
                </a:solidFill>
                <a:latin typeface="Arial" panose="020B0604020202020204" pitchFamily="34" charset="0"/>
                <a:cs typeface="Arial" panose="020B0604020202020204" pitchFamily="34" charset="0"/>
              </a:rPr>
              <a:t>raafidayn</a:t>
            </a:r>
            <a:r>
              <a:rPr lang="sv-SE" sz="750" dirty="0">
                <a:solidFill>
                  <a:schemeClr val="tx1"/>
                </a:solidFill>
                <a:latin typeface="Arial" panose="020B0604020202020204" pitchFamily="34" charset="0"/>
                <a:cs typeface="Arial" panose="020B0604020202020204" pitchFamily="34" charset="0"/>
              </a:rPr>
              <a:t>), AQI, ursprungligen Rörelsen för enighet, monoteism och heligt krig (Jama'at al-</a:t>
            </a:r>
            <a:r>
              <a:rPr lang="sv-SE" sz="750" dirty="0" err="1">
                <a:solidFill>
                  <a:schemeClr val="tx1"/>
                </a:solidFill>
                <a:latin typeface="Arial" panose="020B0604020202020204" pitchFamily="34" charset="0"/>
                <a:cs typeface="Arial" panose="020B0604020202020204" pitchFamily="34" charset="0"/>
              </a:rPr>
              <a:t>Tawhid</a:t>
            </a:r>
            <a:r>
              <a:rPr lang="sv-SE" sz="750" dirty="0">
                <a:solidFill>
                  <a:schemeClr val="tx1"/>
                </a:solidFill>
                <a:latin typeface="Arial" panose="020B0604020202020204" pitchFamily="34" charset="0"/>
                <a:cs typeface="Arial" panose="020B0604020202020204" pitchFamily="34" charset="0"/>
              </a:rPr>
              <a:t> </a:t>
            </a:r>
            <a:r>
              <a:rPr lang="sv-SE" sz="750" dirty="0" err="1">
                <a:solidFill>
                  <a:schemeClr val="tx1"/>
                </a:solidFill>
                <a:latin typeface="Arial" panose="020B0604020202020204" pitchFamily="34" charset="0"/>
                <a:cs typeface="Arial" panose="020B0604020202020204" pitchFamily="34" charset="0"/>
              </a:rPr>
              <a:t>wal</a:t>
            </a:r>
            <a:r>
              <a:rPr lang="sv-SE" sz="750" dirty="0">
                <a:solidFill>
                  <a:schemeClr val="tx1"/>
                </a:solidFill>
                <a:latin typeface="Arial" panose="020B0604020202020204" pitchFamily="34" charset="0"/>
                <a:cs typeface="Arial" panose="020B0604020202020204" pitchFamily="34" charset="0"/>
              </a:rPr>
              <a:t>-Jihad) anses vara den del av terroristnätverket al-Qaida som opererar i Irak. Enligt USA:s militär och den irakiska regeringen bedriver organisationen ett gerillaliknande krig mot Iraks regering och de amerikanska styrkor som stöttar regeringen sedan Irakkriget officiellt avslutades den 1 maj 2003. AQI slogs samman med flera andra mindre sunnimuslimska religiösa miliser och antog 2013 namnet Islamiska staten i Irak och Levanten för att spegla inblandningen i det syriska inbördeskriget.</a:t>
            </a:r>
          </a:p>
        </p:txBody>
      </p:sp>
      <p:pic>
        <p:nvPicPr>
          <p:cNvPr id="57" name="Bildobjekt 56"/>
          <p:cNvPicPr>
            <a:picLocks noChangeAspect="1"/>
          </p:cNvPicPr>
          <p:nvPr/>
        </p:nvPicPr>
        <p:blipFill rotWithShape="1">
          <a:blip r:embed="rId15">
            <a:extLst>
              <a:ext uri="{28A0092B-C50C-407E-A947-70E740481C1C}">
                <a14:useLocalDpi xmlns:a14="http://schemas.microsoft.com/office/drawing/2010/main" val="0"/>
              </a:ext>
            </a:extLst>
          </a:blip>
          <a:srcRect l="12459" r="13214" b="19014"/>
          <a:stretch/>
        </p:blipFill>
        <p:spPr>
          <a:xfrm>
            <a:off x="2151245" y="2205794"/>
            <a:ext cx="1069673" cy="10287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8" name="Rektangel 57"/>
          <p:cNvSpPr/>
          <p:nvPr/>
        </p:nvSpPr>
        <p:spPr>
          <a:xfrm>
            <a:off x="4880025" y="2205794"/>
            <a:ext cx="3795639" cy="1028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a:solidFill>
                  <a:schemeClr val="tx1"/>
                </a:solidFill>
                <a:latin typeface="Arial" panose="020B0604020202020204" pitchFamily="34" charset="0"/>
                <a:cs typeface="Arial" panose="020B0604020202020204" pitchFamily="34" charset="0"/>
              </a:rPr>
              <a:t>Islamiska staten – Daesh</a:t>
            </a:r>
          </a:p>
          <a:p>
            <a:r>
              <a:rPr lang="sv-SE" sz="750" dirty="0">
                <a:solidFill>
                  <a:schemeClr val="tx1"/>
                </a:solidFill>
                <a:latin typeface="Arial" panose="020B0604020202020204" pitchFamily="34" charset="0"/>
                <a:cs typeface="Arial" panose="020B0604020202020204" pitchFamily="34" charset="0"/>
              </a:rPr>
              <a:t>Islamiska staten är en väpnad salafijihadistisk terrororganisation främst aktiv i Irak och Syrien. De betraktar sig som den legitima regeringen i en islamisk stat. I juni 2014 utropade de ett världsvitt kalifat med religionspolitisk auktoritet över alla muslimer. De kallas ofta ”Daesh”, en engelsk transkribering för "Islamiska staten i Irak och Levanten" (ISIL). Arabvärlden och flera medier i Mellanöstern använder vanligtvis ”Daesh” liksom Svenska regeringen för att inte ge Islamiska staten legitimitet. Deras flagga användes tidigare av al-Qaida, Al-</a:t>
            </a:r>
            <a:r>
              <a:rPr lang="sv-SE" sz="750" dirty="0" err="1">
                <a:solidFill>
                  <a:schemeClr val="tx1"/>
                </a:solidFill>
                <a:latin typeface="Arial" panose="020B0604020202020204" pitchFamily="34" charset="0"/>
                <a:cs typeface="Arial" panose="020B0604020202020204" pitchFamily="34" charset="0"/>
              </a:rPr>
              <a:t>Shabaab</a:t>
            </a:r>
            <a:r>
              <a:rPr lang="sv-SE" sz="750" dirty="0">
                <a:solidFill>
                  <a:schemeClr val="tx1"/>
                </a:solidFill>
                <a:latin typeface="Arial" panose="020B0604020202020204" pitchFamily="34" charset="0"/>
                <a:cs typeface="Arial" panose="020B0604020202020204" pitchFamily="34" charset="0"/>
              </a:rPr>
              <a:t> och Boko Haram och utgår från den svarta flaggan med </a:t>
            </a:r>
            <a:r>
              <a:rPr lang="sv-SE" sz="750" dirty="0" err="1">
                <a:solidFill>
                  <a:schemeClr val="tx1"/>
                </a:solidFill>
                <a:latin typeface="Arial" panose="020B0604020202020204" pitchFamily="34" charset="0"/>
                <a:cs typeface="Arial" panose="020B0604020202020204" pitchFamily="34" charset="0"/>
              </a:rPr>
              <a:t>shahada</a:t>
            </a:r>
            <a:r>
              <a:rPr lang="sv-SE" sz="750" dirty="0">
                <a:solidFill>
                  <a:schemeClr val="tx1"/>
                </a:solidFill>
                <a:latin typeface="Arial" panose="020B0604020202020204" pitchFamily="34" charset="0"/>
                <a:cs typeface="Arial" panose="020B0604020202020204" pitchFamily="34" charset="0"/>
              </a:rPr>
              <a:t> samt har en vit cirkel med texten ”Gud – Profet – Muhammed”.</a:t>
            </a:r>
          </a:p>
        </p:txBody>
      </p:sp>
      <p:pic>
        <p:nvPicPr>
          <p:cNvPr id="59" name="Bildobjekt 58"/>
          <p:cNvPicPr>
            <a:picLocks noChangeAspect="1"/>
          </p:cNvPicPr>
          <p:nvPr/>
        </p:nvPicPr>
        <p:blipFill rotWithShape="1">
          <a:blip r:embed="rId16" cstate="print">
            <a:extLst>
              <a:ext uri="{28A0092B-C50C-407E-A947-70E740481C1C}">
                <a14:useLocalDpi xmlns:a14="http://schemas.microsoft.com/office/drawing/2010/main" val="0"/>
              </a:ext>
            </a:extLst>
          </a:blip>
          <a:srcRect l="24656"/>
          <a:stretch/>
        </p:blipFill>
        <p:spPr>
          <a:xfrm>
            <a:off x="3512524" y="2205794"/>
            <a:ext cx="1072078" cy="10287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64" name="Bildobjekt 6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607396" y="3841773"/>
            <a:ext cx="1068268" cy="801201"/>
          </a:xfrm>
          <a:prstGeom prst="rect">
            <a:avLst/>
          </a:prstGeom>
        </p:spPr>
      </p:pic>
      <p:sp>
        <p:nvSpPr>
          <p:cNvPr id="65" name="textruta 64"/>
          <p:cNvSpPr txBox="1"/>
          <p:nvPr/>
        </p:nvSpPr>
        <p:spPr>
          <a:xfrm>
            <a:off x="7401987" y="4753324"/>
            <a:ext cx="1479086" cy="230832"/>
          </a:xfrm>
          <a:prstGeom prst="rect">
            <a:avLst/>
          </a:prstGeom>
          <a:noFill/>
        </p:spPr>
        <p:txBody>
          <a:bodyPr wrap="square" rtlCol="0">
            <a:spAutoFit/>
          </a:bodyPr>
          <a:lstStyle/>
          <a:p>
            <a:pPr algn="ctr"/>
            <a:r>
              <a:rPr lang="sv-SE" sz="900" dirty="0" err="1">
                <a:latin typeface="Arial" panose="020B0604020202020204" pitchFamily="34" charset="0"/>
                <a:cs typeface="Arial" panose="020B0604020202020204" pitchFamily="34" charset="0"/>
              </a:rPr>
              <a:t>Sipah</a:t>
            </a:r>
            <a:r>
              <a:rPr lang="sv-SE" sz="900" dirty="0">
                <a:latin typeface="Arial" panose="020B0604020202020204" pitchFamily="34" charset="0"/>
                <a:cs typeface="Arial" panose="020B0604020202020204" pitchFamily="34" charset="0"/>
              </a:rPr>
              <a:t>-e-</a:t>
            </a:r>
            <a:r>
              <a:rPr lang="sv-SE" sz="900" dirty="0" err="1">
                <a:latin typeface="Arial" panose="020B0604020202020204" pitchFamily="34" charset="0"/>
                <a:cs typeface="Arial" panose="020B0604020202020204" pitchFamily="34" charset="0"/>
              </a:rPr>
              <a:t>Sahaba</a:t>
            </a:r>
            <a:r>
              <a:rPr lang="sv-SE" sz="900" dirty="0">
                <a:latin typeface="Arial" panose="020B0604020202020204" pitchFamily="34" charset="0"/>
                <a:cs typeface="Arial" panose="020B0604020202020204" pitchFamily="34" charset="0"/>
              </a:rPr>
              <a:t> Pakistan </a:t>
            </a:r>
          </a:p>
        </p:txBody>
      </p:sp>
      <p:pic>
        <p:nvPicPr>
          <p:cNvPr id="68" name="Bildobjekt 6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969142" y="3731422"/>
            <a:ext cx="1068268" cy="1028700"/>
          </a:xfrm>
          <a:prstGeom prst="rect">
            <a:avLst/>
          </a:prstGeom>
        </p:spPr>
      </p:pic>
      <p:sp>
        <p:nvSpPr>
          <p:cNvPr id="69" name="textruta 68"/>
          <p:cNvSpPr txBox="1"/>
          <p:nvPr/>
        </p:nvSpPr>
        <p:spPr>
          <a:xfrm>
            <a:off x="8936306" y="4753324"/>
            <a:ext cx="1131762" cy="230832"/>
          </a:xfrm>
          <a:prstGeom prst="rect">
            <a:avLst/>
          </a:prstGeom>
          <a:noFill/>
        </p:spPr>
        <p:txBody>
          <a:bodyPr wrap="square" rtlCol="0">
            <a:spAutoFit/>
          </a:bodyPr>
          <a:lstStyle/>
          <a:p>
            <a:pPr algn="ctr"/>
            <a:r>
              <a:rPr lang="sv-SE" sz="900" dirty="0">
                <a:latin typeface="Arial" panose="020B0604020202020204" pitchFamily="34" charset="0"/>
                <a:cs typeface="Arial" panose="020B0604020202020204" pitchFamily="34" charset="0"/>
              </a:rPr>
              <a:t>Symboliska fingrar</a:t>
            </a:r>
          </a:p>
        </p:txBody>
      </p:sp>
      <p:pic>
        <p:nvPicPr>
          <p:cNvPr id="73" name="Bildobjekt 72"/>
          <p:cNvPicPr>
            <a:picLocks noChangeAspect="1"/>
          </p:cNvPicPr>
          <p:nvPr/>
        </p:nvPicPr>
        <p:blipFill rotWithShape="1">
          <a:blip r:embed="rId19" cstate="print">
            <a:extLst>
              <a:ext uri="{28A0092B-C50C-407E-A947-70E740481C1C}">
                <a14:useLocalDpi xmlns:a14="http://schemas.microsoft.com/office/drawing/2010/main" val="0"/>
              </a:ext>
            </a:extLst>
          </a:blip>
          <a:srcRect l="24213" r="8042"/>
          <a:stretch/>
        </p:blipFill>
        <p:spPr>
          <a:xfrm>
            <a:off x="8970696" y="3738915"/>
            <a:ext cx="1069047" cy="10287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76" name="Bildobjekt 7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248054" y="3889607"/>
            <a:ext cx="1063922" cy="709103"/>
          </a:xfrm>
          <a:prstGeom prst="rect">
            <a:avLst/>
          </a:prstGeom>
        </p:spPr>
      </p:pic>
      <p:sp>
        <p:nvSpPr>
          <p:cNvPr id="77" name="textruta 76"/>
          <p:cNvSpPr txBox="1"/>
          <p:nvPr/>
        </p:nvSpPr>
        <p:spPr>
          <a:xfrm>
            <a:off x="6210739" y="4756723"/>
            <a:ext cx="1134208" cy="230832"/>
          </a:xfrm>
          <a:prstGeom prst="rect">
            <a:avLst/>
          </a:prstGeom>
          <a:noFill/>
        </p:spPr>
        <p:txBody>
          <a:bodyPr wrap="square" rtlCol="0">
            <a:spAutoFit/>
          </a:bodyPr>
          <a:lstStyle/>
          <a:p>
            <a:pPr algn="ctr"/>
            <a:r>
              <a:rPr lang="sv-SE" sz="900" dirty="0">
                <a:latin typeface="Arial" panose="020B0604020202020204" pitchFamily="34" charset="0"/>
                <a:cs typeface="Arial" panose="020B0604020202020204" pitchFamily="34" charset="0"/>
              </a:rPr>
              <a:t>Lashkar-e-</a:t>
            </a:r>
            <a:r>
              <a:rPr lang="sv-SE" sz="900" dirty="0" err="1">
                <a:latin typeface="Arial" panose="020B0604020202020204" pitchFamily="34" charset="0"/>
                <a:cs typeface="Arial" panose="020B0604020202020204" pitchFamily="34" charset="0"/>
              </a:rPr>
              <a:t>Taiba</a:t>
            </a:r>
            <a:endParaRPr lang="sv-SE" sz="900" dirty="0">
              <a:latin typeface="Arial" panose="020B0604020202020204" pitchFamily="34" charset="0"/>
              <a:cs typeface="Arial" panose="020B0604020202020204" pitchFamily="34" charset="0"/>
            </a:endParaRPr>
          </a:p>
        </p:txBody>
      </p:sp>
      <p:sp>
        <p:nvSpPr>
          <p:cNvPr id="78" name="Rektangel 77"/>
          <p:cNvSpPr/>
          <p:nvPr/>
        </p:nvSpPr>
        <p:spPr>
          <a:xfrm>
            <a:off x="3516338" y="3728023"/>
            <a:ext cx="3795639" cy="1028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a:solidFill>
                  <a:schemeClr val="tx1"/>
                </a:solidFill>
                <a:latin typeface="Arial" panose="020B0604020202020204" pitchFamily="34" charset="0"/>
                <a:cs typeface="Arial" panose="020B0604020202020204" pitchFamily="34" charset="0"/>
              </a:rPr>
              <a:t>Al-</a:t>
            </a:r>
            <a:r>
              <a:rPr lang="sv-SE" sz="750" b="1" dirty="0" err="1">
                <a:solidFill>
                  <a:schemeClr val="tx1"/>
                </a:solidFill>
                <a:latin typeface="Arial" panose="020B0604020202020204" pitchFamily="34" charset="0"/>
                <a:cs typeface="Arial" panose="020B0604020202020204" pitchFamily="34" charset="0"/>
              </a:rPr>
              <a:t>Shabaab</a:t>
            </a:r>
            <a:endParaRPr lang="sv-SE" sz="750" b="1" dirty="0">
              <a:solidFill>
                <a:schemeClr val="tx1"/>
              </a:solidFill>
              <a:latin typeface="Arial" panose="020B0604020202020204" pitchFamily="34" charset="0"/>
              <a:cs typeface="Arial" panose="020B0604020202020204" pitchFamily="34" charset="0"/>
            </a:endParaRPr>
          </a:p>
          <a:p>
            <a:r>
              <a:rPr lang="sv-SE" sz="750" dirty="0">
                <a:solidFill>
                  <a:schemeClr val="tx1"/>
                </a:solidFill>
                <a:latin typeface="Arial" panose="020B0604020202020204" pitchFamily="34" charset="0"/>
                <a:cs typeface="Arial" panose="020B0604020202020204" pitchFamily="34" charset="0"/>
              </a:rPr>
              <a:t>Al-</a:t>
            </a:r>
            <a:r>
              <a:rPr lang="sv-SE" sz="750" dirty="0" err="1">
                <a:solidFill>
                  <a:schemeClr val="tx1"/>
                </a:solidFill>
                <a:latin typeface="Arial" panose="020B0604020202020204" pitchFamily="34" charset="0"/>
                <a:cs typeface="Arial" panose="020B0604020202020204" pitchFamily="34" charset="0"/>
              </a:rPr>
              <a:t>Shabaab</a:t>
            </a:r>
            <a:r>
              <a:rPr lang="sv-SE" sz="750" dirty="0">
                <a:solidFill>
                  <a:schemeClr val="tx1"/>
                </a:solidFill>
                <a:latin typeface="Arial" panose="020B0604020202020204" pitchFamily="34" charset="0"/>
                <a:cs typeface="Arial" panose="020B0604020202020204" pitchFamily="34" charset="0"/>
              </a:rPr>
              <a:t> (arabiska för 'ungdomen'), är en militant islamistisk organisation, som före 2007 var en ungdomsgren av den somaliska islamiströrelsen Islamiska domstolarnas högsta råd. Sedan början av 2012 är den erkänd som en del av Al-Qaida. Organisationen kontrollerar i dagsläget stora delar av Somalias territorium. Al-</a:t>
            </a:r>
            <a:r>
              <a:rPr lang="sv-SE" sz="750" dirty="0" err="1">
                <a:solidFill>
                  <a:schemeClr val="tx1"/>
                </a:solidFill>
                <a:latin typeface="Arial" panose="020B0604020202020204" pitchFamily="34" charset="0"/>
                <a:cs typeface="Arial" panose="020B0604020202020204" pitchFamily="34" charset="0"/>
              </a:rPr>
              <a:t>Shabaab</a:t>
            </a:r>
            <a:r>
              <a:rPr lang="sv-SE" sz="750" dirty="0">
                <a:solidFill>
                  <a:schemeClr val="tx1"/>
                </a:solidFill>
                <a:latin typeface="Arial" panose="020B0604020202020204" pitchFamily="34" charset="0"/>
                <a:cs typeface="Arial" panose="020B0604020202020204" pitchFamily="34" charset="0"/>
              </a:rPr>
              <a:t> är klassad som en terrororganisation av bland andra Göteborgs tingsrätt, USA:s utrikesdepartement samt av Kanada, Australien och Storbritannien liksom av flera västerländska säkerhetstjänster, däribland den norska och svenska. FN, EU och flertalet av världens länder, räknar inte Al-</a:t>
            </a:r>
            <a:r>
              <a:rPr lang="sv-SE" sz="750" dirty="0" err="1">
                <a:solidFill>
                  <a:schemeClr val="tx1"/>
                </a:solidFill>
                <a:latin typeface="Arial" panose="020B0604020202020204" pitchFamily="34" charset="0"/>
                <a:cs typeface="Arial" panose="020B0604020202020204" pitchFamily="34" charset="0"/>
              </a:rPr>
              <a:t>Shabaab</a:t>
            </a:r>
            <a:r>
              <a:rPr lang="sv-SE" sz="750" dirty="0">
                <a:solidFill>
                  <a:schemeClr val="tx1"/>
                </a:solidFill>
                <a:latin typeface="Arial" panose="020B0604020202020204" pitchFamily="34" charset="0"/>
                <a:cs typeface="Arial" panose="020B0604020202020204" pitchFamily="34" charset="0"/>
              </a:rPr>
              <a:t> som terroristorganisation.</a:t>
            </a:r>
          </a:p>
        </p:txBody>
      </p:sp>
      <p:pic>
        <p:nvPicPr>
          <p:cNvPr id="79" name="Bildobjekt 78"/>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607395" y="3728023"/>
            <a:ext cx="1068266" cy="10287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80" name="Rektangel 79"/>
          <p:cNvSpPr/>
          <p:nvPr/>
        </p:nvSpPr>
        <p:spPr>
          <a:xfrm>
            <a:off x="4880025" y="3732926"/>
            <a:ext cx="3795639" cy="10437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a:solidFill>
                  <a:schemeClr val="tx1"/>
                </a:solidFill>
                <a:latin typeface="Arial" panose="020B0604020202020204" pitchFamily="34" charset="0"/>
                <a:cs typeface="Arial" panose="020B0604020202020204" pitchFamily="34" charset="0"/>
              </a:rPr>
              <a:t>Boko Haram </a:t>
            </a:r>
          </a:p>
          <a:p>
            <a:r>
              <a:rPr lang="sv-SE" sz="750" dirty="0">
                <a:solidFill>
                  <a:schemeClr val="tx1"/>
                </a:solidFill>
                <a:latin typeface="Arial" panose="020B0604020202020204" pitchFamily="34" charset="0"/>
                <a:cs typeface="Arial" panose="020B0604020202020204" pitchFamily="34" charset="0"/>
              </a:rPr>
              <a:t>Boko Haram är en nigeriansk islamistgrupp, bildad 2002 av Muhammad Yusuf, och är sedan 2009 en beväpnad jihadistisk grupp. De fokuserade ursprungligen på att be-kämpa icke-islamsk utbildning och ser Nigerias och polisens omfattande korruption som en effekt av västerländskt inflytande. Man vill numera skapa en islamisk stat och störta landets federala regering. Man kräver att de muslimska sharialagarna i norra landet ska bli mer strikta och att sharia även införs i övriga Nigeria. Boko Haram be-tecknas som en terroristorganisation av USA, Nya Zeeland, Australien, Storbritannien, Kanada och FN:s säkerhetsråd, som beskriver den som associerad till Al-Qaida.</a:t>
            </a:r>
          </a:p>
        </p:txBody>
      </p:sp>
      <p:sp>
        <p:nvSpPr>
          <p:cNvPr id="81" name="Rektangel 80"/>
          <p:cNvSpPr/>
          <p:nvPr/>
        </p:nvSpPr>
        <p:spPr>
          <a:xfrm>
            <a:off x="6243711" y="3728023"/>
            <a:ext cx="2431952" cy="1028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a:solidFill>
                  <a:schemeClr val="tx1"/>
                </a:solidFill>
                <a:latin typeface="Arial" panose="020B0604020202020204" pitchFamily="34" charset="0"/>
                <a:cs typeface="Arial" panose="020B0604020202020204" pitchFamily="34" charset="0"/>
              </a:rPr>
              <a:t>Al </a:t>
            </a:r>
            <a:r>
              <a:rPr lang="sv-SE" sz="750" b="1" dirty="0" err="1">
                <a:solidFill>
                  <a:schemeClr val="tx1"/>
                </a:solidFill>
                <a:latin typeface="Arial" panose="020B0604020202020204" pitchFamily="34" charset="0"/>
                <a:cs typeface="Arial" panose="020B0604020202020204" pitchFamily="34" charset="0"/>
              </a:rPr>
              <a:t>Muhajiroun</a:t>
            </a:r>
            <a:r>
              <a:rPr lang="sv-SE" sz="750" b="1" dirty="0">
                <a:solidFill>
                  <a:schemeClr val="tx1"/>
                </a:solidFill>
                <a:latin typeface="Arial" panose="020B0604020202020204" pitchFamily="34" charset="0"/>
                <a:cs typeface="Arial" panose="020B0604020202020204" pitchFamily="34" charset="0"/>
              </a:rPr>
              <a:t> </a:t>
            </a:r>
          </a:p>
          <a:p>
            <a:r>
              <a:rPr lang="sv-SE" sz="750" dirty="0">
                <a:solidFill>
                  <a:schemeClr val="tx1"/>
                </a:solidFill>
                <a:latin typeface="Arial" panose="020B0604020202020204" pitchFamily="34" charset="0"/>
                <a:cs typeface="Arial" panose="020B0604020202020204" pitchFamily="34" charset="0"/>
              </a:rPr>
              <a:t>Al </a:t>
            </a:r>
            <a:r>
              <a:rPr lang="sv-SE" sz="750" dirty="0" err="1">
                <a:solidFill>
                  <a:schemeClr val="tx1"/>
                </a:solidFill>
                <a:latin typeface="Arial" panose="020B0604020202020204" pitchFamily="34" charset="0"/>
                <a:cs typeface="Arial" panose="020B0604020202020204" pitchFamily="34" charset="0"/>
              </a:rPr>
              <a:t>Muhajiroun</a:t>
            </a:r>
            <a:r>
              <a:rPr lang="sv-SE" sz="750" dirty="0">
                <a:solidFill>
                  <a:schemeClr val="tx1"/>
                </a:solidFill>
                <a:latin typeface="Arial" panose="020B0604020202020204" pitchFamily="34" charset="0"/>
                <a:cs typeface="Arial" panose="020B0604020202020204" pitchFamily="34" charset="0"/>
              </a:rPr>
              <a:t> är en jihadistisk grupp i Kenya som svurit trohet till al-Qaida och Al-</a:t>
            </a:r>
            <a:r>
              <a:rPr lang="sv-SE" sz="750" dirty="0" err="1">
                <a:solidFill>
                  <a:schemeClr val="tx1"/>
                </a:solidFill>
                <a:latin typeface="Arial" panose="020B0604020202020204" pitchFamily="34" charset="0"/>
                <a:cs typeface="Arial" panose="020B0604020202020204" pitchFamily="34" charset="0"/>
              </a:rPr>
              <a:t>Shabaab</a:t>
            </a:r>
            <a:r>
              <a:rPr lang="sv-SE" sz="750" dirty="0">
                <a:solidFill>
                  <a:schemeClr val="tx1"/>
                </a:solidFill>
                <a:latin typeface="Arial" panose="020B0604020202020204" pitchFamily="34" charset="0"/>
                <a:cs typeface="Arial" panose="020B0604020202020204" pitchFamily="34" charset="0"/>
              </a:rPr>
              <a:t>. Gruppens ledare är Ahmed </a:t>
            </a:r>
            <a:r>
              <a:rPr lang="sv-SE" sz="750" dirty="0" err="1">
                <a:solidFill>
                  <a:schemeClr val="tx1"/>
                </a:solidFill>
                <a:latin typeface="Arial" panose="020B0604020202020204" pitchFamily="34" charset="0"/>
                <a:cs typeface="Arial" panose="020B0604020202020204" pitchFamily="34" charset="0"/>
              </a:rPr>
              <a:t>Iman</a:t>
            </a:r>
            <a:r>
              <a:rPr lang="sv-SE" sz="750" dirty="0">
                <a:solidFill>
                  <a:schemeClr val="tx1"/>
                </a:solidFill>
                <a:latin typeface="Arial" panose="020B0604020202020204" pitchFamily="34" charset="0"/>
                <a:cs typeface="Arial" panose="020B0604020202020204" pitchFamily="34" charset="0"/>
              </a:rPr>
              <a:t> Ali (alias Abu </a:t>
            </a:r>
            <a:r>
              <a:rPr lang="sv-SE" sz="750" dirty="0" err="1">
                <a:solidFill>
                  <a:schemeClr val="tx1"/>
                </a:solidFill>
                <a:latin typeface="Arial" panose="020B0604020202020204" pitchFamily="34" charset="0"/>
                <a:cs typeface="Arial" panose="020B0604020202020204" pitchFamily="34" charset="0"/>
              </a:rPr>
              <a:t>Zinnirah</a:t>
            </a:r>
            <a:r>
              <a:rPr lang="sv-SE" sz="750" dirty="0">
                <a:solidFill>
                  <a:schemeClr val="tx1"/>
                </a:solidFill>
                <a:latin typeface="Arial" panose="020B0604020202020204" pitchFamily="34" charset="0"/>
                <a:cs typeface="Arial" panose="020B0604020202020204" pitchFamily="34" charset="0"/>
              </a:rPr>
              <a:t>). </a:t>
            </a:r>
          </a:p>
          <a:p>
            <a:r>
              <a:rPr lang="sv-SE" sz="750" dirty="0">
                <a:solidFill>
                  <a:schemeClr val="tx1"/>
                </a:solidFill>
                <a:latin typeface="Arial" panose="020B0604020202020204" pitchFamily="34" charset="0"/>
                <a:cs typeface="Arial" panose="020B0604020202020204" pitchFamily="34" charset="0"/>
              </a:rPr>
              <a:t>Al </a:t>
            </a:r>
            <a:r>
              <a:rPr lang="sv-SE" sz="750" dirty="0" err="1">
                <a:solidFill>
                  <a:schemeClr val="tx1"/>
                </a:solidFill>
                <a:latin typeface="Arial" panose="020B0604020202020204" pitchFamily="34" charset="0"/>
                <a:cs typeface="Arial" panose="020B0604020202020204" pitchFamily="34" charset="0"/>
              </a:rPr>
              <a:t>Muhajiroun</a:t>
            </a:r>
            <a:r>
              <a:rPr lang="sv-SE" sz="750" dirty="0">
                <a:solidFill>
                  <a:schemeClr val="tx1"/>
                </a:solidFill>
                <a:latin typeface="Arial" panose="020B0604020202020204" pitchFamily="34" charset="0"/>
                <a:cs typeface="Arial" panose="020B0604020202020204" pitchFamily="34" charset="0"/>
              </a:rPr>
              <a:t> bildades för att stötta Al-</a:t>
            </a:r>
            <a:r>
              <a:rPr lang="sv-SE" sz="750" dirty="0" err="1">
                <a:solidFill>
                  <a:schemeClr val="tx1"/>
                </a:solidFill>
                <a:latin typeface="Arial" panose="020B0604020202020204" pitchFamily="34" charset="0"/>
                <a:cs typeface="Arial" panose="020B0604020202020204" pitchFamily="34" charset="0"/>
              </a:rPr>
              <a:t>Shabaabs</a:t>
            </a:r>
            <a:r>
              <a:rPr lang="sv-SE" sz="750" dirty="0">
                <a:solidFill>
                  <a:schemeClr val="tx1"/>
                </a:solidFill>
                <a:latin typeface="Arial" panose="020B0604020202020204" pitchFamily="34" charset="0"/>
                <a:cs typeface="Arial" panose="020B0604020202020204" pitchFamily="34" charset="0"/>
              </a:rPr>
              <a:t> försök att expandera in i Kenya och östra Afrika. </a:t>
            </a:r>
            <a:r>
              <a:rPr lang="sv-SE" sz="750" dirty="0" err="1">
                <a:solidFill>
                  <a:schemeClr val="tx1"/>
                </a:solidFill>
                <a:latin typeface="Arial" panose="020B0604020202020204" pitchFamily="34" charset="0"/>
                <a:cs typeface="Arial" panose="020B0604020202020204" pitchFamily="34" charset="0"/>
              </a:rPr>
              <a:t>Muhajiroun</a:t>
            </a:r>
            <a:r>
              <a:rPr lang="sv-SE" sz="750" dirty="0">
                <a:solidFill>
                  <a:schemeClr val="tx1"/>
                </a:solidFill>
                <a:latin typeface="Arial" panose="020B0604020202020204" pitchFamily="34" charset="0"/>
                <a:cs typeface="Arial" panose="020B0604020202020204" pitchFamily="34" charset="0"/>
              </a:rPr>
              <a:t> - Kenya, känt som Emigrants </a:t>
            </a:r>
            <a:r>
              <a:rPr lang="sv-SE" sz="750" dirty="0" err="1">
                <a:solidFill>
                  <a:schemeClr val="tx1"/>
                </a:solidFill>
                <a:latin typeface="Arial" panose="020B0604020202020204" pitchFamily="34" charset="0"/>
                <a:cs typeface="Arial" panose="020B0604020202020204" pitchFamily="34" charset="0"/>
              </a:rPr>
              <a:t>of</a:t>
            </a:r>
            <a:r>
              <a:rPr lang="sv-SE" sz="750" dirty="0">
                <a:solidFill>
                  <a:schemeClr val="tx1"/>
                </a:solidFill>
                <a:latin typeface="Arial" panose="020B0604020202020204" pitchFamily="34" charset="0"/>
                <a:cs typeface="Arial" panose="020B0604020202020204" pitchFamily="34" charset="0"/>
              </a:rPr>
              <a:t> </a:t>
            </a:r>
            <a:r>
              <a:rPr lang="sv-SE" sz="750" dirty="0" err="1">
                <a:solidFill>
                  <a:schemeClr val="tx1"/>
                </a:solidFill>
                <a:latin typeface="Arial" panose="020B0604020202020204" pitchFamily="34" charset="0"/>
                <a:cs typeface="Arial" panose="020B0604020202020204" pitchFamily="34" charset="0"/>
              </a:rPr>
              <a:t>East</a:t>
            </a:r>
            <a:r>
              <a:rPr lang="sv-SE" sz="750" dirty="0">
                <a:solidFill>
                  <a:schemeClr val="tx1"/>
                </a:solidFill>
                <a:latin typeface="Arial" panose="020B0604020202020204" pitchFamily="34" charset="0"/>
                <a:cs typeface="Arial" panose="020B0604020202020204" pitchFamily="34" charset="0"/>
              </a:rPr>
              <a:t> </a:t>
            </a:r>
            <a:r>
              <a:rPr lang="sv-SE" sz="750" dirty="0" err="1">
                <a:solidFill>
                  <a:schemeClr val="tx1"/>
                </a:solidFill>
                <a:latin typeface="Arial" panose="020B0604020202020204" pitchFamily="34" charset="0"/>
                <a:cs typeface="Arial" panose="020B0604020202020204" pitchFamily="34" charset="0"/>
              </a:rPr>
              <a:t>Africa</a:t>
            </a:r>
            <a:r>
              <a:rPr lang="sv-SE" sz="750" dirty="0">
                <a:solidFill>
                  <a:schemeClr val="tx1"/>
                </a:solidFill>
                <a:latin typeface="Arial" panose="020B0604020202020204" pitchFamily="34" charset="0"/>
                <a:cs typeface="Arial" panose="020B0604020202020204" pitchFamily="34" charset="0"/>
              </a:rPr>
              <a:t> är en aktiv grupp som bildades 2015.</a:t>
            </a:r>
          </a:p>
        </p:txBody>
      </p:sp>
      <p:pic>
        <p:nvPicPr>
          <p:cNvPr id="82" name="Bildobjekt 8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971083" y="3728023"/>
            <a:ext cx="1070557" cy="10287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83" name="Rektangel 82"/>
          <p:cNvSpPr/>
          <p:nvPr/>
        </p:nvSpPr>
        <p:spPr>
          <a:xfrm>
            <a:off x="3516335" y="3728023"/>
            <a:ext cx="2431952" cy="1028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a:solidFill>
                  <a:schemeClr val="tx1"/>
                </a:solidFill>
                <a:latin typeface="Arial" panose="020B0604020202020204" pitchFamily="34" charset="0"/>
                <a:cs typeface="Arial" panose="020B0604020202020204" pitchFamily="34" charset="0"/>
              </a:rPr>
              <a:t>Lashkar-e-</a:t>
            </a:r>
            <a:r>
              <a:rPr lang="sv-SE" sz="750" b="1" dirty="0" err="1">
                <a:solidFill>
                  <a:schemeClr val="tx1"/>
                </a:solidFill>
                <a:latin typeface="Arial" panose="020B0604020202020204" pitchFamily="34" charset="0"/>
                <a:cs typeface="Arial" panose="020B0604020202020204" pitchFamily="34" charset="0"/>
              </a:rPr>
              <a:t>Taiba</a:t>
            </a:r>
            <a:endParaRPr lang="sv-SE" sz="750" b="1" dirty="0">
              <a:solidFill>
                <a:schemeClr val="tx1"/>
              </a:solidFill>
              <a:latin typeface="Arial" panose="020B0604020202020204" pitchFamily="34" charset="0"/>
              <a:cs typeface="Arial" panose="020B0604020202020204" pitchFamily="34" charset="0"/>
            </a:endParaRPr>
          </a:p>
          <a:p>
            <a:r>
              <a:rPr lang="sv-SE" sz="750" dirty="0">
                <a:solidFill>
                  <a:schemeClr val="tx1"/>
                </a:solidFill>
                <a:latin typeface="Arial" panose="020B0604020202020204" pitchFamily="34" charset="0"/>
                <a:cs typeface="Arial" panose="020B0604020202020204" pitchFamily="34" charset="0"/>
              </a:rPr>
              <a:t>Lashkar-e-</a:t>
            </a:r>
            <a:r>
              <a:rPr lang="sv-SE" sz="750" dirty="0" err="1">
                <a:solidFill>
                  <a:schemeClr val="tx1"/>
                </a:solidFill>
                <a:latin typeface="Arial" panose="020B0604020202020204" pitchFamily="34" charset="0"/>
                <a:cs typeface="Arial" panose="020B0604020202020204" pitchFamily="34" charset="0"/>
              </a:rPr>
              <a:t>Taiba</a:t>
            </a:r>
            <a:r>
              <a:rPr lang="sv-SE" sz="750" dirty="0">
                <a:solidFill>
                  <a:schemeClr val="tx1"/>
                </a:solidFill>
                <a:latin typeface="Arial" panose="020B0604020202020204" pitchFamily="34" charset="0"/>
                <a:cs typeface="Arial" panose="020B0604020202020204" pitchFamily="34" charset="0"/>
              </a:rPr>
              <a:t> (De rättfärdigas här) är en av de största och mest aktiva terrororganisationerna i Sydostasien. Sedan 1989 har man tillsammans med andra jihadgrupper, baserade i Pakistan, angripit den indiska militären i ett krig som kostat åtminstone 30 000 människor livet. Personer med kopplingar till Lashkar-e-</a:t>
            </a:r>
            <a:r>
              <a:rPr lang="sv-SE" sz="750" dirty="0" err="1">
                <a:solidFill>
                  <a:schemeClr val="tx1"/>
                </a:solidFill>
                <a:latin typeface="Arial" panose="020B0604020202020204" pitchFamily="34" charset="0"/>
                <a:cs typeface="Arial" panose="020B0604020202020204" pitchFamily="34" charset="0"/>
              </a:rPr>
              <a:t>Taiba</a:t>
            </a:r>
            <a:r>
              <a:rPr lang="sv-SE" sz="750" dirty="0">
                <a:solidFill>
                  <a:schemeClr val="tx1"/>
                </a:solidFill>
                <a:latin typeface="Arial" panose="020B0604020202020204" pitchFamily="34" charset="0"/>
                <a:cs typeface="Arial" panose="020B0604020202020204" pitchFamily="34" charset="0"/>
              </a:rPr>
              <a:t> uppges 2009 ha varit inblandade i planer på attacker mot tidningen </a:t>
            </a:r>
            <a:r>
              <a:rPr lang="sv-SE" sz="750" dirty="0" err="1">
                <a:solidFill>
                  <a:schemeClr val="tx1"/>
                </a:solidFill>
                <a:latin typeface="Arial" panose="020B0604020202020204" pitchFamily="34" charset="0"/>
                <a:cs typeface="Arial" panose="020B0604020202020204" pitchFamily="34" charset="0"/>
              </a:rPr>
              <a:t>Jyllandsposten</a:t>
            </a:r>
            <a:r>
              <a:rPr lang="sv-SE" sz="750" dirty="0">
                <a:solidFill>
                  <a:schemeClr val="tx1"/>
                </a:solidFill>
                <a:latin typeface="Arial" panose="020B0604020202020204" pitchFamily="34" charset="0"/>
                <a:cs typeface="Arial" panose="020B0604020202020204" pitchFamily="34" charset="0"/>
              </a:rPr>
              <a:t>.</a:t>
            </a:r>
          </a:p>
        </p:txBody>
      </p:sp>
      <p:pic>
        <p:nvPicPr>
          <p:cNvPr id="84" name="Bildobjekt 83"/>
          <p:cNvPicPr>
            <a:picLocks noChangeAspect="1"/>
          </p:cNvPicPr>
          <p:nvPr/>
        </p:nvPicPr>
        <p:blipFill rotWithShape="1">
          <a:blip r:embed="rId23" cstate="print">
            <a:extLst>
              <a:ext uri="{28A0092B-C50C-407E-A947-70E740481C1C}">
                <a14:useLocalDpi xmlns:a14="http://schemas.microsoft.com/office/drawing/2010/main" val="0"/>
              </a:ext>
            </a:extLst>
          </a:blip>
          <a:srcRect l="24477" t="11475" r="24349" b="11777"/>
          <a:stretch/>
        </p:blipFill>
        <p:spPr>
          <a:xfrm>
            <a:off x="2152649" y="3728023"/>
            <a:ext cx="1068269" cy="1028700"/>
          </a:xfrm>
          <a:prstGeom prst="rect">
            <a:avLst/>
          </a:prstGeom>
        </p:spPr>
      </p:pic>
      <p:sp>
        <p:nvSpPr>
          <p:cNvPr id="49" name="Rektangel 48"/>
          <p:cNvSpPr/>
          <p:nvPr/>
        </p:nvSpPr>
        <p:spPr>
          <a:xfrm>
            <a:off x="3516338" y="3728023"/>
            <a:ext cx="3795639" cy="1028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50" b="1" dirty="0" err="1">
                <a:solidFill>
                  <a:schemeClr val="tx1"/>
                </a:solidFill>
                <a:latin typeface="Arial" panose="020B0604020202020204" pitchFamily="34" charset="0"/>
                <a:cs typeface="Arial" panose="020B0604020202020204" pitchFamily="34" charset="0"/>
              </a:rPr>
              <a:t>Sipah</a:t>
            </a:r>
            <a:r>
              <a:rPr lang="en-US" sz="750" b="1" dirty="0">
                <a:solidFill>
                  <a:schemeClr val="tx1"/>
                </a:solidFill>
                <a:latin typeface="Arial" panose="020B0604020202020204" pitchFamily="34" charset="0"/>
                <a:cs typeface="Arial" panose="020B0604020202020204" pitchFamily="34" charset="0"/>
              </a:rPr>
              <a:t>-e-Sahaba Pakistan – SSP</a:t>
            </a:r>
          </a:p>
          <a:p>
            <a:r>
              <a:rPr lang="en-US" sz="750" dirty="0">
                <a:solidFill>
                  <a:schemeClr val="tx1"/>
                </a:solidFill>
                <a:latin typeface="Arial" panose="020B0604020202020204" pitchFamily="34" charset="0"/>
                <a:cs typeface="Arial" panose="020B0604020202020204" pitchFamily="34" charset="0"/>
              </a:rPr>
              <a:t>Sedan grundandet i början av 1980-talet har SSP aktivt bidragit till våldsattentat i Punjabregionen och andra delar av Pakistan. Deras huvudsakliga metodik går ut på att döda kända shiamuslimer som politiker, doktorer, affärsmän och intellektuella. Gruppen har även varit verksam I Afghanistan där man utvecklade ett nära samarbete med al-Qaida. Sedan talibanregimens fall i Afghanistan har SSP blivit kända som al-</a:t>
            </a:r>
            <a:r>
              <a:rPr lang="en-US" sz="750" dirty="0" err="1">
                <a:solidFill>
                  <a:schemeClr val="tx1"/>
                </a:solidFill>
                <a:latin typeface="Arial" panose="020B0604020202020204" pitchFamily="34" charset="0"/>
                <a:cs typeface="Arial" panose="020B0604020202020204" pitchFamily="34" charset="0"/>
              </a:rPr>
              <a:t>Qaidas</a:t>
            </a:r>
            <a:r>
              <a:rPr lang="en-US" sz="750" dirty="0">
                <a:solidFill>
                  <a:schemeClr val="tx1"/>
                </a:solidFill>
                <a:latin typeface="Arial" panose="020B0604020202020204" pitchFamily="34" charset="0"/>
                <a:cs typeface="Arial" panose="020B0604020202020204" pitchFamily="34" charset="0"/>
              </a:rPr>
              <a:t> planeringsbas i Pakistan.</a:t>
            </a:r>
            <a:endParaRPr lang="sv-SE" sz="750" dirty="0">
              <a:solidFill>
                <a:schemeClr val="tx1"/>
              </a:solidFill>
              <a:latin typeface="Arial" panose="020B0604020202020204" pitchFamily="34" charset="0"/>
              <a:cs typeface="Arial" panose="020B0604020202020204" pitchFamily="34" charset="0"/>
            </a:endParaRPr>
          </a:p>
        </p:txBody>
      </p:sp>
      <p:pic>
        <p:nvPicPr>
          <p:cNvPr id="50" name="Bildobjekt 49"/>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flipH="1">
            <a:off x="2156337" y="3728023"/>
            <a:ext cx="1064579" cy="10287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1" name="Rektangel 50"/>
          <p:cNvSpPr/>
          <p:nvPr/>
        </p:nvSpPr>
        <p:spPr>
          <a:xfrm>
            <a:off x="4880025" y="3728023"/>
            <a:ext cx="3795639" cy="1028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750" b="1" dirty="0">
                <a:solidFill>
                  <a:schemeClr val="tx1"/>
                </a:solidFill>
                <a:latin typeface="Arial" panose="020B0604020202020204" pitchFamily="34" charset="0"/>
                <a:cs typeface="Arial" panose="020B0604020202020204" pitchFamily="34" charset="0"/>
              </a:rPr>
              <a:t>Symboliska fingrar</a:t>
            </a:r>
          </a:p>
          <a:p>
            <a:r>
              <a:rPr lang="sv-SE" sz="750" u="sng" dirty="0">
                <a:solidFill>
                  <a:schemeClr val="tx1"/>
                </a:solidFill>
                <a:latin typeface="Arial" panose="020B0604020202020204" pitchFamily="34" charset="0"/>
                <a:cs typeface="Arial" panose="020B0604020202020204" pitchFamily="34" charset="0"/>
              </a:rPr>
              <a:t>Ett finger</a:t>
            </a:r>
            <a:r>
              <a:rPr lang="sv-SE" sz="750" dirty="0">
                <a:solidFill>
                  <a:schemeClr val="tx1"/>
                </a:solidFill>
                <a:latin typeface="Arial" panose="020B0604020202020204" pitchFamily="34" charset="0"/>
                <a:cs typeface="Arial" panose="020B0604020202020204" pitchFamily="34" charset="0"/>
              </a:rPr>
              <a:t> betyder ”Allah är den ende guden”. Tecknet används ofta av islamistiska extremister men även av icke-extremister i samband med Shahada – trosbekännelsen.</a:t>
            </a:r>
          </a:p>
          <a:p>
            <a:r>
              <a:rPr lang="sv-SE" sz="750" u="sng" dirty="0">
                <a:solidFill>
                  <a:schemeClr val="tx1"/>
                </a:solidFill>
                <a:latin typeface="Arial" panose="020B0604020202020204" pitchFamily="34" charset="0"/>
                <a:cs typeface="Arial" panose="020B0604020202020204" pitchFamily="34" charset="0"/>
              </a:rPr>
              <a:t>Fyra fingrar</a:t>
            </a:r>
            <a:r>
              <a:rPr lang="sv-SE" sz="750" dirty="0">
                <a:solidFill>
                  <a:schemeClr val="tx1"/>
                </a:solidFill>
                <a:latin typeface="Arial" panose="020B0604020202020204" pitchFamily="34" charset="0"/>
                <a:cs typeface="Arial" panose="020B0604020202020204" pitchFamily="34" charset="0"/>
              </a:rPr>
              <a:t>, även känt som Rabia, används främst av anhängare till den avsatta egyptiska presidenten Muhammad Mursi och Muslimska Brödraskapet. Tecknet uppmärksammades 2013 efter militärens upplösning av demonstrationerna på Rabia al-</a:t>
            </a:r>
            <a:r>
              <a:rPr lang="sv-SE" sz="750" dirty="0" err="1">
                <a:solidFill>
                  <a:schemeClr val="tx1"/>
                </a:solidFill>
                <a:latin typeface="Arial" panose="020B0604020202020204" pitchFamily="34" charset="0"/>
                <a:cs typeface="Arial" panose="020B0604020202020204" pitchFamily="34" charset="0"/>
              </a:rPr>
              <a:t>Adawiyya</a:t>
            </a:r>
            <a:r>
              <a:rPr lang="sv-SE" sz="750" dirty="0">
                <a:solidFill>
                  <a:schemeClr val="tx1"/>
                </a:solidFill>
                <a:latin typeface="Arial" panose="020B0604020202020204" pitchFamily="34" charset="0"/>
                <a:cs typeface="Arial" panose="020B0604020202020204" pitchFamily="34" charset="0"/>
              </a:rPr>
              <a:t>-torget vars namn förekommer i symbolen. Tecknet är inte uteslutande en symbol för Muslimska brödraskapet och har ingen explicit koppling till islamisk extremism även om det ofta tolkas så.</a:t>
            </a:r>
          </a:p>
        </p:txBody>
      </p:sp>
      <p:pic>
        <p:nvPicPr>
          <p:cNvPr id="60" name="Bildobjekt 59"/>
          <p:cNvPicPr>
            <a:picLocks noChangeAspect="1"/>
          </p:cNvPicPr>
          <p:nvPr/>
        </p:nvPicPr>
        <p:blipFill rotWithShape="1">
          <a:blip r:embed="rId25" cstate="print">
            <a:extLst>
              <a:ext uri="{28A0092B-C50C-407E-A947-70E740481C1C}">
                <a14:useLocalDpi xmlns:a14="http://schemas.microsoft.com/office/drawing/2010/main" val="0"/>
              </a:ext>
            </a:extLst>
          </a:blip>
          <a:srcRect r="24513"/>
          <a:stretch/>
        </p:blipFill>
        <p:spPr>
          <a:xfrm>
            <a:off x="3516334" y="3728023"/>
            <a:ext cx="1067824" cy="102870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61" name="Hem 60">
            <a:hlinkClick r:id="" action="ppaction://noaction" highlightClick="1"/>
          </p:cNvPr>
          <p:cNvSpPr/>
          <p:nvPr/>
        </p:nvSpPr>
        <p:spPr>
          <a:xfrm>
            <a:off x="10039352" y="959645"/>
            <a:ext cx="171450" cy="171450"/>
          </a:xfrm>
          <a:prstGeom prst="actionButtonHom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62" name="textruta 61"/>
          <p:cNvSpPr txBox="1"/>
          <p:nvPr/>
        </p:nvSpPr>
        <p:spPr>
          <a:xfrm>
            <a:off x="6137782" y="959520"/>
            <a:ext cx="3901566" cy="219291"/>
          </a:xfrm>
          <a:prstGeom prst="rect">
            <a:avLst/>
          </a:prstGeom>
          <a:noFill/>
        </p:spPr>
        <p:txBody>
          <a:bodyPr wrap="square" rtlCol="0">
            <a:spAutoFit/>
          </a:bodyPr>
          <a:lstStyle/>
          <a:p>
            <a:pPr algn="ctr" defTabSz="685800">
              <a:defRPr/>
            </a:pPr>
            <a:r>
              <a:rPr lang="sv-SE" sz="825" kern="0" dirty="0">
                <a:solidFill>
                  <a:sysClr val="windowText" lastClr="000000"/>
                </a:solidFill>
                <a:latin typeface="Arial" panose="020B0604020202020204" pitchFamily="34" charset="0"/>
                <a:cs typeface="Arial" panose="020B0604020202020204" pitchFamily="34" charset="0"/>
              </a:rPr>
              <a:t>Klicka på bilderna för att ta fram / ta bort mer info om symbolen</a:t>
            </a:r>
          </a:p>
        </p:txBody>
      </p:sp>
      <p:pic>
        <p:nvPicPr>
          <p:cNvPr id="63" name="Bildobjekt 62"/>
          <p:cNvPicPr>
            <a:picLocks noChangeAspect="1"/>
          </p:cNvPicPr>
          <p:nvPr/>
        </p:nvPicPr>
        <p:blipFill rotWithShape="1">
          <a:blip r:embed="rId26" cstate="print">
            <a:clrChange>
              <a:clrFrom>
                <a:srgbClr val="FEFEFE"/>
              </a:clrFrom>
              <a:clrTo>
                <a:srgbClr val="FEFEFE">
                  <a:alpha val="0"/>
                </a:srgbClr>
              </a:clrTo>
            </a:clrChange>
            <a:extLst>
              <a:ext uri="{28A0092B-C50C-407E-A947-70E740481C1C}">
                <a14:useLocalDpi xmlns:a14="http://schemas.microsoft.com/office/drawing/2010/main" val="0"/>
              </a:ext>
            </a:extLst>
          </a:blip>
          <a:srcRect l="14313" t="52564" r="54981" b="11154"/>
          <a:stretch/>
        </p:blipFill>
        <p:spPr>
          <a:xfrm rot="20099490">
            <a:off x="6399328" y="927106"/>
            <a:ext cx="167374" cy="211459"/>
          </a:xfrm>
          <a:prstGeom prst="rect">
            <a:avLst/>
          </a:prstGeom>
        </p:spPr>
      </p:pic>
    </p:spTree>
    <p:extLst>
      <p:ext uri="{BB962C8B-B14F-4D97-AF65-F5344CB8AC3E}">
        <p14:creationId xmlns:p14="http://schemas.microsoft.com/office/powerpoint/2010/main" val="351507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autoRev="1" fill="hold" nodeType="withEffect">
                                  <p:stCondLst>
                                    <p:cond delay="2000"/>
                                  </p:stCondLst>
                                  <p:childTnLst>
                                    <p:animMotion origin="layout" path="M 2.29167E-6 2.22222E-6 L 0.34974 0.00069 " pathEditMode="relative" rAng="0" ptsTypes="AA">
                                      <p:cBhvr>
                                        <p:cTn id="6" dur="3000" fill="hold"/>
                                        <p:tgtEl>
                                          <p:spTgt spid="63"/>
                                        </p:tgtEl>
                                        <p:attrNameLst>
                                          <p:attrName>ppt_x</p:attrName>
                                          <p:attrName>ppt_y</p:attrName>
                                        </p:attrNameLst>
                                      </p:cBhvr>
                                      <p:rCtr x="17487" y="23"/>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3"/>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childTnLst>
                                </p:cTn>
                              </p:par>
                              <p:par>
                                <p:cTn id="14" presetID="1" presetClass="exit"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hidden"/>
                                      </p:to>
                                    </p:set>
                                  </p:childTnLst>
                                </p:cTn>
                              </p:par>
                              <p:par>
                                <p:cTn id="16" presetID="1" presetClass="exit"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hidden"/>
                                      </p:to>
                                    </p:set>
                                  </p:childTnLst>
                                </p:cTn>
                              </p:par>
                              <p:par>
                                <p:cTn id="18" presetID="1" presetClass="exit" presetSubtype="0" fill="hold" grpId="0" nodeType="withEffect">
                                  <p:stCondLst>
                                    <p:cond delay="0"/>
                                  </p:stCondLst>
                                  <p:childTnLst>
                                    <p:set>
                                      <p:cBhvr>
                                        <p:cTn id="19" dur="1" fill="hold">
                                          <p:stCondLst>
                                            <p:cond delay="0"/>
                                          </p:stCondLst>
                                        </p:cTn>
                                        <p:tgtEl>
                                          <p:spTgt spid="32"/>
                                        </p:tgtEl>
                                        <p:attrNameLst>
                                          <p:attrName>style.visibility</p:attrName>
                                        </p:attrNameLst>
                                      </p:cBhvr>
                                      <p:to>
                                        <p:strVal val="hidden"/>
                                      </p:to>
                                    </p:set>
                                  </p:childTnLst>
                                </p:cTn>
                              </p:par>
                              <p:par>
                                <p:cTn id="20" presetID="1" presetClass="exit"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29"/>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30"/>
                                        </p:tgtEl>
                                        <p:attrNameLst>
                                          <p:attrName>style.visibility</p:attrName>
                                        </p:attrNameLst>
                                      </p:cBhvr>
                                      <p:to>
                                        <p:strVal val="hidden"/>
                                      </p:to>
                                    </p:set>
                                  </p:childTnLst>
                                </p:cTn>
                              </p:par>
                              <p:par>
                                <p:cTn id="28" presetID="1" presetClass="entr" presetSubtype="0" fill="hold" grpId="1" nodeType="withEffect">
                                  <p:stCondLst>
                                    <p:cond delay="0"/>
                                  </p:stCondLst>
                                  <p:childTnLst>
                                    <p:set>
                                      <p:cBhvr>
                                        <p:cTn id="29" dur="1" fill="hold">
                                          <p:stCondLst>
                                            <p:cond delay="0"/>
                                          </p:stCondLst>
                                        </p:cTn>
                                        <p:tgtEl>
                                          <p:spTgt spid="26"/>
                                        </p:tgtEl>
                                        <p:attrNameLst>
                                          <p:attrName>style.visibility</p:attrName>
                                        </p:attrNameLst>
                                      </p:cBhvr>
                                      <p:to>
                                        <p:strVal val="visible"/>
                                      </p:to>
                                    </p:set>
                                  </p:childTnLst>
                                </p:cTn>
                              </p:par>
                              <p:par>
                                <p:cTn id="30" presetID="1" presetClass="entr" presetSubtype="0" fill="hold" grpId="1" nodeType="withEffect">
                                  <p:stCondLst>
                                    <p:cond delay="0"/>
                                  </p:stCondLst>
                                  <p:childTnLst>
                                    <p:set>
                                      <p:cBhvr>
                                        <p:cTn id="31" dur="1" fill="hold">
                                          <p:stCondLst>
                                            <p:cond delay="0"/>
                                          </p:stCondLst>
                                        </p:cTn>
                                        <p:tgtEl>
                                          <p:spTgt spid="28"/>
                                        </p:tgtEl>
                                        <p:attrNameLst>
                                          <p:attrName>style.visibility</p:attrName>
                                        </p:attrNameLst>
                                      </p:cBhvr>
                                      <p:to>
                                        <p:strVal val="visible"/>
                                      </p:to>
                                    </p:set>
                                  </p:childTnLst>
                                </p:cTn>
                              </p:par>
                              <p:par>
                                <p:cTn id="32" presetID="1" presetClass="entr" presetSubtype="0" fill="hold" grpId="1" nodeType="withEffect">
                                  <p:stCondLst>
                                    <p:cond delay="0"/>
                                  </p:stCondLst>
                                  <p:childTnLst>
                                    <p:set>
                                      <p:cBhvr>
                                        <p:cTn id="33" dur="1" fill="hold">
                                          <p:stCondLst>
                                            <p:cond delay="0"/>
                                          </p:stCondLst>
                                        </p:cTn>
                                        <p:tgtEl>
                                          <p:spTgt spid="32"/>
                                        </p:tgtEl>
                                        <p:attrNameLst>
                                          <p:attrName>style.visibility</p:attrName>
                                        </p:attrNameLst>
                                      </p:cBhvr>
                                      <p:to>
                                        <p:strVal val="visible"/>
                                      </p:to>
                                    </p:set>
                                  </p:childTnLst>
                                </p:cTn>
                              </p:par>
                              <p:par>
                                <p:cTn id="34" presetID="1" presetClass="entr" presetSubtype="0" fill="hold" grpId="1" nodeType="withEffect">
                                  <p:stCondLst>
                                    <p:cond delay="0"/>
                                  </p:stCondLst>
                                  <p:childTnLst>
                                    <p:set>
                                      <p:cBhvr>
                                        <p:cTn id="35"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36" restart="whenNotActive" fill="hold" evtFilter="cancelBubble" nodeType="interactiveSeq">
                <p:stCondLst>
                  <p:cond evt="onClick" delay="0">
                    <p:tgtEl>
                      <p:spTgt spid="25"/>
                    </p:tgtEl>
                  </p:cond>
                </p:stCondLst>
                <p:endSync evt="end" delay="0">
                  <p:rtn val="all"/>
                </p:endSync>
                <p:childTnLst>
                  <p:par>
                    <p:cTn id="37" fill="hold">
                      <p:stCondLst>
                        <p:cond delay="0"/>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xit" presetSubtype="0" fill="hold" grpId="2" nodeType="withEffect">
                                  <p:stCondLst>
                                    <p:cond delay="0"/>
                                  </p:stCondLst>
                                  <p:childTnLst>
                                    <p:set>
                                      <p:cBhvr>
                                        <p:cTn id="44" dur="1" fill="hold">
                                          <p:stCondLst>
                                            <p:cond delay="0"/>
                                          </p:stCondLst>
                                        </p:cTn>
                                        <p:tgtEl>
                                          <p:spTgt spid="28"/>
                                        </p:tgtEl>
                                        <p:attrNameLst>
                                          <p:attrName>style.visibility</p:attrName>
                                        </p:attrNameLst>
                                      </p:cBhvr>
                                      <p:to>
                                        <p:strVal val="hidden"/>
                                      </p:to>
                                    </p:set>
                                  </p:childTnLst>
                                </p:cTn>
                              </p:par>
                              <p:par>
                                <p:cTn id="45" presetID="1" presetClass="exit" presetSubtype="0" fill="hold" grpId="2" nodeType="withEffect">
                                  <p:stCondLst>
                                    <p:cond delay="0"/>
                                  </p:stCondLst>
                                  <p:childTnLst>
                                    <p:set>
                                      <p:cBhvr>
                                        <p:cTn id="46" dur="1" fill="hold">
                                          <p:stCondLst>
                                            <p:cond delay="0"/>
                                          </p:stCondLst>
                                        </p:cTn>
                                        <p:tgtEl>
                                          <p:spTgt spid="32"/>
                                        </p:tgtEl>
                                        <p:attrNameLst>
                                          <p:attrName>style.visibility</p:attrName>
                                        </p:attrNameLst>
                                      </p:cBhvr>
                                      <p:to>
                                        <p:strVal val="hidden"/>
                                      </p:to>
                                    </p:set>
                                  </p:childTnLst>
                                </p:cTn>
                              </p:par>
                              <p:par>
                                <p:cTn id="47" presetID="1" presetClass="exit" presetSubtype="0" fill="hold" grpId="2" nodeType="withEffect">
                                  <p:stCondLst>
                                    <p:cond delay="0"/>
                                  </p:stCondLst>
                                  <p:childTnLst>
                                    <p:set>
                                      <p:cBhvr>
                                        <p:cTn id="48" dur="1" fill="hold">
                                          <p:stCondLst>
                                            <p:cond delay="0"/>
                                          </p:stCondLst>
                                        </p:cTn>
                                        <p:tgtEl>
                                          <p:spTgt spid="34"/>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40"/>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43"/>
                                        </p:tgtEl>
                                        <p:attrNameLst>
                                          <p:attrName>style.visibility</p:attrName>
                                        </p:attrNameLst>
                                      </p:cBhvr>
                                      <p:to>
                                        <p:strVal val="hidden"/>
                                      </p:to>
                                    </p:set>
                                  </p:childTnLst>
                                </p:cTn>
                              </p:par>
                              <p:par>
                                <p:cTn id="57" presetID="1" presetClass="entr" presetSubtype="0" fill="hold" grpId="3" nodeType="with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par>
                                <p:cTn id="59" presetID="1" presetClass="entr" presetSubtype="0" fill="hold" grpId="3" nodeType="with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par>
                                <p:cTn id="61" presetID="1" presetClass="entr" presetSubtype="0" fill="hold" grpId="3"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65" restart="whenNotActive" fill="hold" evtFilter="cancelBubble" nodeType="interactiveSeq">
                <p:stCondLst>
                  <p:cond evt="onClick" delay="0">
                    <p:tgtEl>
                      <p:spTgt spid="27"/>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44"/>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childTnLst>
                                </p:cTn>
                              </p:par>
                              <p:par>
                                <p:cTn id="72" presetID="1" presetClass="exit" presetSubtype="0" fill="hold" grpId="4" nodeType="withEffect">
                                  <p:stCondLst>
                                    <p:cond delay="0"/>
                                  </p:stCondLst>
                                  <p:childTnLst>
                                    <p:set>
                                      <p:cBhvr>
                                        <p:cTn id="73" dur="1" fill="hold">
                                          <p:stCondLst>
                                            <p:cond delay="0"/>
                                          </p:stCondLst>
                                        </p:cTn>
                                        <p:tgtEl>
                                          <p:spTgt spid="32"/>
                                        </p:tgtEl>
                                        <p:attrNameLst>
                                          <p:attrName>style.visibility</p:attrName>
                                        </p:attrNameLst>
                                      </p:cBhvr>
                                      <p:to>
                                        <p:strVal val="hidden"/>
                                      </p:to>
                                    </p:set>
                                  </p:childTnLst>
                                </p:cTn>
                              </p:par>
                              <p:par>
                                <p:cTn id="74" presetID="1" presetClass="exit" presetSubtype="0" fill="hold" grpId="4" nodeType="withEffect">
                                  <p:stCondLst>
                                    <p:cond delay="0"/>
                                  </p:stCondLst>
                                  <p:childTnLst>
                                    <p:set>
                                      <p:cBhvr>
                                        <p:cTn id="75" dur="1" fill="hold">
                                          <p:stCondLst>
                                            <p:cond delay="0"/>
                                          </p:stCondLst>
                                        </p:cTn>
                                        <p:tgtEl>
                                          <p:spTgt spid="34"/>
                                        </p:tgtEl>
                                        <p:attrNameLst>
                                          <p:attrName>style.visibility</p:attrName>
                                        </p:attrNameLst>
                                      </p:cBhvr>
                                      <p:to>
                                        <p:strVal val="hidden"/>
                                      </p:to>
                                    </p:set>
                                  </p:childTnLst>
                                </p:cTn>
                              </p:par>
                              <p:par>
                                <p:cTn id="76" presetID="1" presetClass="exit" presetSubtype="0" fill="hold" grpId="2" nodeType="withEffect">
                                  <p:stCondLst>
                                    <p:cond delay="0"/>
                                  </p:stCondLst>
                                  <p:childTnLst>
                                    <p:set>
                                      <p:cBhvr>
                                        <p:cTn id="77" dur="1" fill="hold">
                                          <p:stCondLst>
                                            <p:cond delay="0"/>
                                          </p:stCondLst>
                                        </p:cTn>
                                        <p:tgtEl>
                                          <p:spTgt spid="36"/>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 presetClass="exit" presetSubtype="0" fill="hold" grpId="1" nodeType="clickEffect">
                                  <p:stCondLst>
                                    <p:cond delay="0"/>
                                  </p:stCondLst>
                                  <p:childTnLst>
                                    <p:set>
                                      <p:cBhvr>
                                        <p:cTn id="81" dur="1" fill="hold">
                                          <p:stCondLst>
                                            <p:cond delay="0"/>
                                          </p:stCondLst>
                                        </p:cTn>
                                        <p:tgtEl>
                                          <p:spTgt spid="44"/>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48"/>
                                        </p:tgtEl>
                                        <p:attrNameLst>
                                          <p:attrName>style.visibility</p:attrName>
                                        </p:attrNameLst>
                                      </p:cBhvr>
                                      <p:to>
                                        <p:strVal val="hidden"/>
                                      </p:to>
                                    </p:set>
                                  </p:childTnLst>
                                </p:cTn>
                              </p:par>
                              <p:par>
                                <p:cTn id="84" presetID="1" presetClass="entr" presetSubtype="0" fill="hold" grpId="5" nodeType="withEffect">
                                  <p:stCondLst>
                                    <p:cond delay="0"/>
                                  </p:stCondLst>
                                  <p:childTnLst>
                                    <p:set>
                                      <p:cBhvr>
                                        <p:cTn id="85" dur="1" fill="hold">
                                          <p:stCondLst>
                                            <p:cond delay="0"/>
                                          </p:stCondLst>
                                        </p:cTn>
                                        <p:tgtEl>
                                          <p:spTgt spid="32"/>
                                        </p:tgtEl>
                                        <p:attrNameLst>
                                          <p:attrName>style.visibility</p:attrName>
                                        </p:attrNameLst>
                                      </p:cBhvr>
                                      <p:to>
                                        <p:strVal val="visible"/>
                                      </p:to>
                                    </p:set>
                                  </p:childTnLst>
                                </p:cTn>
                              </p:par>
                              <p:par>
                                <p:cTn id="86" presetID="1" presetClass="entr" presetSubtype="0" fill="hold" grpId="5" nodeType="withEffect">
                                  <p:stCondLst>
                                    <p:cond delay="0"/>
                                  </p:stCondLst>
                                  <p:childTnLst>
                                    <p:set>
                                      <p:cBhvr>
                                        <p:cTn id="87" dur="1" fill="hold">
                                          <p:stCondLst>
                                            <p:cond delay="0"/>
                                          </p:stCondLst>
                                        </p:cTn>
                                        <p:tgtEl>
                                          <p:spTgt spid="34"/>
                                        </p:tgtEl>
                                        <p:attrNameLst>
                                          <p:attrName>style.visibility</p:attrName>
                                        </p:attrNameLst>
                                      </p:cBhvr>
                                      <p:to>
                                        <p:strVal val="visible"/>
                                      </p:to>
                                    </p:set>
                                  </p:childTnLst>
                                </p:cTn>
                              </p:par>
                              <p:par>
                                <p:cTn id="88" presetID="1" presetClass="entr" presetSubtype="0" fill="hold" grpId="3" nodeType="withEffect">
                                  <p:stCondLst>
                                    <p:cond delay="0"/>
                                  </p:stCondLst>
                                  <p:childTnLst>
                                    <p:set>
                                      <p:cBhvr>
                                        <p:cTn id="89"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90" restart="whenNotActive" fill="hold" evtFilter="cancelBubble" nodeType="interactiveSeq">
                <p:stCondLst>
                  <p:cond evt="onClick" delay="0">
                    <p:tgtEl>
                      <p:spTgt spid="31"/>
                    </p:tgtEl>
                  </p:cond>
                </p:stCondLst>
                <p:endSync evt="end" delay="0">
                  <p:rtn val="all"/>
                </p:endSync>
                <p:childTnLst>
                  <p:par>
                    <p:cTn id="91" fill="hold">
                      <p:stCondLst>
                        <p:cond delay="0"/>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4"/>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55"/>
                                        </p:tgtEl>
                                        <p:attrNameLst>
                                          <p:attrName>style.visibility</p:attrName>
                                        </p:attrNameLst>
                                      </p:cBhvr>
                                      <p:to>
                                        <p:strVal val="visible"/>
                                      </p:to>
                                    </p:set>
                                  </p:childTnLst>
                                </p:cTn>
                              </p:par>
                              <p:par>
                                <p:cTn id="97" presetID="1" presetClass="exit" presetSubtype="0" fill="hold" grpId="2" nodeType="withEffect">
                                  <p:stCondLst>
                                    <p:cond delay="0"/>
                                  </p:stCondLst>
                                  <p:childTnLst>
                                    <p:set>
                                      <p:cBhvr>
                                        <p:cTn id="98" dur="1" fill="hold">
                                          <p:stCondLst>
                                            <p:cond delay="0"/>
                                          </p:stCondLst>
                                        </p:cTn>
                                        <p:tgtEl>
                                          <p:spTgt spid="26"/>
                                        </p:tgtEl>
                                        <p:attrNameLst>
                                          <p:attrName>style.visibility</p:attrName>
                                        </p:attrNameLst>
                                      </p:cBhvr>
                                      <p:to>
                                        <p:strVal val="hidden"/>
                                      </p:to>
                                    </p:set>
                                  </p:childTnLst>
                                </p:cTn>
                              </p:par>
                              <p:par>
                                <p:cTn id="99" presetID="1" presetClass="exit" presetSubtype="0" fill="hold" grpId="4" nodeType="withEffect">
                                  <p:stCondLst>
                                    <p:cond delay="0"/>
                                  </p:stCondLst>
                                  <p:childTnLst>
                                    <p:set>
                                      <p:cBhvr>
                                        <p:cTn id="100" dur="1" fill="hold">
                                          <p:stCondLst>
                                            <p:cond delay="0"/>
                                          </p:stCondLst>
                                        </p:cTn>
                                        <p:tgtEl>
                                          <p:spTgt spid="28"/>
                                        </p:tgtEl>
                                        <p:attrNameLst>
                                          <p:attrName>style.visibility</p:attrName>
                                        </p:attrNameLst>
                                      </p:cBhvr>
                                      <p:to>
                                        <p:strVal val="hidden"/>
                                      </p:to>
                                    </p:set>
                                  </p:childTnLst>
                                </p:cTn>
                              </p:par>
                              <p:par>
                                <p:cTn id="101" presetID="1" presetClass="exit" presetSubtype="0" fill="hold" grpId="0" nodeType="withEffect">
                                  <p:stCondLst>
                                    <p:cond delay="0"/>
                                  </p:stCondLst>
                                  <p:childTnLst>
                                    <p:set>
                                      <p:cBhvr>
                                        <p:cTn id="102" dur="1" fill="hold">
                                          <p:stCondLst>
                                            <p:cond delay="0"/>
                                          </p:stCondLst>
                                        </p:cTn>
                                        <p:tgtEl>
                                          <p:spTgt spid="24"/>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54"/>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55"/>
                                        </p:tgtEl>
                                        <p:attrNameLst>
                                          <p:attrName>style.visibility</p:attrName>
                                        </p:attrNameLst>
                                      </p:cBhvr>
                                      <p:to>
                                        <p:strVal val="hidden"/>
                                      </p:to>
                                    </p:set>
                                  </p:childTnLst>
                                </p:cTn>
                              </p:par>
                              <p:par>
                                <p:cTn id="109" presetID="1" presetClass="entr" presetSubtype="0" fill="hold" grpId="3" nodeType="withEffect">
                                  <p:stCondLst>
                                    <p:cond delay="0"/>
                                  </p:stCondLst>
                                  <p:childTnLst>
                                    <p:set>
                                      <p:cBhvr>
                                        <p:cTn id="110" dur="1" fill="hold">
                                          <p:stCondLst>
                                            <p:cond delay="0"/>
                                          </p:stCondLst>
                                        </p:cTn>
                                        <p:tgtEl>
                                          <p:spTgt spid="26"/>
                                        </p:tgtEl>
                                        <p:attrNameLst>
                                          <p:attrName>style.visibility</p:attrName>
                                        </p:attrNameLst>
                                      </p:cBhvr>
                                      <p:to>
                                        <p:strVal val="visible"/>
                                      </p:to>
                                    </p:set>
                                  </p:childTnLst>
                                </p:cTn>
                              </p:par>
                              <p:par>
                                <p:cTn id="111" presetID="1" presetClass="entr" presetSubtype="0" fill="hold" grpId="5" nodeType="withEffect">
                                  <p:stCondLst>
                                    <p:cond delay="0"/>
                                  </p:stCondLst>
                                  <p:childTnLst>
                                    <p:set>
                                      <p:cBhvr>
                                        <p:cTn id="112" dur="1" fill="hold">
                                          <p:stCondLst>
                                            <p:cond delay="0"/>
                                          </p:stCondLst>
                                        </p:cTn>
                                        <p:tgtEl>
                                          <p:spTgt spid="28"/>
                                        </p:tgtEl>
                                        <p:attrNameLst>
                                          <p:attrName>style.visibility</p:attrName>
                                        </p:attrNameLst>
                                      </p:cBhvr>
                                      <p:to>
                                        <p:strVal val="visible"/>
                                      </p:to>
                                    </p:set>
                                  </p:childTnLst>
                                </p:cTn>
                              </p:par>
                              <p:par>
                                <p:cTn id="113" presetID="1" presetClass="entr" presetSubtype="0" fill="hold" grpId="1" nodeType="withEffect">
                                  <p:stCondLst>
                                    <p:cond delay="0"/>
                                  </p:stCondLst>
                                  <p:childTnLst>
                                    <p:set>
                                      <p:cBhvr>
                                        <p:cTn id="114"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31"/>
                  </p:tgtEl>
                </p:cond>
              </p:nextCondLst>
            </p:seq>
            <p:seq concurrent="1" nextAc="seek">
              <p:cTn id="115" restart="whenNotActive" fill="hold" evtFilter="cancelBubble" nodeType="interactiveSeq">
                <p:stCondLst>
                  <p:cond evt="onClick" delay="0">
                    <p:tgtEl>
                      <p:spTgt spid="33"/>
                    </p:tgtEl>
                  </p:cond>
                </p:stCondLst>
                <p:endSync evt="end" delay="0">
                  <p:rtn val="all"/>
                </p:endSync>
                <p:childTnLst>
                  <p:par>
                    <p:cTn id="116" fill="hold">
                      <p:stCondLst>
                        <p:cond delay="0"/>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56"/>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57"/>
                                        </p:tgtEl>
                                        <p:attrNameLst>
                                          <p:attrName>style.visibility</p:attrName>
                                        </p:attrNameLst>
                                      </p:cBhvr>
                                      <p:to>
                                        <p:strVal val="visible"/>
                                      </p:to>
                                    </p:set>
                                  </p:childTnLst>
                                </p:cTn>
                              </p:par>
                              <p:par>
                                <p:cTn id="122" presetID="1" presetClass="exit" presetSubtype="0" fill="hold" grpId="4" nodeType="withEffect">
                                  <p:stCondLst>
                                    <p:cond delay="0"/>
                                  </p:stCondLst>
                                  <p:childTnLst>
                                    <p:set>
                                      <p:cBhvr>
                                        <p:cTn id="123" dur="1" fill="hold">
                                          <p:stCondLst>
                                            <p:cond delay="0"/>
                                          </p:stCondLst>
                                        </p:cTn>
                                        <p:tgtEl>
                                          <p:spTgt spid="26"/>
                                        </p:tgtEl>
                                        <p:attrNameLst>
                                          <p:attrName>style.visibility</p:attrName>
                                        </p:attrNameLst>
                                      </p:cBhvr>
                                      <p:to>
                                        <p:strVal val="hidden"/>
                                      </p:to>
                                    </p:set>
                                  </p:childTnLst>
                                </p:cTn>
                              </p:par>
                              <p:par>
                                <p:cTn id="124" presetID="1" presetClass="exit" presetSubtype="0" fill="hold" grpId="6" nodeType="withEffect">
                                  <p:stCondLst>
                                    <p:cond delay="0"/>
                                  </p:stCondLst>
                                  <p:childTnLst>
                                    <p:set>
                                      <p:cBhvr>
                                        <p:cTn id="125" dur="1" fill="hold">
                                          <p:stCondLst>
                                            <p:cond delay="0"/>
                                          </p:stCondLst>
                                        </p:cTn>
                                        <p:tgtEl>
                                          <p:spTgt spid="28"/>
                                        </p:tgtEl>
                                        <p:attrNameLst>
                                          <p:attrName>style.visibility</p:attrName>
                                        </p:attrNameLst>
                                      </p:cBhvr>
                                      <p:to>
                                        <p:strVal val="hidden"/>
                                      </p:to>
                                    </p:set>
                                  </p:childTnLst>
                                </p:cTn>
                              </p:par>
                              <p:par>
                                <p:cTn id="126" presetID="1" presetClass="exit" presetSubtype="0" fill="hold" grpId="6" nodeType="withEffect">
                                  <p:stCondLst>
                                    <p:cond delay="0"/>
                                  </p:stCondLst>
                                  <p:childTnLst>
                                    <p:set>
                                      <p:cBhvr>
                                        <p:cTn id="127" dur="1" fill="hold">
                                          <p:stCondLst>
                                            <p:cond delay="0"/>
                                          </p:stCondLst>
                                        </p:cTn>
                                        <p:tgtEl>
                                          <p:spTgt spid="32"/>
                                        </p:tgtEl>
                                        <p:attrNameLst>
                                          <p:attrName>style.visibility</p:attrName>
                                        </p:attrNameLst>
                                      </p:cBhvr>
                                      <p:to>
                                        <p:strVal val="hidden"/>
                                      </p:to>
                                    </p:set>
                                  </p:childTnLst>
                                </p:cTn>
                              </p:par>
                              <p:par>
                                <p:cTn id="128" presetID="1" presetClass="exit" presetSubtype="0" fill="hold" grpId="2" nodeType="withEffect">
                                  <p:stCondLst>
                                    <p:cond delay="0"/>
                                  </p:stCondLst>
                                  <p:childTnLst>
                                    <p:set>
                                      <p:cBhvr>
                                        <p:cTn id="129" dur="1" fill="hold">
                                          <p:stCondLst>
                                            <p:cond delay="0"/>
                                          </p:stCondLst>
                                        </p:cTn>
                                        <p:tgtEl>
                                          <p:spTgt spid="24"/>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1" presetClass="exit" presetSubtype="0" fill="hold" grpId="1" nodeType="clickEffect">
                                  <p:stCondLst>
                                    <p:cond delay="0"/>
                                  </p:stCondLst>
                                  <p:childTnLst>
                                    <p:set>
                                      <p:cBhvr>
                                        <p:cTn id="133" dur="1" fill="hold">
                                          <p:stCondLst>
                                            <p:cond delay="0"/>
                                          </p:stCondLst>
                                        </p:cTn>
                                        <p:tgtEl>
                                          <p:spTgt spid="56"/>
                                        </p:tgtEl>
                                        <p:attrNameLst>
                                          <p:attrName>style.visibility</p:attrName>
                                        </p:attrNameLst>
                                      </p:cBhvr>
                                      <p:to>
                                        <p:strVal val="hidden"/>
                                      </p:to>
                                    </p:set>
                                  </p:childTnLst>
                                </p:cTn>
                              </p:par>
                              <p:par>
                                <p:cTn id="134" presetID="1" presetClass="exit" presetSubtype="0" fill="hold" nodeType="withEffect">
                                  <p:stCondLst>
                                    <p:cond delay="0"/>
                                  </p:stCondLst>
                                  <p:childTnLst>
                                    <p:set>
                                      <p:cBhvr>
                                        <p:cTn id="135" dur="1" fill="hold">
                                          <p:stCondLst>
                                            <p:cond delay="0"/>
                                          </p:stCondLst>
                                        </p:cTn>
                                        <p:tgtEl>
                                          <p:spTgt spid="57"/>
                                        </p:tgtEl>
                                        <p:attrNameLst>
                                          <p:attrName>style.visibility</p:attrName>
                                        </p:attrNameLst>
                                      </p:cBhvr>
                                      <p:to>
                                        <p:strVal val="hidden"/>
                                      </p:to>
                                    </p:set>
                                  </p:childTnLst>
                                </p:cTn>
                              </p:par>
                              <p:par>
                                <p:cTn id="136" presetID="1" presetClass="entr" presetSubtype="0" fill="hold" grpId="5" nodeType="withEffect">
                                  <p:stCondLst>
                                    <p:cond delay="0"/>
                                  </p:stCondLst>
                                  <p:childTnLst>
                                    <p:set>
                                      <p:cBhvr>
                                        <p:cTn id="137" dur="1" fill="hold">
                                          <p:stCondLst>
                                            <p:cond delay="0"/>
                                          </p:stCondLst>
                                        </p:cTn>
                                        <p:tgtEl>
                                          <p:spTgt spid="26"/>
                                        </p:tgtEl>
                                        <p:attrNameLst>
                                          <p:attrName>style.visibility</p:attrName>
                                        </p:attrNameLst>
                                      </p:cBhvr>
                                      <p:to>
                                        <p:strVal val="visible"/>
                                      </p:to>
                                    </p:set>
                                  </p:childTnLst>
                                </p:cTn>
                              </p:par>
                              <p:par>
                                <p:cTn id="138" presetID="1" presetClass="entr" presetSubtype="0" fill="hold" grpId="7" nodeType="withEffect">
                                  <p:stCondLst>
                                    <p:cond delay="0"/>
                                  </p:stCondLst>
                                  <p:childTnLst>
                                    <p:set>
                                      <p:cBhvr>
                                        <p:cTn id="139" dur="1" fill="hold">
                                          <p:stCondLst>
                                            <p:cond delay="0"/>
                                          </p:stCondLst>
                                        </p:cTn>
                                        <p:tgtEl>
                                          <p:spTgt spid="28"/>
                                        </p:tgtEl>
                                        <p:attrNameLst>
                                          <p:attrName>style.visibility</p:attrName>
                                        </p:attrNameLst>
                                      </p:cBhvr>
                                      <p:to>
                                        <p:strVal val="visible"/>
                                      </p:to>
                                    </p:set>
                                  </p:childTnLst>
                                </p:cTn>
                              </p:par>
                              <p:par>
                                <p:cTn id="140" presetID="1" presetClass="entr" presetSubtype="0" fill="hold" grpId="7" nodeType="withEffect">
                                  <p:stCondLst>
                                    <p:cond delay="0"/>
                                  </p:stCondLst>
                                  <p:childTnLst>
                                    <p:set>
                                      <p:cBhvr>
                                        <p:cTn id="141" dur="1" fill="hold">
                                          <p:stCondLst>
                                            <p:cond delay="0"/>
                                          </p:stCondLst>
                                        </p:cTn>
                                        <p:tgtEl>
                                          <p:spTgt spid="32"/>
                                        </p:tgtEl>
                                        <p:attrNameLst>
                                          <p:attrName>style.visibility</p:attrName>
                                        </p:attrNameLst>
                                      </p:cBhvr>
                                      <p:to>
                                        <p:strVal val="visible"/>
                                      </p:to>
                                    </p:set>
                                  </p:childTnLst>
                                </p:cTn>
                              </p:par>
                              <p:par>
                                <p:cTn id="142" presetID="1" presetClass="entr" presetSubtype="0" fill="hold" grpId="3" nodeType="withEffect">
                                  <p:stCondLst>
                                    <p:cond delay="0"/>
                                  </p:stCondLst>
                                  <p:childTnLst>
                                    <p:set>
                                      <p:cBhvr>
                                        <p:cTn id="143"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33"/>
                  </p:tgtEl>
                </p:cond>
              </p:nextCondLst>
            </p:seq>
            <p:seq concurrent="1" nextAc="seek">
              <p:cTn id="144" restart="whenNotActive" fill="hold" evtFilter="cancelBubble" nodeType="interactiveSeq">
                <p:stCondLst>
                  <p:cond evt="onClick" delay="0">
                    <p:tgtEl>
                      <p:spTgt spid="35"/>
                    </p:tgtEl>
                  </p:cond>
                </p:stCondLst>
                <p:endSync evt="end" delay="0">
                  <p:rtn val="all"/>
                </p:endSync>
                <p:childTnLst>
                  <p:par>
                    <p:cTn id="145" fill="hold">
                      <p:stCondLst>
                        <p:cond delay="0"/>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58"/>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59"/>
                                        </p:tgtEl>
                                        <p:attrNameLst>
                                          <p:attrName>style.visibility</p:attrName>
                                        </p:attrNameLst>
                                      </p:cBhvr>
                                      <p:to>
                                        <p:strVal val="visible"/>
                                      </p:to>
                                    </p:set>
                                  </p:childTnLst>
                                </p:cTn>
                              </p:par>
                              <p:par>
                                <p:cTn id="151" presetID="1" presetClass="exit" presetSubtype="0" fill="hold" grpId="6" nodeType="withEffect">
                                  <p:stCondLst>
                                    <p:cond delay="0"/>
                                  </p:stCondLst>
                                  <p:childTnLst>
                                    <p:set>
                                      <p:cBhvr>
                                        <p:cTn id="152" dur="1" fill="hold">
                                          <p:stCondLst>
                                            <p:cond delay="0"/>
                                          </p:stCondLst>
                                        </p:cTn>
                                        <p:tgtEl>
                                          <p:spTgt spid="26"/>
                                        </p:tgtEl>
                                        <p:attrNameLst>
                                          <p:attrName>style.visibility</p:attrName>
                                        </p:attrNameLst>
                                      </p:cBhvr>
                                      <p:to>
                                        <p:strVal val="hidden"/>
                                      </p:to>
                                    </p:set>
                                  </p:childTnLst>
                                </p:cTn>
                              </p:par>
                              <p:par>
                                <p:cTn id="153" presetID="1" presetClass="exit" presetSubtype="0" fill="hold" grpId="8" nodeType="withEffect">
                                  <p:stCondLst>
                                    <p:cond delay="0"/>
                                  </p:stCondLst>
                                  <p:childTnLst>
                                    <p:set>
                                      <p:cBhvr>
                                        <p:cTn id="154" dur="1" fill="hold">
                                          <p:stCondLst>
                                            <p:cond delay="0"/>
                                          </p:stCondLst>
                                        </p:cTn>
                                        <p:tgtEl>
                                          <p:spTgt spid="28"/>
                                        </p:tgtEl>
                                        <p:attrNameLst>
                                          <p:attrName>style.visibility</p:attrName>
                                        </p:attrNameLst>
                                      </p:cBhvr>
                                      <p:to>
                                        <p:strVal val="hidden"/>
                                      </p:to>
                                    </p:set>
                                  </p:childTnLst>
                                </p:cTn>
                              </p:par>
                              <p:par>
                                <p:cTn id="155" presetID="1" presetClass="exit" presetSubtype="0" fill="hold" grpId="8" nodeType="withEffect">
                                  <p:stCondLst>
                                    <p:cond delay="0"/>
                                  </p:stCondLst>
                                  <p:childTnLst>
                                    <p:set>
                                      <p:cBhvr>
                                        <p:cTn id="156" dur="1" fill="hold">
                                          <p:stCondLst>
                                            <p:cond delay="0"/>
                                          </p:stCondLst>
                                        </p:cTn>
                                        <p:tgtEl>
                                          <p:spTgt spid="32"/>
                                        </p:tgtEl>
                                        <p:attrNameLst>
                                          <p:attrName>style.visibility</p:attrName>
                                        </p:attrNameLst>
                                      </p:cBhvr>
                                      <p:to>
                                        <p:strVal val="hidden"/>
                                      </p:to>
                                    </p:set>
                                  </p:childTnLst>
                                </p:cTn>
                              </p:par>
                              <p:par>
                                <p:cTn id="157" presetID="1" presetClass="exit" presetSubtype="0" fill="hold" grpId="6" nodeType="withEffect">
                                  <p:stCondLst>
                                    <p:cond delay="0"/>
                                  </p:stCondLst>
                                  <p:childTnLst>
                                    <p:set>
                                      <p:cBhvr>
                                        <p:cTn id="158" dur="1" fill="hold">
                                          <p:stCondLst>
                                            <p:cond delay="0"/>
                                          </p:stCondLst>
                                        </p:cTn>
                                        <p:tgtEl>
                                          <p:spTgt spid="34"/>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1" presetClass="exit" presetSubtype="0" fill="hold" grpId="1" nodeType="clickEffect">
                                  <p:stCondLst>
                                    <p:cond delay="0"/>
                                  </p:stCondLst>
                                  <p:childTnLst>
                                    <p:set>
                                      <p:cBhvr>
                                        <p:cTn id="162" dur="1" fill="hold">
                                          <p:stCondLst>
                                            <p:cond delay="0"/>
                                          </p:stCondLst>
                                        </p:cTn>
                                        <p:tgtEl>
                                          <p:spTgt spid="58"/>
                                        </p:tgtEl>
                                        <p:attrNameLst>
                                          <p:attrName>style.visibility</p:attrName>
                                        </p:attrNameLst>
                                      </p:cBhvr>
                                      <p:to>
                                        <p:strVal val="hidden"/>
                                      </p:to>
                                    </p:set>
                                  </p:childTnLst>
                                </p:cTn>
                              </p:par>
                              <p:par>
                                <p:cTn id="163" presetID="1" presetClass="exit" presetSubtype="0" fill="hold" nodeType="withEffect">
                                  <p:stCondLst>
                                    <p:cond delay="0"/>
                                  </p:stCondLst>
                                  <p:childTnLst>
                                    <p:set>
                                      <p:cBhvr>
                                        <p:cTn id="164" dur="1" fill="hold">
                                          <p:stCondLst>
                                            <p:cond delay="0"/>
                                          </p:stCondLst>
                                        </p:cTn>
                                        <p:tgtEl>
                                          <p:spTgt spid="59"/>
                                        </p:tgtEl>
                                        <p:attrNameLst>
                                          <p:attrName>style.visibility</p:attrName>
                                        </p:attrNameLst>
                                      </p:cBhvr>
                                      <p:to>
                                        <p:strVal val="hidden"/>
                                      </p:to>
                                    </p:set>
                                  </p:childTnLst>
                                </p:cTn>
                              </p:par>
                              <p:par>
                                <p:cTn id="165" presetID="1" presetClass="entr" presetSubtype="0" fill="hold" grpId="7" nodeType="withEffect">
                                  <p:stCondLst>
                                    <p:cond delay="0"/>
                                  </p:stCondLst>
                                  <p:childTnLst>
                                    <p:set>
                                      <p:cBhvr>
                                        <p:cTn id="166" dur="1" fill="hold">
                                          <p:stCondLst>
                                            <p:cond delay="0"/>
                                          </p:stCondLst>
                                        </p:cTn>
                                        <p:tgtEl>
                                          <p:spTgt spid="26"/>
                                        </p:tgtEl>
                                        <p:attrNameLst>
                                          <p:attrName>style.visibility</p:attrName>
                                        </p:attrNameLst>
                                      </p:cBhvr>
                                      <p:to>
                                        <p:strVal val="visible"/>
                                      </p:to>
                                    </p:set>
                                  </p:childTnLst>
                                </p:cTn>
                              </p:par>
                              <p:par>
                                <p:cTn id="167" presetID="1" presetClass="entr" presetSubtype="0" fill="hold" grpId="9" nodeType="withEffect">
                                  <p:stCondLst>
                                    <p:cond delay="0"/>
                                  </p:stCondLst>
                                  <p:childTnLst>
                                    <p:set>
                                      <p:cBhvr>
                                        <p:cTn id="168" dur="1" fill="hold">
                                          <p:stCondLst>
                                            <p:cond delay="0"/>
                                          </p:stCondLst>
                                        </p:cTn>
                                        <p:tgtEl>
                                          <p:spTgt spid="28"/>
                                        </p:tgtEl>
                                        <p:attrNameLst>
                                          <p:attrName>style.visibility</p:attrName>
                                        </p:attrNameLst>
                                      </p:cBhvr>
                                      <p:to>
                                        <p:strVal val="visible"/>
                                      </p:to>
                                    </p:set>
                                  </p:childTnLst>
                                </p:cTn>
                              </p:par>
                              <p:par>
                                <p:cTn id="169" presetID="1" presetClass="entr" presetSubtype="0" fill="hold" grpId="9" nodeType="withEffect">
                                  <p:stCondLst>
                                    <p:cond delay="0"/>
                                  </p:stCondLst>
                                  <p:childTnLst>
                                    <p:set>
                                      <p:cBhvr>
                                        <p:cTn id="170" dur="1" fill="hold">
                                          <p:stCondLst>
                                            <p:cond delay="0"/>
                                          </p:stCondLst>
                                        </p:cTn>
                                        <p:tgtEl>
                                          <p:spTgt spid="32"/>
                                        </p:tgtEl>
                                        <p:attrNameLst>
                                          <p:attrName>style.visibility</p:attrName>
                                        </p:attrNameLst>
                                      </p:cBhvr>
                                      <p:to>
                                        <p:strVal val="visible"/>
                                      </p:to>
                                    </p:set>
                                  </p:childTnLst>
                                </p:cTn>
                              </p:par>
                              <p:par>
                                <p:cTn id="171" presetID="1" presetClass="entr" presetSubtype="0" fill="hold" grpId="7" nodeType="withEffect">
                                  <p:stCondLst>
                                    <p:cond delay="0"/>
                                  </p:stCondLst>
                                  <p:childTnLst>
                                    <p:set>
                                      <p:cBhvr>
                                        <p:cTn id="172"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35"/>
                  </p:tgtEl>
                </p:cond>
              </p:nextCondLst>
            </p:seq>
            <p:seq concurrent="1" nextAc="seek">
              <p:cTn id="173" restart="whenNotActive" fill="hold" evtFilter="cancelBubble" nodeType="interactiveSeq">
                <p:stCondLst>
                  <p:cond evt="onClick" delay="0">
                    <p:tgtEl>
                      <p:spTgt spid="37"/>
                    </p:tgtEl>
                  </p:cond>
                </p:stCondLst>
                <p:endSync evt="end" delay="0">
                  <p:rtn val="all"/>
                </p:endSync>
                <p:childTnLst>
                  <p:par>
                    <p:cTn id="174" fill="hold">
                      <p:stCondLst>
                        <p:cond delay="0"/>
                      </p:stCondLst>
                      <p:childTnLst>
                        <p:par>
                          <p:cTn id="175" fill="hold">
                            <p:stCondLst>
                              <p:cond delay="0"/>
                            </p:stCondLst>
                            <p:childTnLst>
                              <p:par>
                                <p:cTn id="176" presetID="1" presetClass="entr" presetSubtype="0" fill="hold" grpId="0" nodeType="clickEffect">
                                  <p:stCondLst>
                                    <p:cond delay="0"/>
                                  </p:stCondLst>
                                  <p:childTnLst>
                                    <p:set>
                                      <p:cBhvr>
                                        <p:cTn id="177" dur="1" fill="hold">
                                          <p:stCondLst>
                                            <p:cond delay="0"/>
                                          </p:stCondLst>
                                        </p:cTn>
                                        <p:tgtEl>
                                          <p:spTgt spid="78"/>
                                        </p:tgtEl>
                                        <p:attrNameLst>
                                          <p:attrName>style.visibility</p:attrName>
                                        </p:attrNameLst>
                                      </p:cBhvr>
                                      <p:to>
                                        <p:strVal val="visible"/>
                                      </p:to>
                                    </p:set>
                                  </p:childTnLst>
                                </p:cTn>
                              </p:par>
                              <p:par>
                                <p:cTn id="178" presetID="1" presetClass="entr" presetSubtype="0" fill="hold" nodeType="withEffect">
                                  <p:stCondLst>
                                    <p:cond delay="0"/>
                                  </p:stCondLst>
                                  <p:childTnLst>
                                    <p:set>
                                      <p:cBhvr>
                                        <p:cTn id="179" dur="1" fill="hold">
                                          <p:stCondLst>
                                            <p:cond delay="0"/>
                                          </p:stCondLst>
                                        </p:cTn>
                                        <p:tgtEl>
                                          <p:spTgt spid="79"/>
                                        </p:tgtEl>
                                        <p:attrNameLst>
                                          <p:attrName>style.visibility</p:attrName>
                                        </p:attrNameLst>
                                      </p:cBhvr>
                                      <p:to>
                                        <p:strVal val="visible"/>
                                      </p:to>
                                    </p:set>
                                  </p:childTnLst>
                                </p:cTn>
                              </p:par>
                              <p:par>
                                <p:cTn id="180" presetID="1" presetClass="exit" presetSubtype="0" fill="hold" grpId="0" nodeType="withEffect">
                                  <p:stCondLst>
                                    <p:cond delay="0"/>
                                  </p:stCondLst>
                                  <p:childTnLst>
                                    <p:set>
                                      <p:cBhvr>
                                        <p:cTn id="181" dur="1" fill="hold">
                                          <p:stCondLst>
                                            <p:cond delay="0"/>
                                          </p:stCondLst>
                                        </p:cTn>
                                        <p:tgtEl>
                                          <p:spTgt spid="52"/>
                                        </p:tgtEl>
                                        <p:attrNameLst>
                                          <p:attrName>style.visibility</p:attrName>
                                        </p:attrNameLst>
                                      </p:cBhvr>
                                      <p:to>
                                        <p:strVal val="hidden"/>
                                      </p:to>
                                    </p:set>
                                  </p:childTnLst>
                                </p:cTn>
                              </p:par>
                              <p:par>
                                <p:cTn id="182" presetID="1" presetClass="exit" presetSubtype="0" fill="hold" grpId="0" nodeType="withEffect">
                                  <p:stCondLst>
                                    <p:cond delay="0"/>
                                  </p:stCondLst>
                                  <p:childTnLst>
                                    <p:set>
                                      <p:cBhvr>
                                        <p:cTn id="183" dur="1" fill="hold">
                                          <p:stCondLst>
                                            <p:cond delay="0"/>
                                          </p:stCondLst>
                                        </p:cTn>
                                        <p:tgtEl>
                                          <p:spTgt spid="42"/>
                                        </p:tgtEl>
                                        <p:attrNameLst>
                                          <p:attrName>style.visibility</p:attrName>
                                        </p:attrNameLst>
                                      </p:cBhvr>
                                      <p:to>
                                        <p:strVal val="hidden"/>
                                      </p:to>
                                    </p:set>
                                  </p:childTnLst>
                                </p:cTn>
                              </p:par>
                              <p:par>
                                <p:cTn id="184" presetID="1" presetClass="exit" presetSubtype="0" fill="hold" grpId="0" nodeType="withEffect">
                                  <p:stCondLst>
                                    <p:cond delay="0"/>
                                  </p:stCondLst>
                                  <p:childTnLst>
                                    <p:set>
                                      <p:cBhvr>
                                        <p:cTn id="185" dur="1" fill="hold">
                                          <p:stCondLst>
                                            <p:cond delay="0"/>
                                          </p:stCondLst>
                                        </p:cTn>
                                        <p:tgtEl>
                                          <p:spTgt spid="77"/>
                                        </p:tgtEl>
                                        <p:attrNameLst>
                                          <p:attrName>style.visibility</p:attrName>
                                        </p:attrNameLst>
                                      </p:cBhvr>
                                      <p:to>
                                        <p:strVal val="hidden"/>
                                      </p:to>
                                    </p:set>
                                  </p:childTnLst>
                                </p:cTn>
                              </p:par>
                              <p:par>
                                <p:cTn id="186" presetID="1" presetClass="exit" presetSubtype="0" fill="hold" grpId="0" nodeType="withEffect">
                                  <p:stCondLst>
                                    <p:cond delay="0"/>
                                  </p:stCondLst>
                                  <p:childTnLst>
                                    <p:set>
                                      <p:cBhvr>
                                        <p:cTn id="187" dur="1" fill="hold">
                                          <p:stCondLst>
                                            <p:cond delay="0"/>
                                          </p:stCondLst>
                                        </p:cTn>
                                        <p:tgtEl>
                                          <p:spTgt spid="65"/>
                                        </p:tgtEl>
                                        <p:attrNameLst>
                                          <p:attrName>style.visibility</p:attrName>
                                        </p:attrNameLst>
                                      </p:cBhvr>
                                      <p:to>
                                        <p:strVal val="hidden"/>
                                      </p:to>
                                    </p:set>
                                  </p:childTnLst>
                                </p:cTn>
                              </p:par>
                            </p:childTnLst>
                          </p:cTn>
                        </p:par>
                      </p:childTnLst>
                    </p:cTn>
                  </p:par>
                  <p:par>
                    <p:cTn id="188" fill="hold">
                      <p:stCondLst>
                        <p:cond delay="indefinite"/>
                      </p:stCondLst>
                      <p:childTnLst>
                        <p:par>
                          <p:cTn id="189" fill="hold">
                            <p:stCondLst>
                              <p:cond delay="0"/>
                            </p:stCondLst>
                            <p:childTnLst>
                              <p:par>
                                <p:cTn id="190" presetID="1" presetClass="exit" presetSubtype="0" fill="hold" grpId="1" nodeType="clickEffect">
                                  <p:stCondLst>
                                    <p:cond delay="0"/>
                                  </p:stCondLst>
                                  <p:childTnLst>
                                    <p:set>
                                      <p:cBhvr>
                                        <p:cTn id="191" dur="1" fill="hold">
                                          <p:stCondLst>
                                            <p:cond delay="0"/>
                                          </p:stCondLst>
                                        </p:cTn>
                                        <p:tgtEl>
                                          <p:spTgt spid="78"/>
                                        </p:tgtEl>
                                        <p:attrNameLst>
                                          <p:attrName>style.visibility</p:attrName>
                                        </p:attrNameLst>
                                      </p:cBhvr>
                                      <p:to>
                                        <p:strVal val="hidden"/>
                                      </p:to>
                                    </p:set>
                                  </p:childTnLst>
                                </p:cTn>
                              </p:par>
                              <p:par>
                                <p:cTn id="192" presetID="1" presetClass="exit" presetSubtype="0" fill="hold" nodeType="withEffect">
                                  <p:stCondLst>
                                    <p:cond delay="0"/>
                                  </p:stCondLst>
                                  <p:childTnLst>
                                    <p:set>
                                      <p:cBhvr>
                                        <p:cTn id="193" dur="1" fill="hold">
                                          <p:stCondLst>
                                            <p:cond delay="0"/>
                                          </p:stCondLst>
                                        </p:cTn>
                                        <p:tgtEl>
                                          <p:spTgt spid="79"/>
                                        </p:tgtEl>
                                        <p:attrNameLst>
                                          <p:attrName>style.visibility</p:attrName>
                                        </p:attrNameLst>
                                      </p:cBhvr>
                                      <p:to>
                                        <p:strVal val="hidden"/>
                                      </p:to>
                                    </p:set>
                                  </p:childTnLst>
                                </p:cTn>
                              </p:par>
                              <p:par>
                                <p:cTn id="194" presetID="1" presetClass="entr" presetSubtype="0" fill="hold" grpId="1" nodeType="withEffect">
                                  <p:stCondLst>
                                    <p:cond delay="0"/>
                                  </p:stCondLst>
                                  <p:childTnLst>
                                    <p:set>
                                      <p:cBhvr>
                                        <p:cTn id="195" dur="1" fill="hold">
                                          <p:stCondLst>
                                            <p:cond delay="0"/>
                                          </p:stCondLst>
                                        </p:cTn>
                                        <p:tgtEl>
                                          <p:spTgt spid="52"/>
                                        </p:tgtEl>
                                        <p:attrNameLst>
                                          <p:attrName>style.visibility</p:attrName>
                                        </p:attrNameLst>
                                      </p:cBhvr>
                                      <p:to>
                                        <p:strVal val="visible"/>
                                      </p:to>
                                    </p:set>
                                  </p:childTnLst>
                                </p:cTn>
                              </p:par>
                              <p:par>
                                <p:cTn id="196" presetID="1" presetClass="entr" presetSubtype="0" fill="hold" grpId="1" nodeType="withEffect">
                                  <p:stCondLst>
                                    <p:cond delay="0"/>
                                  </p:stCondLst>
                                  <p:childTnLst>
                                    <p:set>
                                      <p:cBhvr>
                                        <p:cTn id="197" dur="1" fill="hold">
                                          <p:stCondLst>
                                            <p:cond delay="0"/>
                                          </p:stCondLst>
                                        </p:cTn>
                                        <p:tgtEl>
                                          <p:spTgt spid="42"/>
                                        </p:tgtEl>
                                        <p:attrNameLst>
                                          <p:attrName>style.visibility</p:attrName>
                                        </p:attrNameLst>
                                      </p:cBhvr>
                                      <p:to>
                                        <p:strVal val="visible"/>
                                      </p:to>
                                    </p:set>
                                  </p:childTnLst>
                                </p:cTn>
                              </p:par>
                              <p:par>
                                <p:cTn id="198" presetID="1" presetClass="entr" presetSubtype="0" fill="hold" grpId="1" nodeType="withEffect">
                                  <p:stCondLst>
                                    <p:cond delay="0"/>
                                  </p:stCondLst>
                                  <p:childTnLst>
                                    <p:set>
                                      <p:cBhvr>
                                        <p:cTn id="199" dur="1" fill="hold">
                                          <p:stCondLst>
                                            <p:cond delay="0"/>
                                          </p:stCondLst>
                                        </p:cTn>
                                        <p:tgtEl>
                                          <p:spTgt spid="77"/>
                                        </p:tgtEl>
                                        <p:attrNameLst>
                                          <p:attrName>style.visibility</p:attrName>
                                        </p:attrNameLst>
                                      </p:cBhvr>
                                      <p:to>
                                        <p:strVal val="visible"/>
                                      </p:to>
                                    </p:set>
                                  </p:childTnLst>
                                </p:cTn>
                              </p:par>
                              <p:par>
                                <p:cTn id="200" presetID="1" presetClass="entr" presetSubtype="0" fill="hold" grpId="1" nodeType="withEffect">
                                  <p:stCondLst>
                                    <p:cond delay="0"/>
                                  </p:stCondLst>
                                  <p:childTnLst>
                                    <p:set>
                                      <p:cBhvr>
                                        <p:cTn id="201" dur="1" fill="hold">
                                          <p:stCondLst>
                                            <p:cond delay="0"/>
                                          </p:stCondLst>
                                        </p:cTn>
                                        <p:tgtEl>
                                          <p:spTgt spid="65"/>
                                        </p:tgtEl>
                                        <p:attrNameLst>
                                          <p:attrName>style.visibility</p:attrName>
                                        </p:attrNameLst>
                                      </p:cBhvr>
                                      <p:to>
                                        <p:strVal val="visible"/>
                                      </p:to>
                                    </p:set>
                                  </p:childTnLst>
                                </p:cTn>
                              </p:par>
                            </p:childTnLst>
                          </p:cTn>
                        </p:par>
                      </p:childTnLst>
                    </p:cTn>
                  </p:par>
                </p:childTnLst>
              </p:cTn>
              <p:nextCondLst>
                <p:cond evt="onClick" delay="0">
                  <p:tgtEl>
                    <p:spTgt spid="37"/>
                  </p:tgtEl>
                </p:cond>
              </p:nextCondLst>
            </p:seq>
            <p:seq concurrent="1" nextAc="seek">
              <p:cTn id="202" restart="whenNotActive" fill="hold" evtFilter="cancelBubble" nodeType="interactiveSeq">
                <p:stCondLst>
                  <p:cond evt="onClick" delay="0">
                    <p:tgtEl>
                      <p:spTgt spid="53"/>
                    </p:tgtEl>
                  </p:cond>
                </p:stCondLst>
                <p:endSync evt="end" delay="0">
                  <p:rtn val="all"/>
                </p:endSync>
                <p:childTnLst>
                  <p:par>
                    <p:cTn id="203" fill="hold">
                      <p:stCondLst>
                        <p:cond delay="0"/>
                      </p:stCondLst>
                      <p:childTnLst>
                        <p:par>
                          <p:cTn id="204" fill="hold">
                            <p:stCondLst>
                              <p:cond delay="0"/>
                            </p:stCondLst>
                            <p:childTnLst>
                              <p:par>
                                <p:cTn id="205" presetID="1" presetClass="entr" presetSubtype="0" fill="hold" grpId="0" nodeType="clickEffect">
                                  <p:stCondLst>
                                    <p:cond delay="0"/>
                                  </p:stCondLst>
                                  <p:childTnLst>
                                    <p:set>
                                      <p:cBhvr>
                                        <p:cTn id="206" dur="1" fill="hold">
                                          <p:stCondLst>
                                            <p:cond delay="0"/>
                                          </p:stCondLst>
                                        </p:cTn>
                                        <p:tgtEl>
                                          <p:spTgt spid="80"/>
                                        </p:tgtEl>
                                        <p:attrNameLst>
                                          <p:attrName>style.visibility</p:attrName>
                                        </p:attrNameLst>
                                      </p:cBhvr>
                                      <p:to>
                                        <p:strVal val="visible"/>
                                      </p:to>
                                    </p:set>
                                  </p:childTnLst>
                                </p:cTn>
                              </p:par>
                              <p:par>
                                <p:cTn id="207" presetID="1" presetClass="entr" presetSubtype="0" fill="hold" nodeType="withEffect">
                                  <p:stCondLst>
                                    <p:cond delay="0"/>
                                  </p:stCondLst>
                                  <p:childTnLst>
                                    <p:set>
                                      <p:cBhvr>
                                        <p:cTn id="208" dur="1" fill="hold">
                                          <p:stCondLst>
                                            <p:cond delay="0"/>
                                          </p:stCondLst>
                                        </p:cTn>
                                        <p:tgtEl>
                                          <p:spTgt spid="73"/>
                                        </p:tgtEl>
                                        <p:attrNameLst>
                                          <p:attrName>style.visibility</p:attrName>
                                        </p:attrNameLst>
                                      </p:cBhvr>
                                      <p:to>
                                        <p:strVal val="visible"/>
                                      </p:to>
                                    </p:set>
                                  </p:childTnLst>
                                </p:cTn>
                              </p:par>
                              <p:par>
                                <p:cTn id="209" presetID="1" presetClass="exit" presetSubtype="0" fill="hold" grpId="2" nodeType="withEffect">
                                  <p:stCondLst>
                                    <p:cond delay="0"/>
                                  </p:stCondLst>
                                  <p:childTnLst>
                                    <p:set>
                                      <p:cBhvr>
                                        <p:cTn id="210" dur="1" fill="hold">
                                          <p:stCondLst>
                                            <p:cond delay="0"/>
                                          </p:stCondLst>
                                        </p:cTn>
                                        <p:tgtEl>
                                          <p:spTgt spid="42"/>
                                        </p:tgtEl>
                                        <p:attrNameLst>
                                          <p:attrName>style.visibility</p:attrName>
                                        </p:attrNameLst>
                                      </p:cBhvr>
                                      <p:to>
                                        <p:strVal val="hidden"/>
                                      </p:to>
                                    </p:set>
                                  </p:childTnLst>
                                </p:cTn>
                              </p:par>
                              <p:par>
                                <p:cTn id="211" presetID="1" presetClass="exit" presetSubtype="0" fill="hold" grpId="2" nodeType="withEffect">
                                  <p:stCondLst>
                                    <p:cond delay="0"/>
                                  </p:stCondLst>
                                  <p:childTnLst>
                                    <p:set>
                                      <p:cBhvr>
                                        <p:cTn id="212" dur="1" fill="hold">
                                          <p:stCondLst>
                                            <p:cond delay="0"/>
                                          </p:stCondLst>
                                        </p:cTn>
                                        <p:tgtEl>
                                          <p:spTgt spid="77"/>
                                        </p:tgtEl>
                                        <p:attrNameLst>
                                          <p:attrName>style.visibility</p:attrName>
                                        </p:attrNameLst>
                                      </p:cBhvr>
                                      <p:to>
                                        <p:strVal val="hidden"/>
                                      </p:to>
                                    </p:set>
                                  </p:childTnLst>
                                </p:cTn>
                              </p:par>
                              <p:par>
                                <p:cTn id="213" presetID="1" presetClass="exit" presetSubtype="0" fill="hold" grpId="2" nodeType="withEffect">
                                  <p:stCondLst>
                                    <p:cond delay="0"/>
                                  </p:stCondLst>
                                  <p:childTnLst>
                                    <p:set>
                                      <p:cBhvr>
                                        <p:cTn id="214" dur="1" fill="hold">
                                          <p:stCondLst>
                                            <p:cond delay="0"/>
                                          </p:stCondLst>
                                        </p:cTn>
                                        <p:tgtEl>
                                          <p:spTgt spid="65"/>
                                        </p:tgtEl>
                                        <p:attrNameLst>
                                          <p:attrName>style.visibility</p:attrName>
                                        </p:attrNameLst>
                                      </p:cBhvr>
                                      <p:to>
                                        <p:strVal val="hidden"/>
                                      </p:to>
                                    </p:set>
                                  </p:childTnLst>
                                </p:cTn>
                              </p:par>
                              <p:par>
                                <p:cTn id="215" presetID="1" presetClass="exit" presetSubtype="0" fill="hold" grpId="0" nodeType="withEffect">
                                  <p:stCondLst>
                                    <p:cond delay="0"/>
                                  </p:stCondLst>
                                  <p:childTnLst>
                                    <p:set>
                                      <p:cBhvr>
                                        <p:cTn id="216" dur="1" fill="hold">
                                          <p:stCondLst>
                                            <p:cond delay="0"/>
                                          </p:stCondLst>
                                        </p:cTn>
                                        <p:tgtEl>
                                          <p:spTgt spid="69"/>
                                        </p:tgtEl>
                                        <p:attrNameLst>
                                          <p:attrName>style.visibility</p:attrName>
                                        </p:attrNameLst>
                                      </p:cBhvr>
                                      <p:to>
                                        <p:strVal val="hidden"/>
                                      </p:to>
                                    </p:set>
                                  </p:childTnLst>
                                </p:cTn>
                              </p:par>
                            </p:childTnLst>
                          </p:cTn>
                        </p:par>
                      </p:childTnLst>
                    </p:cTn>
                  </p:par>
                  <p:par>
                    <p:cTn id="217" fill="hold">
                      <p:stCondLst>
                        <p:cond delay="indefinite"/>
                      </p:stCondLst>
                      <p:childTnLst>
                        <p:par>
                          <p:cTn id="218" fill="hold">
                            <p:stCondLst>
                              <p:cond delay="0"/>
                            </p:stCondLst>
                            <p:childTnLst>
                              <p:par>
                                <p:cTn id="219" presetID="1" presetClass="exit" presetSubtype="0" fill="hold" grpId="1" nodeType="clickEffect">
                                  <p:stCondLst>
                                    <p:cond delay="0"/>
                                  </p:stCondLst>
                                  <p:childTnLst>
                                    <p:set>
                                      <p:cBhvr>
                                        <p:cTn id="220" dur="1" fill="hold">
                                          <p:stCondLst>
                                            <p:cond delay="0"/>
                                          </p:stCondLst>
                                        </p:cTn>
                                        <p:tgtEl>
                                          <p:spTgt spid="80"/>
                                        </p:tgtEl>
                                        <p:attrNameLst>
                                          <p:attrName>style.visibility</p:attrName>
                                        </p:attrNameLst>
                                      </p:cBhvr>
                                      <p:to>
                                        <p:strVal val="hidden"/>
                                      </p:to>
                                    </p:set>
                                  </p:childTnLst>
                                </p:cTn>
                              </p:par>
                              <p:par>
                                <p:cTn id="221" presetID="1" presetClass="exit" presetSubtype="0" fill="hold" nodeType="withEffect">
                                  <p:stCondLst>
                                    <p:cond delay="0"/>
                                  </p:stCondLst>
                                  <p:childTnLst>
                                    <p:set>
                                      <p:cBhvr>
                                        <p:cTn id="222" dur="1" fill="hold">
                                          <p:stCondLst>
                                            <p:cond delay="0"/>
                                          </p:stCondLst>
                                        </p:cTn>
                                        <p:tgtEl>
                                          <p:spTgt spid="73"/>
                                        </p:tgtEl>
                                        <p:attrNameLst>
                                          <p:attrName>style.visibility</p:attrName>
                                        </p:attrNameLst>
                                      </p:cBhvr>
                                      <p:to>
                                        <p:strVal val="hidden"/>
                                      </p:to>
                                    </p:set>
                                  </p:childTnLst>
                                </p:cTn>
                              </p:par>
                              <p:par>
                                <p:cTn id="223" presetID="1" presetClass="entr" presetSubtype="0" fill="hold" grpId="3" nodeType="withEffect">
                                  <p:stCondLst>
                                    <p:cond delay="0"/>
                                  </p:stCondLst>
                                  <p:childTnLst>
                                    <p:set>
                                      <p:cBhvr>
                                        <p:cTn id="224" dur="1" fill="hold">
                                          <p:stCondLst>
                                            <p:cond delay="0"/>
                                          </p:stCondLst>
                                        </p:cTn>
                                        <p:tgtEl>
                                          <p:spTgt spid="42"/>
                                        </p:tgtEl>
                                        <p:attrNameLst>
                                          <p:attrName>style.visibility</p:attrName>
                                        </p:attrNameLst>
                                      </p:cBhvr>
                                      <p:to>
                                        <p:strVal val="visible"/>
                                      </p:to>
                                    </p:set>
                                  </p:childTnLst>
                                </p:cTn>
                              </p:par>
                              <p:par>
                                <p:cTn id="225" presetID="1" presetClass="entr" presetSubtype="0" fill="hold" grpId="3" nodeType="withEffect">
                                  <p:stCondLst>
                                    <p:cond delay="0"/>
                                  </p:stCondLst>
                                  <p:childTnLst>
                                    <p:set>
                                      <p:cBhvr>
                                        <p:cTn id="226" dur="1" fill="hold">
                                          <p:stCondLst>
                                            <p:cond delay="0"/>
                                          </p:stCondLst>
                                        </p:cTn>
                                        <p:tgtEl>
                                          <p:spTgt spid="77"/>
                                        </p:tgtEl>
                                        <p:attrNameLst>
                                          <p:attrName>style.visibility</p:attrName>
                                        </p:attrNameLst>
                                      </p:cBhvr>
                                      <p:to>
                                        <p:strVal val="visible"/>
                                      </p:to>
                                    </p:set>
                                  </p:childTnLst>
                                </p:cTn>
                              </p:par>
                              <p:par>
                                <p:cTn id="227" presetID="1" presetClass="entr" presetSubtype="0" fill="hold" grpId="3" nodeType="withEffect">
                                  <p:stCondLst>
                                    <p:cond delay="0"/>
                                  </p:stCondLst>
                                  <p:childTnLst>
                                    <p:set>
                                      <p:cBhvr>
                                        <p:cTn id="228" dur="1" fill="hold">
                                          <p:stCondLst>
                                            <p:cond delay="0"/>
                                          </p:stCondLst>
                                        </p:cTn>
                                        <p:tgtEl>
                                          <p:spTgt spid="65"/>
                                        </p:tgtEl>
                                        <p:attrNameLst>
                                          <p:attrName>style.visibility</p:attrName>
                                        </p:attrNameLst>
                                      </p:cBhvr>
                                      <p:to>
                                        <p:strVal val="visible"/>
                                      </p:to>
                                    </p:set>
                                  </p:childTnLst>
                                </p:cTn>
                              </p:par>
                              <p:par>
                                <p:cTn id="229" presetID="1" presetClass="entr" presetSubtype="0" fill="hold" grpId="1" nodeType="withEffect">
                                  <p:stCondLst>
                                    <p:cond delay="0"/>
                                  </p:stCondLst>
                                  <p:childTnLst>
                                    <p:set>
                                      <p:cBhvr>
                                        <p:cTn id="230" dur="1" fill="hold">
                                          <p:stCondLst>
                                            <p:cond delay="0"/>
                                          </p:stCondLst>
                                        </p:cTn>
                                        <p:tgtEl>
                                          <p:spTgt spid="69"/>
                                        </p:tgtEl>
                                        <p:attrNameLst>
                                          <p:attrName>style.visibility</p:attrName>
                                        </p:attrNameLst>
                                      </p:cBhvr>
                                      <p:to>
                                        <p:strVal val="visible"/>
                                      </p:to>
                                    </p:set>
                                  </p:childTnLst>
                                </p:cTn>
                              </p:par>
                            </p:childTnLst>
                          </p:cTn>
                        </p:par>
                      </p:childTnLst>
                    </p:cTn>
                  </p:par>
                </p:childTnLst>
              </p:cTn>
              <p:nextCondLst>
                <p:cond evt="onClick" delay="0">
                  <p:tgtEl>
                    <p:spTgt spid="53"/>
                  </p:tgtEl>
                </p:cond>
              </p:nextCondLst>
            </p:seq>
            <p:seq concurrent="1" nextAc="seek">
              <p:cTn id="231" restart="whenNotActive" fill="hold" evtFilter="cancelBubble" nodeType="interactiveSeq">
                <p:stCondLst>
                  <p:cond evt="onClick" delay="0">
                    <p:tgtEl>
                      <p:spTgt spid="41"/>
                    </p:tgtEl>
                  </p:cond>
                </p:stCondLst>
                <p:endSync evt="end" delay="0">
                  <p:rtn val="all"/>
                </p:endSync>
                <p:childTnLst>
                  <p:par>
                    <p:cTn id="232" fill="hold">
                      <p:stCondLst>
                        <p:cond delay="0"/>
                      </p:stCondLst>
                      <p:childTnLst>
                        <p:par>
                          <p:cTn id="233" fill="hold">
                            <p:stCondLst>
                              <p:cond delay="0"/>
                            </p:stCondLst>
                            <p:childTnLst>
                              <p:par>
                                <p:cTn id="234" presetID="1" presetClass="entr" presetSubtype="0" fill="hold" grpId="0" nodeType="clickEffect">
                                  <p:stCondLst>
                                    <p:cond delay="0"/>
                                  </p:stCondLst>
                                  <p:childTnLst>
                                    <p:set>
                                      <p:cBhvr>
                                        <p:cTn id="235" dur="1" fill="hold">
                                          <p:stCondLst>
                                            <p:cond delay="0"/>
                                          </p:stCondLst>
                                        </p:cTn>
                                        <p:tgtEl>
                                          <p:spTgt spid="81"/>
                                        </p:tgtEl>
                                        <p:attrNameLst>
                                          <p:attrName>style.visibility</p:attrName>
                                        </p:attrNameLst>
                                      </p:cBhvr>
                                      <p:to>
                                        <p:strVal val="visible"/>
                                      </p:to>
                                    </p:set>
                                  </p:childTnLst>
                                </p:cTn>
                              </p:par>
                              <p:par>
                                <p:cTn id="236" presetID="1" presetClass="entr" presetSubtype="0" fill="hold" nodeType="withEffect">
                                  <p:stCondLst>
                                    <p:cond delay="0"/>
                                  </p:stCondLst>
                                  <p:childTnLst>
                                    <p:set>
                                      <p:cBhvr>
                                        <p:cTn id="237" dur="1" fill="hold">
                                          <p:stCondLst>
                                            <p:cond delay="0"/>
                                          </p:stCondLst>
                                        </p:cTn>
                                        <p:tgtEl>
                                          <p:spTgt spid="82"/>
                                        </p:tgtEl>
                                        <p:attrNameLst>
                                          <p:attrName>style.visibility</p:attrName>
                                        </p:attrNameLst>
                                      </p:cBhvr>
                                      <p:to>
                                        <p:strVal val="visible"/>
                                      </p:to>
                                    </p:set>
                                  </p:childTnLst>
                                </p:cTn>
                              </p:par>
                              <p:par>
                                <p:cTn id="238" presetID="1" presetClass="exit" presetSubtype="0" fill="hold" grpId="4" nodeType="withEffect">
                                  <p:stCondLst>
                                    <p:cond delay="0"/>
                                  </p:stCondLst>
                                  <p:childTnLst>
                                    <p:set>
                                      <p:cBhvr>
                                        <p:cTn id="239" dur="1" fill="hold">
                                          <p:stCondLst>
                                            <p:cond delay="0"/>
                                          </p:stCondLst>
                                        </p:cTn>
                                        <p:tgtEl>
                                          <p:spTgt spid="77"/>
                                        </p:tgtEl>
                                        <p:attrNameLst>
                                          <p:attrName>style.visibility</p:attrName>
                                        </p:attrNameLst>
                                      </p:cBhvr>
                                      <p:to>
                                        <p:strVal val="hidden"/>
                                      </p:to>
                                    </p:set>
                                  </p:childTnLst>
                                </p:cTn>
                              </p:par>
                              <p:par>
                                <p:cTn id="240" presetID="1" presetClass="exit" presetSubtype="0" fill="hold" grpId="4" nodeType="withEffect">
                                  <p:stCondLst>
                                    <p:cond delay="0"/>
                                  </p:stCondLst>
                                  <p:childTnLst>
                                    <p:set>
                                      <p:cBhvr>
                                        <p:cTn id="241" dur="1" fill="hold">
                                          <p:stCondLst>
                                            <p:cond delay="0"/>
                                          </p:stCondLst>
                                        </p:cTn>
                                        <p:tgtEl>
                                          <p:spTgt spid="65"/>
                                        </p:tgtEl>
                                        <p:attrNameLst>
                                          <p:attrName>style.visibility</p:attrName>
                                        </p:attrNameLst>
                                      </p:cBhvr>
                                      <p:to>
                                        <p:strVal val="hidden"/>
                                      </p:to>
                                    </p:set>
                                  </p:childTnLst>
                                </p:cTn>
                              </p:par>
                              <p:par>
                                <p:cTn id="242" presetID="1" presetClass="exit" presetSubtype="0" fill="hold" grpId="2" nodeType="withEffect">
                                  <p:stCondLst>
                                    <p:cond delay="0"/>
                                  </p:stCondLst>
                                  <p:childTnLst>
                                    <p:set>
                                      <p:cBhvr>
                                        <p:cTn id="243" dur="1" fill="hold">
                                          <p:stCondLst>
                                            <p:cond delay="0"/>
                                          </p:stCondLst>
                                        </p:cTn>
                                        <p:tgtEl>
                                          <p:spTgt spid="69"/>
                                        </p:tgtEl>
                                        <p:attrNameLst>
                                          <p:attrName>style.visibility</p:attrName>
                                        </p:attrNameLst>
                                      </p:cBhvr>
                                      <p:to>
                                        <p:strVal val="hidden"/>
                                      </p:to>
                                    </p:set>
                                  </p:childTnLst>
                                </p:cTn>
                              </p:par>
                            </p:childTnLst>
                          </p:cTn>
                        </p:par>
                      </p:childTnLst>
                    </p:cTn>
                  </p:par>
                  <p:par>
                    <p:cTn id="244" fill="hold">
                      <p:stCondLst>
                        <p:cond delay="indefinite"/>
                      </p:stCondLst>
                      <p:childTnLst>
                        <p:par>
                          <p:cTn id="245" fill="hold">
                            <p:stCondLst>
                              <p:cond delay="0"/>
                            </p:stCondLst>
                            <p:childTnLst>
                              <p:par>
                                <p:cTn id="246" presetID="1" presetClass="exit" presetSubtype="0" fill="hold" grpId="1" nodeType="clickEffect">
                                  <p:stCondLst>
                                    <p:cond delay="0"/>
                                  </p:stCondLst>
                                  <p:childTnLst>
                                    <p:set>
                                      <p:cBhvr>
                                        <p:cTn id="247" dur="1" fill="hold">
                                          <p:stCondLst>
                                            <p:cond delay="0"/>
                                          </p:stCondLst>
                                        </p:cTn>
                                        <p:tgtEl>
                                          <p:spTgt spid="81"/>
                                        </p:tgtEl>
                                        <p:attrNameLst>
                                          <p:attrName>style.visibility</p:attrName>
                                        </p:attrNameLst>
                                      </p:cBhvr>
                                      <p:to>
                                        <p:strVal val="hidden"/>
                                      </p:to>
                                    </p:set>
                                  </p:childTnLst>
                                </p:cTn>
                              </p:par>
                              <p:par>
                                <p:cTn id="248" presetID="1" presetClass="exit" presetSubtype="0" fill="hold" nodeType="withEffect">
                                  <p:stCondLst>
                                    <p:cond delay="0"/>
                                  </p:stCondLst>
                                  <p:childTnLst>
                                    <p:set>
                                      <p:cBhvr>
                                        <p:cTn id="249" dur="1" fill="hold">
                                          <p:stCondLst>
                                            <p:cond delay="0"/>
                                          </p:stCondLst>
                                        </p:cTn>
                                        <p:tgtEl>
                                          <p:spTgt spid="82"/>
                                        </p:tgtEl>
                                        <p:attrNameLst>
                                          <p:attrName>style.visibility</p:attrName>
                                        </p:attrNameLst>
                                      </p:cBhvr>
                                      <p:to>
                                        <p:strVal val="hidden"/>
                                      </p:to>
                                    </p:set>
                                  </p:childTnLst>
                                </p:cTn>
                              </p:par>
                              <p:par>
                                <p:cTn id="250" presetID="1" presetClass="entr" presetSubtype="0" fill="hold" grpId="5" nodeType="withEffect">
                                  <p:stCondLst>
                                    <p:cond delay="0"/>
                                  </p:stCondLst>
                                  <p:childTnLst>
                                    <p:set>
                                      <p:cBhvr>
                                        <p:cTn id="251" dur="1" fill="hold">
                                          <p:stCondLst>
                                            <p:cond delay="0"/>
                                          </p:stCondLst>
                                        </p:cTn>
                                        <p:tgtEl>
                                          <p:spTgt spid="77"/>
                                        </p:tgtEl>
                                        <p:attrNameLst>
                                          <p:attrName>style.visibility</p:attrName>
                                        </p:attrNameLst>
                                      </p:cBhvr>
                                      <p:to>
                                        <p:strVal val="visible"/>
                                      </p:to>
                                    </p:set>
                                  </p:childTnLst>
                                </p:cTn>
                              </p:par>
                              <p:par>
                                <p:cTn id="252" presetID="1" presetClass="entr" presetSubtype="0" fill="hold" grpId="5" nodeType="withEffect">
                                  <p:stCondLst>
                                    <p:cond delay="0"/>
                                  </p:stCondLst>
                                  <p:childTnLst>
                                    <p:set>
                                      <p:cBhvr>
                                        <p:cTn id="253" dur="1" fill="hold">
                                          <p:stCondLst>
                                            <p:cond delay="0"/>
                                          </p:stCondLst>
                                        </p:cTn>
                                        <p:tgtEl>
                                          <p:spTgt spid="65"/>
                                        </p:tgtEl>
                                        <p:attrNameLst>
                                          <p:attrName>style.visibility</p:attrName>
                                        </p:attrNameLst>
                                      </p:cBhvr>
                                      <p:to>
                                        <p:strVal val="visible"/>
                                      </p:to>
                                    </p:set>
                                  </p:childTnLst>
                                </p:cTn>
                              </p:par>
                              <p:par>
                                <p:cTn id="254" presetID="1" presetClass="entr" presetSubtype="0" fill="hold" grpId="3" nodeType="withEffect">
                                  <p:stCondLst>
                                    <p:cond delay="0"/>
                                  </p:stCondLst>
                                  <p:childTnLst>
                                    <p:set>
                                      <p:cBhvr>
                                        <p:cTn id="255" dur="1" fill="hold">
                                          <p:stCondLst>
                                            <p:cond delay="0"/>
                                          </p:stCondLst>
                                        </p:cTn>
                                        <p:tgtEl>
                                          <p:spTgt spid="69"/>
                                        </p:tgtEl>
                                        <p:attrNameLst>
                                          <p:attrName>style.visibility</p:attrName>
                                        </p:attrNameLst>
                                      </p:cBhvr>
                                      <p:to>
                                        <p:strVal val="visible"/>
                                      </p:to>
                                    </p:set>
                                  </p:childTnLst>
                                </p:cTn>
                              </p:par>
                            </p:childTnLst>
                          </p:cTn>
                        </p:par>
                      </p:childTnLst>
                    </p:cTn>
                  </p:par>
                </p:childTnLst>
              </p:cTn>
              <p:nextCondLst>
                <p:cond evt="onClick" delay="0">
                  <p:tgtEl>
                    <p:spTgt spid="41"/>
                  </p:tgtEl>
                </p:cond>
              </p:nextCondLst>
            </p:seq>
            <p:seq concurrent="1" nextAc="seek">
              <p:cTn id="256" restart="whenNotActive" fill="hold" evtFilter="cancelBubble" nodeType="interactiveSeq">
                <p:stCondLst>
                  <p:cond evt="onClick" delay="0">
                    <p:tgtEl>
                      <p:spTgt spid="76"/>
                    </p:tgtEl>
                  </p:cond>
                </p:stCondLst>
                <p:endSync evt="end" delay="0">
                  <p:rtn val="all"/>
                </p:endSync>
                <p:childTnLst>
                  <p:par>
                    <p:cTn id="257" fill="hold">
                      <p:stCondLst>
                        <p:cond delay="0"/>
                      </p:stCondLst>
                      <p:childTnLst>
                        <p:par>
                          <p:cTn id="258" fill="hold">
                            <p:stCondLst>
                              <p:cond delay="0"/>
                            </p:stCondLst>
                            <p:childTnLst>
                              <p:par>
                                <p:cTn id="259" presetID="1" presetClass="entr" presetSubtype="0" fill="hold" grpId="0" nodeType="clickEffect">
                                  <p:stCondLst>
                                    <p:cond delay="0"/>
                                  </p:stCondLst>
                                  <p:childTnLst>
                                    <p:set>
                                      <p:cBhvr>
                                        <p:cTn id="260" dur="1" fill="hold">
                                          <p:stCondLst>
                                            <p:cond delay="0"/>
                                          </p:stCondLst>
                                        </p:cTn>
                                        <p:tgtEl>
                                          <p:spTgt spid="83"/>
                                        </p:tgtEl>
                                        <p:attrNameLst>
                                          <p:attrName>style.visibility</p:attrName>
                                        </p:attrNameLst>
                                      </p:cBhvr>
                                      <p:to>
                                        <p:strVal val="visible"/>
                                      </p:to>
                                    </p:set>
                                  </p:childTnLst>
                                </p:cTn>
                              </p:par>
                              <p:par>
                                <p:cTn id="261" presetID="1" presetClass="entr" presetSubtype="0" fill="hold" nodeType="withEffect">
                                  <p:stCondLst>
                                    <p:cond delay="0"/>
                                  </p:stCondLst>
                                  <p:childTnLst>
                                    <p:set>
                                      <p:cBhvr>
                                        <p:cTn id="262" dur="1" fill="hold">
                                          <p:stCondLst>
                                            <p:cond delay="0"/>
                                          </p:stCondLst>
                                        </p:cTn>
                                        <p:tgtEl>
                                          <p:spTgt spid="84"/>
                                        </p:tgtEl>
                                        <p:attrNameLst>
                                          <p:attrName>style.visibility</p:attrName>
                                        </p:attrNameLst>
                                      </p:cBhvr>
                                      <p:to>
                                        <p:strVal val="visible"/>
                                      </p:to>
                                    </p:set>
                                  </p:childTnLst>
                                </p:cTn>
                              </p:par>
                              <p:par>
                                <p:cTn id="263" presetID="1" presetClass="exit" presetSubtype="0" fill="hold" grpId="2" nodeType="withEffect">
                                  <p:stCondLst>
                                    <p:cond delay="0"/>
                                  </p:stCondLst>
                                  <p:childTnLst>
                                    <p:set>
                                      <p:cBhvr>
                                        <p:cTn id="264" dur="1" fill="hold">
                                          <p:stCondLst>
                                            <p:cond delay="0"/>
                                          </p:stCondLst>
                                        </p:cTn>
                                        <p:tgtEl>
                                          <p:spTgt spid="52"/>
                                        </p:tgtEl>
                                        <p:attrNameLst>
                                          <p:attrName>style.visibility</p:attrName>
                                        </p:attrNameLst>
                                      </p:cBhvr>
                                      <p:to>
                                        <p:strVal val="hidden"/>
                                      </p:to>
                                    </p:set>
                                  </p:childTnLst>
                                </p:cTn>
                              </p:par>
                              <p:par>
                                <p:cTn id="265" presetID="1" presetClass="exit" presetSubtype="0" fill="hold" grpId="4" nodeType="withEffect">
                                  <p:stCondLst>
                                    <p:cond delay="0"/>
                                  </p:stCondLst>
                                  <p:childTnLst>
                                    <p:set>
                                      <p:cBhvr>
                                        <p:cTn id="266" dur="1" fill="hold">
                                          <p:stCondLst>
                                            <p:cond delay="0"/>
                                          </p:stCondLst>
                                        </p:cTn>
                                        <p:tgtEl>
                                          <p:spTgt spid="42"/>
                                        </p:tgtEl>
                                        <p:attrNameLst>
                                          <p:attrName>style.visibility</p:attrName>
                                        </p:attrNameLst>
                                      </p:cBhvr>
                                      <p:to>
                                        <p:strVal val="hidden"/>
                                      </p:to>
                                    </p:set>
                                  </p:childTnLst>
                                </p:cTn>
                              </p:par>
                              <p:par>
                                <p:cTn id="267" presetID="1" presetClass="exit" presetSubtype="0" fill="hold" grpId="0" nodeType="withEffect">
                                  <p:stCondLst>
                                    <p:cond delay="0"/>
                                  </p:stCondLst>
                                  <p:childTnLst>
                                    <p:set>
                                      <p:cBhvr>
                                        <p:cTn id="268" dur="1" fill="hold">
                                          <p:stCondLst>
                                            <p:cond delay="0"/>
                                          </p:stCondLst>
                                        </p:cTn>
                                        <p:tgtEl>
                                          <p:spTgt spid="38"/>
                                        </p:tgtEl>
                                        <p:attrNameLst>
                                          <p:attrName>style.visibility</p:attrName>
                                        </p:attrNameLst>
                                      </p:cBhvr>
                                      <p:to>
                                        <p:strVal val="hidden"/>
                                      </p:to>
                                    </p:set>
                                  </p:childTnLst>
                                </p:cTn>
                              </p:par>
                            </p:childTnLst>
                          </p:cTn>
                        </p:par>
                      </p:childTnLst>
                    </p:cTn>
                  </p:par>
                  <p:par>
                    <p:cTn id="269" fill="hold">
                      <p:stCondLst>
                        <p:cond delay="indefinite"/>
                      </p:stCondLst>
                      <p:childTnLst>
                        <p:par>
                          <p:cTn id="270" fill="hold">
                            <p:stCondLst>
                              <p:cond delay="0"/>
                            </p:stCondLst>
                            <p:childTnLst>
                              <p:par>
                                <p:cTn id="271" presetID="1" presetClass="exit" presetSubtype="0" fill="hold" grpId="1" nodeType="clickEffect">
                                  <p:stCondLst>
                                    <p:cond delay="0"/>
                                  </p:stCondLst>
                                  <p:childTnLst>
                                    <p:set>
                                      <p:cBhvr>
                                        <p:cTn id="272" dur="1" fill="hold">
                                          <p:stCondLst>
                                            <p:cond delay="0"/>
                                          </p:stCondLst>
                                        </p:cTn>
                                        <p:tgtEl>
                                          <p:spTgt spid="83"/>
                                        </p:tgtEl>
                                        <p:attrNameLst>
                                          <p:attrName>style.visibility</p:attrName>
                                        </p:attrNameLst>
                                      </p:cBhvr>
                                      <p:to>
                                        <p:strVal val="hidden"/>
                                      </p:to>
                                    </p:set>
                                  </p:childTnLst>
                                </p:cTn>
                              </p:par>
                              <p:par>
                                <p:cTn id="273" presetID="1" presetClass="exit" presetSubtype="0" fill="hold" nodeType="withEffect">
                                  <p:stCondLst>
                                    <p:cond delay="0"/>
                                  </p:stCondLst>
                                  <p:childTnLst>
                                    <p:set>
                                      <p:cBhvr>
                                        <p:cTn id="274" dur="1" fill="hold">
                                          <p:stCondLst>
                                            <p:cond delay="0"/>
                                          </p:stCondLst>
                                        </p:cTn>
                                        <p:tgtEl>
                                          <p:spTgt spid="84"/>
                                        </p:tgtEl>
                                        <p:attrNameLst>
                                          <p:attrName>style.visibility</p:attrName>
                                        </p:attrNameLst>
                                      </p:cBhvr>
                                      <p:to>
                                        <p:strVal val="hidden"/>
                                      </p:to>
                                    </p:set>
                                  </p:childTnLst>
                                </p:cTn>
                              </p:par>
                              <p:par>
                                <p:cTn id="275" presetID="1" presetClass="entr" presetSubtype="0" fill="hold" grpId="3" nodeType="withEffect">
                                  <p:stCondLst>
                                    <p:cond delay="0"/>
                                  </p:stCondLst>
                                  <p:childTnLst>
                                    <p:set>
                                      <p:cBhvr>
                                        <p:cTn id="276" dur="1" fill="hold">
                                          <p:stCondLst>
                                            <p:cond delay="0"/>
                                          </p:stCondLst>
                                        </p:cTn>
                                        <p:tgtEl>
                                          <p:spTgt spid="52"/>
                                        </p:tgtEl>
                                        <p:attrNameLst>
                                          <p:attrName>style.visibility</p:attrName>
                                        </p:attrNameLst>
                                      </p:cBhvr>
                                      <p:to>
                                        <p:strVal val="visible"/>
                                      </p:to>
                                    </p:set>
                                  </p:childTnLst>
                                </p:cTn>
                              </p:par>
                              <p:par>
                                <p:cTn id="277" presetID="1" presetClass="entr" presetSubtype="0" fill="hold" grpId="5" nodeType="withEffect">
                                  <p:stCondLst>
                                    <p:cond delay="0"/>
                                  </p:stCondLst>
                                  <p:childTnLst>
                                    <p:set>
                                      <p:cBhvr>
                                        <p:cTn id="278" dur="1" fill="hold">
                                          <p:stCondLst>
                                            <p:cond delay="0"/>
                                          </p:stCondLst>
                                        </p:cTn>
                                        <p:tgtEl>
                                          <p:spTgt spid="42"/>
                                        </p:tgtEl>
                                        <p:attrNameLst>
                                          <p:attrName>style.visibility</p:attrName>
                                        </p:attrNameLst>
                                      </p:cBhvr>
                                      <p:to>
                                        <p:strVal val="visible"/>
                                      </p:to>
                                    </p:set>
                                  </p:childTnLst>
                                </p:cTn>
                              </p:par>
                              <p:par>
                                <p:cTn id="279" presetID="1" presetClass="entr" presetSubtype="0" fill="hold" grpId="1" nodeType="withEffect">
                                  <p:stCondLst>
                                    <p:cond delay="0"/>
                                  </p:stCondLst>
                                  <p:childTnLst>
                                    <p:set>
                                      <p:cBhvr>
                                        <p:cTn id="280"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76"/>
                  </p:tgtEl>
                </p:cond>
              </p:nextCondLst>
            </p:seq>
            <p:seq concurrent="1" nextAc="seek">
              <p:cTn id="281" restart="whenNotActive" fill="hold" evtFilter="cancelBubble" nodeType="interactiveSeq">
                <p:stCondLst>
                  <p:cond evt="onClick" delay="0">
                    <p:tgtEl>
                      <p:spTgt spid="64"/>
                    </p:tgtEl>
                  </p:cond>
                </p:stCondLst>
                <p:endSync evt="end" delay="0">
                  <p:rtn val="all"/>
                </p:endSync>
                <p:childTnLst>
                  <p:par>
                    <p:cTn id="282" fill="hold">
                      <p:stCondLst>
                        <p:cond delay="0"/>
                      </p:stCondLst>
                      <p:childTnLst>
                        <p:par>
                          <p:cTn id="283" fill="hold">
                            <p:stCondLst>
                              <p:cond delay="0"/>
                            </p:stCondLst>
                            <p:childTnLst>
                              <p:par>
                                <p:cTn id="284" presetID="1" presetClass="entr" presetSubtype="0" fill="hold" grpId="0" nodeType="clickEffect">
                                  <p:stCondLst>
                                    <p:cond delay="0"/>
                                  </p:stCondLst>
                                  <p:childTnLst>
                                    <p:set>
                                      <p:cBhvr>
                                        <p:cTn id="285" dur="1" fill="hold">
                                          <p:stCondLst>
                                            <p:cond delay="0"/>
                                          </p:stCondLst>
                                        </p:cTn>
                                        <p:tgtEl>
                                          <p:spTgt spid="49"/>
                                        </p:tgtEl>
                                        <p:attrNameLst>
                                          <p:attrName>style.visibility</p:attrName>
                                        </p:attrNameLst>
                                      </p:cBhvr>
                                      <p:to>
                                        <p:strVal val="visible"/>
                                      </p:to>
                                    </p:set>
                                  </p:childTnLst>
                                </p:cTn>
                              </p:par>
                              <p:par>
                                <p:cTn id="286" presetID="1" presetClass="entr" presetSubtype="0" fill="hold" nodeType="withEffect">
                                  <p:stCondLst>
                                    <p:cond delay="0"/>
                                  </p:stCondLst>
                                  <p:childTnLst>
                                    <p:set>
                                      <p:cBhvr>
                                        <p:cTn id="287" dur="1" fill="hold">
                                          <p:stCondLst>
                                            <p:cond delay="0"/>
                                          </p:stCondLst>
                                        </p:cTn>
                                        <p:tgtEl>
                                          <p:spTgt spid="50"/>
                                        </p:tgtEl>
                                        <p:attrNameLst>
                                          <p:attrName>style.visibility</p:attrName>
                                        </p:attrNameLst>
                                      </p:cBhvr>
                                      <p:to>
                                        <p:strVal val="visible"/>
                                      </p:to>
                                    </p:set>
                                  </p:childTnLst>
                                </p:cTn>
                              </p:par>
                              <p:par>
                                <p:cTn id="288" presetID="1" presetClass="exit" presetSubtype="0" fill="hold" grpId="4" nodeType="withEffect">
                                  <p:stCondLst>
                                    <p:cond delay="0"/>
                                  </p:stCondLst>
                                  <p:childTnLst>
                                    <p:set>
                                      <p:cBhvr>
                                        <p:cTn id="289" dur="1" fill="hold">
                                          <p:stCondLst>
                                            <p:cond delay="0"/>
                                          </p:stCondLst>
                                        </p:cTn>
                                        <p:tgtEl>
                                          <p:spTgt spid="52"/>
                                        </p:tgtEl>
                                        <p:attrNameLst>
                                          <p:attrName>style.visibility</p:attrName>
                                        </p:attrNameLst>
                                      </p:cBhvr>
                                      <p:to>
                                        <p:strVal val="hidden"/>
                                      </p:to>
                                    </p:set>
                                  </p:childTnLst>
                                </p:cTn>
                              </p:par>
                              <p:par>
                                <p:cTn id="290" presetID="1" presetClass="exit" presetSubtype="0" fill="hold" grpId="6" nodeType="withEffect">
                                  <p:stCondLst>
                                    <p:cond delay="0"/>
                                  </p:stCondLst>
                                  <p:childTnLst>
                                    <p:set>
                                      <p:cBhvr>
                                        <p:cTn id="291" dur="1" fill="hold">
                                          <p:stCondLst>
                                            <p:cond delay="0"/>
                                          </p:stCondLst>
                                        </p:cTn>
                                        <p:tgtEl>
                                          <p:spTgt spid="42"/>
                                        </p:tgtEl>
                                        <p:attrNameLst>
                                          <p:attrName>style.visibility</p:attrName>
                                        </p:attrNameLst>
                                      </p:cBhvr>
                                      <p:to>
                                        <p:strVal val="hidden"/>
                                      </p:to>
                                    </p:set>
                                  </p:childTnLst>
                                </p:cTn>
                              </p:par>
                              <p:par>
                                <p:cTn id="292" presetID="1" presetClass="exit" presetSubtype="0" fill="hold" grpId="6" nodeType="withEffect">
                                  <p:stCondLst>
                                    <p:cond delay="0"/>
                                  </p:stCondLst>
                                  <p:childTnLst>
                                    <p:set>
                                      <p:cBhvr>
                                        <p:cTn id="293" dur="1" fill="hold">
                                          <p:stCondLst>
                                            <p:cond delay="0"/>
                                          </p:stCondLst>
                                        </p:cTn>
                                        <p:tgtEl>
                                          <p:spTgt spid="77"/>
                                        </p:tgtEl>
                                        <p:attrNameLst>
                                          <p:attrName>style.visibility</p:attrName>
                                        </p:attrNameLst>
                                      </p:cBhvr>
                                      <p:to>
                                        <p:strVal val="hidden"/>
                                      </p:to>
                                    </p:set>
                                  </p:childTnLst>
                                </p:cTn>
                              </p:par>
                              <p:par>
                                <p:cTn id="294" presetID="1" presetClass="exit" presetSubtype="0" fill="hold" grpId="2" nodeType="withEffect">
                                  <p:stCondLst>
                                    <p:cond delay="0"/>
                                  </p:stCondLst>
                                  <p:childTnLst>
                                    <p:set>
                                      <p:cBhvr>
                                        <p:cTn id="295" dur="1" fill="hold">
                                          <p:stCondLst>
                                            <p:cond delay="0"/>
                                          </p:stCondLst>
                                        </p:cTn>
                                        <p:tgtEl>
                                          <p:spTgt spid="38"/>
                                        </p:tgtEl>
                                        <p:attrNameLst>
                                          <p:attrName>style.visibility</p:attrName>
                                        </p:attrNameLst>
                                      </p:cBhvr>
                                      <p:to>
                                        <p:strVal val="hidden"/>
                                      </p:to>
                                    </p:set>
                                  </p:childTnLst>
                                </p:cTn>
                              </p:par>
                            </p:childTnLst>
                          </p:cTn>
                        </p:par>
                      </p:childTnLst>
                    </p:cTn>
                  </p:par>
                  <p:par>
                    <p:cTn id="296" fill="hold">
                      <p:stCondLst>
                        <p:cond delay="indefinite"/>
                      </p:stCondLst>
                      <p:childTnLst>
                        <p:par>
                          <p:cTn id="297" fill="hold">
                            <p:stCondLst>
                              <p:cond delay="0"/>
                            </p:stCondLst>
                            <p:childTnLst>
                              <p:par>
                                <p:cTn id="298" presetID="1" presetClass="exit" presetSubtype="0" fill="hold" grpId="1" nodeType="clickEffect">
                                  <p:stCondLst>
                                    <p:cond delay="0"/>
                                  </p:stCondLst>
                                  <p:childTnLst>
                                    <p:set>
                                      <p:cBhvr>
                                        <p:cTn id="299" dur="1" fill="hold">
                                          <p:stCondLst>
                                            <p:cond delay="0"/>
                                          </p:stCondLst>
                                        </p:cTn>
                                        <p:tgtEl>
                                          <p:spTgt spid="49"/>
                                        </p:tgtEl>
                                        <p:attrNameLst>
                                          <p:attrName>style.visibility</p:attrName>
                                        </p:attrNameLst>
                                      </p:cBhvr>
                                      <p:to>
                                        <p:strVal val="hidden"/>
                                      </p:to>
                                    </p:set>
                                  </p:childTnLst>
                                </p:cTn>
                              </p:par>
                              <p:par>
                                <p:cTn id="300" presetID="1" presetClass="exit" presetSubtype="0" fill="hold" nodeType="withEffect">
                                  <p:stCondLst>
                                    <p:cond delay="0"/>
                                  </p:stCondLst>
                                  <p:childTnLst>
                                    <p:set>
                                      <p:cBhvr>
                                        <p:cTn id="301" dur="1" fill="hold">
                                          <p:stCondLst>
                                            <p:cond delay="0"/>
                                          </p:stCondLst>
                                        </p:cTn>
                                        <p:tgtEl>
                                          <p:spTgt spid="50"/>
                                        </p:tgtEl>
                                        <p:attrNameLst>
                                          <p:attrName>style.visibility</p:attrName>
                                        </p:attrNameLst>
                                      </p:cBhvr>
                                      <p:to>
                                        <p:strVal val="hidden"/>
                                      </p:to>
                                    </p:set>
                                  </p:childTnLst>
                                </p:cTn>
                              </p:par>
                              <p:par>
                                <p:cTn id="302" presetID="1" presetClass="entr" presetSubtype="0" fill="hold" grpId="5" nodeType="withEffect">
                                  <p:stCondLst>
                                    <p:cond delay="0"/>
                                  </p:stCondLst>
                                  <p:childTnLst>
                                    <p:set>
                                      <p:cBhvr>
                                        <p:cTn id="303" dur="1" fill="hold">
                                          <p:stCondLst>
                                            <p:cond delay="0"/>
                                          </p:stCondLst>
                                        </p:cTn>
                                        <p:tgtEl>
                                          <p:spTgt spid="52"/>
                                        </p:tgtEl>
                                        <p:attrNameLst>
                                          <p:attrName>style.visibility</p:attrName>
                                        </p:attrNameLst>
                                      </p:cBhvr>
                                      <p:to>
                                        <p:strVal val="visible"/>
                                      </p:to>
                                    </p:set>
                                  </p:childTnLst>
                                </p:cTn>
                              </p:par>
                              <p:par>
                                <p:cTn id="304" presetID="1" presetClass="entr" presetSubtype="0" fill="hold" grpId="7" nodeType="withEffect">
                                  <p:stCondLst>
                                    <p:cond delay="0"/>
                                  </p:stCondLst>
                                  <p:childTnLst>
                                    <p:set>
                                      <p:cBhvr>
                                        <p:cTn id="305" dur="1" fill="hold">
                                          <p:stCondLst>
                                            <p:cond delay="0"/>
                                          </p:stCondLst>
                                        </p:cTn>
                                        <p:tgtEl>
                                          <p:spTgt spid="42"/>
                                        </p:tgtEl>
                                        <p:attrNameLst>
                                          <p:attrName>style.visibility</p:attrName>
                                        </p:attrNameLst>
                                      </p:cBhvr>
                                      <p:to>
                                        <p:strVal val="visible"/>
                                      </p:to>
                                    </p:set>
                                  </p:childTnLst>
                                </p:cTn>
                              </p:par>
                              <p:par>
                                <p:cTn id="306" presetID="1" presetClass="entr" presetSubtype="0" fill="hold" grpId="7" nodeType="withEffect">
                                  <p:stCondLst>
                                    <p:cond delay="0"/>
                                  </p:stCondLst>
                                  <p:childTnLst>
                                    <p:set>
                                      <p:cBhvr>
                                        <p:cTn id="307" dur="1" fill="hold">
                                          <p:stCondLst>
                                            <p:cond delay="0"/>
                                          </p:stCondLst>
                                        </p:cTn>
                                        <p:tgtEl>
                                          <p:spTgt spid="77"/>
                                        </p:tgtEl>
                                        <p:attrNameLst>
                                          <p:attrName>style.visibility</p:attrName>
                                        </p:attrNameLst>
                                      </p:cBhvr>
                                      <p:to>
                                        <p:strVal val="visible"/>
                                      </p:to>
                                    </p:set>
                                  </p:childTnLst>
                                </p:cTn>
                              </p:par>
                              <p:par>
                                <p:cTn id="308" presetID="1" presetClass="entr" presetSubtype="0" fill="hold" grpId="3" nodeType="withEffect">
                                  <p:stCondLst>
                                    <p:cond delay="0"/>
                                  </p:stCondLst>
                                  <p:childTnLst>
                                    <p:set>
                                      <p:cBhvr>
                                        <p:cTn id="309"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64"/>
                  </p:tgtEl>
                </p:cond>
              </p:nextCondLst>
            </p:seq>
            <p:seq concurrent="1" nextAc="seek">
              <p:cTn id="310" restart="whenNotActive" fill="hold" evtFilter="cancelBubble" nodeType="interactiveSeq">
                <p:stCondLst>
                  <p:cond evt="onClick" delay="0">
                    <p:tgtEl>
                      <p:spTgt spid="68"/>
                    </p:tgtEl>
                  </p:cond>
                </p:stCondLst>
                <p:endSync evt="end" delay="0">
                  <p:rtn val="all"/>
                </p:endSync>
                <p:childTnLst>
                  <p:par>
                    <p:cTn id="311" fill="hold">
                      <p:stCondLst>
                        <p:cond delay="0"/>
                      </p:stCondLst>
                      <p:childTnLst>
                        <p:par>
                          <p:cTn id="312" fill="hold">
                            <p:stCondLst>
                              <p:cond delay="0"/>
                            </p:stCondLst>
                            <p:childTnLst>
                              <p:par>
                                <p:cTn id="313" presetID="1" presetClass="entr" presetSubtype="0" fill="hold" grpId="0" nodeType="clickEffect">
                                  <p:stCondLst>
                                    <p:cond delay="0"/>
                                  </p:stCondLst>
                                  <p:childTnLst>
                                    <p:set>
                                      <p:cBhvr>
                                        <p:cTn id="314" dur="1" fill="hold">
                                          <p:stCondLst>
                                            <p:cond delay="0"/>
                                          </p:stCondLst>
                                        </p:cTn>
                                        <p:tgtEl>
                                          <p:spTgt spid="51"/>
                                        </p:tgtEl>
                                        <p:attrNameLst>
                                          <p:attrName>style.visibility</p:attrName>
                                        </p:attrNameLst>
                                      </p:cBhvr>
                                      <p:to>
                                        <p:strVal val="visible"/>
                                      </p:to>
                                    </p:set>
                                  </p:childTnLst>
                                </p:cTn>
                              </p:par>
                              <p:par>
                                <p:cTn id="315" presetID="1" presetClass="entr" presetSubtype="0" fill="hold" nodeType="withEffect">
                                  <p:stCondLst>
                                    <p:cond delay="0"/>
                                  </p:stCondLst>
                                  <p:childTnLst>
                                    <p:set>
                                      <p:cBhvr>
                                        <p:cTn id="316" dur="1" fill="hold">
                                          <p:stCondLst>
                                            <p:cond delay="0"/>
                                          </p:stCondLst>
                                        </p:cTn>
                                        <p:tgtEl>
                                          <p:spTgt spid="60"/>
                                        </p:tgtEl>
                                        <p:attrNameLst>
                                          <p:attrName>style.visibility</p:attrName>
                                        </p:attrNameLst>
                                      </p:cBhvr>
                                      <p:to>
                                        <p:strVal val="visible"/>
                                      </p:to>
                                    </p:set>
                                  </p:childTnLst>
                                </p:cTn>
                              </p:par>
                              <p:par>
                                <p:cTn id="317" presetID="1" presetClass="exit" presetSubtype="0" fill="hold" grpId="6" nodeType="withEffect">
                                  <p:stCondLst>
                                    <p:cond delay="0"/>
                                  </p:stCondLst>
                                  <p:childTnLst>
                                    <p:set>
                                      <p:cBhvr>
                                        <p:cTn id="318" dur="1" fill="hold">
                                          <p:stCondLst>
                                            <p:cond delay="0"/>
                                          </p:stCondLst>
                                        </p:cTn>
                                        <p:tgtEl>
                                          <p:spTgt spid="52"/>
                                        </p:tgtEl>
                                        <p:attrNameLst>
                                          <p:attrName>style.visibility</p:attrName>
                                        </p:attrNameLst>
                                      </p:cBhvr>
                                      <p:to>
                                        <p:strVal val="hidden"/>
                                      </p:to>
                                    </p:set>
                                  </p:childTnLst>
                                </p:cTn>
                              </p:par>
                              <p:par>
                                <p:cTn id="319" presetID="1" presetClass="exit" presetSubtype="0" fill="hold" grpId="8" nodeType="withEffect">
                                  <p:stCondLst>
                                    <p:cond delay="0"/>
                                  </p:stCondLst>
                                  <p:childTnLst>
                                    <p:set>
                                      <p:cBhvr>
                                        <p:cTn id="320" dur="1" fill="hold">
                                          <p:stCondLst>
                                            <p:cond delay="0"/>
                                          </p:stCondLst>
                                        </p:cTn>
                                        <p:tgtEl>
                                          <p:spTgt spid="42"/>
                                        </p:tgtEl>
                                        <p:attrNameLst>
                                          <p:attrName>style.visibility</p:attrName>
                                        </p:attrNameLst>
                                      </p:cBhvr>
                                      <p:to>
                                        <p:strVal val="hidden"/>
                                      </p:to>
                                    </p:set>
                                  </p:childTnLst>
                                </p:cTn>
                              </p:par>
                              <p:par>
                                <p:cTn id="321" presetID="1" presetClass="exit" presetSubtype="0" fill="hold" grpId="8" nodeType="withEffect">
                                  <p:stCondLst>
                                    <p:cond delay="0"/>
                                  </p:stCondLst>
                                  <p:childTnLst>
                                    <p:set>
                                      <p:cBhvr>
                                        <p:cTn id="322" dur="1" fill="hold">
                                          <p:stCondLst>
                                            <p:cond delay="0"/>
                                          </p:stCondLst>
                                        </p:cTn>
                                        <p:tgtEl>
                                          <p:spTgt spid="77"/>
                                        </p:tgtEl>
                                        <p:attrNameLst>
                                          <p:attrName>style.visibility</p:attrName>
                                        </p:attrNameLst>
                                      </p:cBhvr>
                                      <p:to>
                                        <p:strVal val="hidden"/>
                                      </p:to>
                                    </p:set>
                                  </p:childTnLst>
                                </p:cTn>
                              </p:par>
                              <p:par>
                                <p:cTn id="323" presetID="1" presetClass="exit" presetSubtype="0" fill="hold" grpId="6" nodeType="withEffect">
                                  <p:stCondLst>
                                    <p:cond delay="0"/>
                                  </p:stCondLst>
                                  <p:childTnLst>
                                    <p:set>
                                      <p:cBhvr>
                                        <p:cTn id="324" dur="1" fill="hold">
                                          <p:stCondLst>
                                            <p:cond delay="0"/>
                                          </p:stCondLst>
                                        </p:cTn>
                                        <p:tgtEl>
                                          <p:spTgt spid="65"/>
                                        </p:tgtEl>
                                        <p:attrNameLst>
                                          <p:attrName>style.visibility</p:attrName>
                                        </p:attrNameLst>
                                      </p:cBhvr>
                                      <p:to>
                                        <p:strVal val="hidden"/>
                                      </p:to>
                                    </p:set>
                                  </p:childTnLst>
                                </p:cTn>
                              </p:par>
                            </p:childTnLst>
                          </p:cTn>
                        </p:par>
                      </p:childTnLst>
                    </p:cTn>
                  </p:par>
                  <p:par>
                    <p:cTn id="325" fill="hold">
                      <p:stCondLst>
                        <p:cond delay="indefinite"/>
                      </p:stCondLst>
                      <p:childTnLst>
                        <p:par>
                          <p:cTn id="326" fill="hold">
                            <p:stCondLst>
                              <p:cond delay="0"/>
                            </p:stCondLst>
                            <p:childTnLst>
                              <p:par>
                                <p:cTn id="327" presetID="1" presetClass="exit" presetSubtype="0" fill="hold" grpId="1" nodeType="clickEffect">
                                  <p:stCondLst>
                                    <p:cond delay="0"/>
                                  </p:stCondLst>
                                  <p:childTnLst>
                                    <p:set>
                                      <p:cBhvr>
                                        <p:cTn id="328" dur="1" fill="hold">
                                          <p:stCondLst>
                                            <p:cond delay="0"/>
                                          </p:stCondLst>
                                        </p:cTn>
                                        <p:tgtEl>
                                          <p:spTgt spid="51"/>
                                        </p:tgtEl>
                                        <p:attrNameLst>
                                          <p:attrName>style.visibility</p:attrName>
                                        </p:attrNameLst>
                                      </p:cBhvr>
                                      <p:to>
                                        <p:strVal val="hidden"/>
                                      </p:to>
                                    </p:set>
                                  </p:childTnLst>
                                </p:cTn>
                              </p:par>
                              <p:par>
                                <p:cTn id="329" presetID="1" presetClass="exit" presetSubtype="0" fill="hold" nodeType="withEffect">
                                  <p:stCondLst>
                                    <p:cond delay="0"/>
                                  </p:stCondLst>
                                  <p:childTnLst>
                                    <p:set>
                                      <p:cBhvr>
                                        <p:cTn id="330" dur="1" fill="hold">
                                          <p:stCondLst>
                                            <p:cond delay="0"/>
                                          </p:stCondLst>
                                        </p:cTn>
                                        <p:tgtEl>
                                          <p:spTgt spid="60"/>
                                        </p:tgtEl>
                                        <p:attrNameLst>
                                          <p:attrName>style.visibility</p:attrName>
                                        </p:attrNameLst>
                                      </p:cBhvr>
                                      <p:to>
                                        <p:strVal val="hidden"/>
                                      </p:to>
                                    </p:set>
                                  </p:childTnLst>
                                </p:cTn>
                              </p:par>
                              <p:par>
                                <p:cTn id="331" presetID="1" presetClass="entr" presetSubtype="0" fill="hold" grpId="7" nodeType="withEffect">
                                  <p:stCondLst>
                                    <p:cond delay="0"/>
                                  </p:stCondLst>
                                  <p:childTnLst>
                                    <p:set>
                                      <p:cBhvr>
                                        <p:cTn id="332" dur="1" fill="hold">
                                          <p:stCondLst>
                                            <p:cond delay="0"/>
                                          </p:stCondLst>
                                        </p:cTn>
                                        <p:tgtEl>
                                          <p:spTgt spid="52"/>
                                        </p:tgtEl>
                                        <p:attrNameLst>
                                          <p:attrName>style.visibility</p:attrName>
                                        </p:attrNameLst>
                                      </p:cBhvr>
                                      <p:to>
                                        <p:strVal val="visible"/>
                                      </p:to>
                                    </p:set>
                                  </p:childTnLst>
                                </p:cTn>
                              </p:par>
                              <p:par>
                                <p:cTn id="333" presetID="1" presetClass="entr" presetSubtype="0" fill="hold" grpId="9" nodeType="withEffect">
                                  <p:stCondLst>
                                    <p:cond delay="0"/>
                                  </p:stCondLst>
                                  <p:childTnLst>
                                    <p:set>
                                      <p:cBhvr>
                                        <p:cTn id="334" dur="1" fill="hold">
                                          <p:stCondLst>
                                            <p:cond delay="0"/>
                                          </p:stCondLst>
                                        </p:cTn>
                                        <p:tgtEl>
                                          <p:spTgt spid="42"/>
                                        </p:tgtEl>
                                        <p:attrNameLst>
                                          <p:attrName>style.visibility</p:attrName>
                                        </p:attrNameLst>
                                      </p:cBhvr>
                                      <p:to>
                                        <p:strVal val="visible"/>
                                      </p:to>
                                    </p:set>
                                  </p:childTnLst>
                                </p:cTn>
                              </p:par>
                              <p:par>
                                <p:cTn id="335" presetID="1" presetClass="entr" presetSubtype="0" fill="hold" grpId="9" nodeType="withEffect">
                                  <p:stCondLst>
                                    <p:cond delay="0"/>
                                  </p:stCondLst>
                                  <p:childTnLst>
                                    <p:set>
                                      <p:cBhvr>
                                        <p:cTn id="336" dur="1" fill="hold">
                                          <p:stCondLst>
                                            <p:cond delay="0"/>
                                          </p:stCondLst>
                                        </p:cTn>
                                        <p:tgtEl>
                                          <p:spTgt spid="77"/>
                                        </p:tgtEl>
                                        <p:attrNameLst>
                                          <p:attrName>style.visibility</p:attrName>
                                        </p:attrNameLst>
                                      </p:cBhvr>
                                      <p:to>
                                        <p:strVal val="visible"/>
                                      </p:to>
                                    </p:set>
                                  </p:childTnLst>
                                </p:cTn>
                              </p:par>
                              <p:par>
                                <p:cTn id="337" presetID="1" presetClass="entr" presetSubtype="0" fill="hold" grpId="7" nodeType="withEffect">
                                  <p:stCondLst>
                                    <p:cond delay="0"/>
                                  </p:stCondLst>
                                  <p:childTnLst>
                                    <p:set>
                                      <p:cBhvr>
                                        <p:cTn id="338" dur="1" fill="hold">
                                          <p:stCondLst>
                                            <p:cond delay="0"/>
                                          </p:stCondLst>
                                        </p:cTn>
                                        <p:tgtEl>
                                          <p:spTgt spid="65"/>
                                        </p:tgtEl>
                                        <p:attrNameLst>
                                          <p:attrName>style.visibility</p:attrName>
                                        </p:attrNameLst>
                                      </p:cBhvr>
                                      <p:to>
                                        <p:strVal val="visible"/>
                                      </p:to>
                                    </p:set>
                                  </p:childTnLst>
                                </p:cTn>
                              </p:par>
                            </p:childTnLst>
                          </p:cTn>
                        </p:par>
                      </p:childTnLst>
                    </p:cTn>
                  </p:par>
                </p:childTnLst>
              </p:cTn>
              <p:nextCondLst>
                <p:cond evt="onClick" delay="0">
                  <p:tgtEl>
                    <p:spTgt spid="68"/>
                  </p:tgtEl>
                </p:cond>
              </p:nextCondLst>
            </p:seq>
          </p:childTnLst>
        </p:cTn>
      </p:par>
    </p:tnLst>
    <p:bldLst>
      <p:bldP spid="24" grpId="0"/>
      <p:bldP spid="24" grpId="1"/>
      <p:bldP spid="24" grpId="2"/>
      <p:bldP spid="24" grpId="3"/>
      <p:bldP spid="26" grpId="0"/>
      <p:bldP spid="26" grpId="1"/>
      <p:bldP spid="26" grpId="2"/>
      <p:bldP spid="26" grpId="3"/>
      <p:bldP spid="26" grpId="4"/>
      <p:bldP spid="26" grpId="5"/>
      <p:bldP spid="26" grpId="6"/>
      <p:bldP spid="26" grpId="7"/>
      <p:bldP spid="28" grpId="0"/>
      <p:bldP spid="28" grpId="1"/>
      <p:bldP spid="28" grpId="2"/>
      <p:bldP spid="28" grpId="3"/>
      <p:bldP spid="28" grpId="4"/>
      <p:bldP spid="28" grpId="5"/>
      <p:bldP spid="28" grpId="6"/>
      <p:bldP spid="28" grpId="7"/>
      <p:bldP spid="28" grpId="8"/>
      <p:bldP spid="28" grpId="9"/>
      <p:bldP spid="32" grpId="0"/>
      <p:bldP spid="32" grpId="1"/>
      <p:bldP spid="32" grpId="2"/>
      <p:bldP spid="32" grpId="3"/>
      <p:bldP spid="32" grpId="4"/>
      <p:bldP spid="32" grpId="5"/>
      <p:bldP spid="32" grpId="6"/>
      <p:bldP spid="32" grpId="7"/>
      <p:bldP spid="32" grpId="8"/>
      <p:bldP spid="32" grpId="9"/>
      <p:bldP spid="34" grpId="0"/>
      <p:bldP spid="34" grpId="1"/>
      <p:bldP spid="34" grpId="2"/>
      <p:bldP spid="34" grpId="3"/>
      <p:bldP spid="34" grpId="4"/>
      <p:bldP spid="34" grpId="5"/>
      <p:bldP spid="34" grpId="6"/>
      <p:bldP spid="34" grpId="7"/>
      <p:bldP spid="36" grpId="0"/>
      <p:bldP spid="36" grpId="1"/>
      <p:bldP spid="36" grpId="2"/>
      <p:bldP spid="36" grpId="3"/>
      <p:bldP spid="38" grpId="0"/>
      <p:bldP spid="38" grpId="1"/>
      <p:bldP spid="38" grpId="2"/>
      <p:bldP spid="38" grpId="3"/>
      <p:bldP spid="42" grpId="0"/>
      <p:bldP spid="42" grpId="1"/>
      <p:bldP spid="42" grpId="2"/>
      <p:bldP spid="42" grpId="3"/>
      <p:bldP spid="42" grpId="4"/>
      <p:bldP spid="42" grpId="5"/>
      <p:bldP spid="42" grpId="6"/>
      <p:bldP spid="42" grpId="7"/>
      <p:bldP spid="42" grpId="8"/>
      <p:bldP spid="42" grpId="9"/>
      <p:bldP spid="52" grpId="0"/>
      <p:bldP spid="52" grpId="1"/>
      <p:bldP spid="52" grpId="2"/>
      <p:bldP spid="52" grpId="3"/>
      <p:bldP spid="52" grpId="4"/>
      <p:bldP spid="52" grpId="5"/>
      <p:bldP spid="52" grpId="6"/>
      <p:bldP spid="52" grpId="7"/>
      <p:bldP spid="29" grpId="0" animBg="1"/>
      <p:bldP spid="29" grpId="1" animBg="1"/>
      <p:bldP spid="40" grpId="0" animBg="1"/>
      <p:bldP spid="40" grpId="1" animBg="1"/>
      <p:bldP spid="44" grpId="0" animBg="1"/>
      <p:bldP spid="44" grpId="1" animBg="1"/>
      <p:bldP spid="54" grpId="0" animBg="1"/>
      <p:bldP spid="54" grpId="1" animBg="1"/>
      <p:bldP spid="56" grpId="0" animBg="1"/>
      <p:bldP spid="56" grpId="1" animBg="1"/>
      <p:bldP spid="58" grpId="0" animBg="1"/>
      <p:bldP spid="58" grpId="1" animBg="1"/>
      <p:bldP spid="65" grpId="0"/>
      <p:bldP spid="65" grpId="1"/>
      <p:bldP spid="65" grpId="2"/>
      <p:bldP spid="65" grpId="3"/>
      <p:bldP spid="65" grpId="4"/>
      <p:bldP spid="65" grpId="5"/>
      <p:bldP spid="65" grpId="6"/>
      <p:bldP spid="65" grpId="7"/>
      <p:bldP spid="69" grpId="0"/>
      <p:bldP spid="69" grpId="1"/>
      <p:bldP spid="69" grpId="2"/>
      <p:bldP spid="69" grpId="3"/>
      <p:bldP spid="77" grpId="0"/>
      <p:bldP spid="77" grpId="1"/>
      <p:bldP spid="77" grpId="2"/>
      <p:bldP spid="77" grpId="3"/>
      <p:bldP spid="77" grpId="4"/>
      <p:bldP spid="77" grpId="5"/>
      <p:bldP spid="77" grpId="6"/>
      <p:bldP spid="77" grpId="7"/>
      <p:bldP spid="77" grpId="8"/>
      <p:bldP spid="77" grpId="9"/>
      <p:bldP spid="78" grpId="0" animBg="1"/>
      <p:bldP spid="78" grpId="1" animBg="1"/>
      <p:bldP spid="80" grpId="0" animBg="1"/>
      <p:bldP spid="80" grpId="1" animBg="1"/>
      <p:bldP spid="81" grpId="0" animBg="1"/>
      <p:bldP spid="81" grpId="1" animBg="1"/>
      <p:bldP spid="83" grpId="0" animBg="1"/>
      <p:bldP spid="83" grpId="1" animBg="1"/>
      <p:bldP spid="49" grpId="0" animBg="1"/>
      <p:bldP spid="49" grpId="1" animBg="1"/>
      <p:bldP spid="51" grpId="0" animBg="1"/>
      <p:bldP spid="51"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Vad är radikalisering?</a:t>
            </a:r>
          </a:p>
        </p:txBody>
      </p:sp>
      <p:sp>
        <p:nvSpPr>
          <p:cNvPr id="3" name="Platshållare för innehåll 2"/>
          <p:cNvSpPr>
            <a:spLocks noGrp="1"/>
          </p:cNvSpPr>
          <p:nvPr>
            <p:ph idx="1"/>
          </p:nvPr>
        </p:nvSpPr>
        <p:spPr>
          <a:xfrm>
            <a:off x="2654400" y="1495326"/>
            <a:ext cx="7762080" cy="4525963"/>
          </a:xfrm>
        </p:spPr>
        <p:txBody>
          <a:bodyPr>
            <a:normAutofit fontScale="85000" lnSpcReduction="10000"/>
          </a:bodyPr>
          <a:lstStyle/>
          <a:p>
            <a:pPr fontAlgn="base"/>
            <a:r>
              <a:rPr lang="sv-SE" dirty="0"/>
              <a:t>Intensiv socialisering inom en viss grupp </a:t>
            </a:r>
          </a:p>
          <a:p>
            <a:pPr fontAlgn="base"/>
            <a:r>
              <a:rPr lang="sv-SE" dirty="0"/>
              <a:t>Avståndstagande från andra sociala sammanhang; familjen, gamla vänner, i skolan och på fritiden</a:t>
            </a:r>
          </a:p>
          <a:p>
            <a:pPr fontAlgn="base"/>
            <a:r>
              <a:rPr lang="sv-SE" dirty="0"/>
              <a:t>Acceptans av extrema idéer och metoder</a:t>
            </a:r>
          </a:p>
          <a:p>
            <a:pPr fontAlgn="base"/>
            <a:r>
              <a:rPr lang="sv-SE" dirty="0"/>
              <a:t>Bejakande och bruk av våld</a:t>
            </a:r>
          </a:p>
          <a:p>
            <a:pPr fontAlgn="base"/>
            <a:r>
              <a:rPr lang="sv-SE" dirty="0"/>
              <a:t>Anslutning till organiserade extrema grupper eller nätverk</a:t>
            </a:r>
          </a:p>
          <a:p>
            <a:pPr fontAlgn="base"/>
            <a:r>
              <a:rPr lang="sv-SE" dirty="0"/>
              <a:t>En alltmer ensidig, svart-vit verklighetsuppfattning, som inte ger utrymme för alternativa perspektiv</a:t>
            </a:r>
          </a:p>
          <a:p>
            <a:pPr fontAlgn="base"/>
            <a:r>
              <a:rPr lang="sv-SE" dirty="0"/>
              <a:t>Verklighetsuppfattningen upplevs så akut och allvarlig att drastiska handlingar är nödvändiga och rättfärdiga – ändamålet helgar medlen</a:t>
            </a:r>
          </a:p>
          <a:p>
            <a:pPr fontAlgn="base"/>
            <a:r>
              <a:rPr lang="sv-SE" dirty="0"/>
              <a:t>En avhumanisering av dem som är ”på den andra sidan”</a:t>
            </a:r>
          </a:p>
        </p:txBody>
      </p:sp>
    </p:spTree>
    <p:extLst>
      <p:ext uri="{BB962C8B-B14F-4D97-AF65-F5344CB8AC3E}">
        <p14:creationId xmlns:p14="http://schemas.microsoft.com/office/powerpoint/2010/main" val="1664606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Tre kända former av våldsbejakande extremism</a:t>
            </a:r>
          </a:p>
        </p:txBody>
      </p:sp>
      <p:sp>
        <p:nvSpPr>
          <p:cNvPr id="3" name="Platshållare för innehåll 2"/>
          <p:cNvSpPr>
            <a:spLocks noGrp="1"/>
          </p:cNvSpPr>
          <p:nvPr>
            <p:ph idx="1"/>
          </p:nvPr>
        </p:nvSpPr>
        <p:spPr>
          <a:xfrm>
            <a:off x="2654400" y="1556793"/>
            <a:ext cx="7762080" cy="4525963"/>
          </a:xfrm>
        </p:spPr>
        <p:txBody>
          <a:bodyPr/>
          <a:lstStyle/>
          <a:p>
            <a:r>
              <a:rPr lang="sv-SE" dirty="0"/>
              <a:t>Den extremistiska autonoma miljön</a:t>
            </a:r>
          </a:p>
          <a:p>
            <a:r>
              <a:rPr lang="sv-SE" dirty="0"/>
              <a:t>Den extremistiska vit makt miljön</a:t>
            </a:r>
          </a:p>
          <a:p>
            <a:r>
              <a:rPr lang="sv-SE" dirty="0"/>
              <a:t>Islamistisk extremism</a:t>
            </a:r>
          </a:p>
          <a:p>
            <a:endParaRPr lang="sv-SE" dirty="0"/>
          </a:p>
          <a:p>
            <a:endParaRPr lang="sv-SE" dirty="0"/>
          </a:p>
        </p:txBody>
      </p:sp>
      <p:grpSp>
        <p:nvGrpSpPr>
          <p:cNvPr id="4" name="Grupp 3"/>
          <p:cNvGrpSpPr/>
          <p:nvPr/>
        </p:nvGrpSpPr>
        <p:grpSpPr>
          <a:xfrm>
            <a:off x="1524000" y="3305022"/>
            <a:ext cx="9144001" cy="2356226"/>
            <a:chOff x="-1" y="1889685"/>
            <a:chExt cx="9144001" cy="2356226"/>
          </a:xfrm>
        </p:grpSpPr>
        <p:pic>
          <p:nvPicPr>
            <p:cNvPr id="5" name="Platshållare för bild 4"/>
            <p:cNvPicPr>
              <a:picLocks noChangeAspect="1"/>
            </p:cNvPicPr>
            <p:nvPr/>
          </p:nvPicPr>
          <p:blipFill rotWithShape="1">
            <a:blip r:embed="rId3">
              <a:extLst>
                <a:ext uri="{28A0092B-C50C-407E-A947-70E740481C1C}">
                  <a14:useLocalDpi xmlns:a14="http://schemas.microsoft.com/office/drawing/2010/main" val="0"/>
                </a:ext>
              </a:extLst>
            </a:blip>
            <a:srcRect l="5823" r="5823" b="7951"/>
            <a:stretch/>
          </p:blipFill>
          <p:spPr>
            <a:xfrm>
              <a:off x="-1" y="1927149"/>
              <a:ext cx="3358752" cy="2318762"/>
            </a:xfrm>
            <a:prstGeom prst="rect">
              <a:avLst/>
            </a:prstGeom>
          </p:spPr>
        </p:pic>
        <p:pic>
          <p:nvPicPr>
            <p:cNvPr id="6" name="Bildobjekt 5"/>
            <p:cNvPicPr>
              <a:picLocks noChangeAspect="1"/>
            </p:cNvPicPr>
            <p:nvPr/>
          </p:nvPicPr>
          <p:blipFill rotWithShape="1">
            <a:blip r:embed="rId4" cstate="print">
              <a:extLst>
                <a:ext uri="{28A0092B-C50C-407E-A947-70E740481C1C}">
                  <a14:useLocalDpi xmlns:a14="http://schemas.microsoft.com/office/drawing/2010/main" val="0"/>
                </a:ext>
              </a:extLst>
            </a:blip>
            <a:srcRect l="1267" t="6512" r="3165" b="3638"/>
            <a:stretch/>
          </p:blipFill>
          <p:spPr>
            <a:xfrm>
              <a:off x="3090517" y="1949092"/>
              <a:ext cx="3629529" cy="2274877"/>
            </a:xfrm>
            <a:prstGeom prst="rect">
              <a:avLst/>
            </a:prstGeom>
          </p:spPr>
        </p:pic>
        <p:pic>
          <p:nvPicPr>
            <p:cNvPr id="7" name="Platshållare för bild 4"/>
            <p:cNvPicPr>
              <a:picLocks noChangeAspect="1"/>
            </p:cNvPicPr>
            <p:nvPr/>
          </p:nvPicPr>
          <p:blipFill rotWithShape="1">
            <a:blip r:embed="rId5">
              <a:extLst>
                <a:ext uri="{28A0092B-C50C-407E-A947-70E740481C1C}">
                  <a14:useLocalDpi xmlns:a14="http://schemas.microsoft.com/office/drawing/2010/main" val="0"/>
                </a:ext>
              </a:extLst>
            </a:blip>
            <a:srcRect l="1181" r="4510"/>
            <a:stretch/>
          </p:blipFill>
          <p:spPr>
            <a:xfrm>
              <a:off x="6141211" y="1905207"/>
              <a:ext cx="3002789" cy="2331603"/>
            </a:xfrm>
            <a:prstGeom prst="rect">
              <a:avLst/>
            </a:prstGeom>
          </p:spPr>
        </p:pic>
        <p:cxnSp>
          <p:nvCxnSpPr>
            <p:cNvPr id="8" name="Rak 7"/>
            <p:cNvCxnSpPr/>
            <p:nvPr/>
          </p:nvCxnSpPr>
          <p:spPr>
            <a:xfrm>
              <a:off x="0" y="1918049"/>
              <a:ext cx="91440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ak 8"/>
            <p:cNvCxnSpPr/>
            <p:nvPr/>
          </p:nvCxnSpPr>
          <p:spPr>
            <a:xfrm>
              <a:off x="-1" y="4223969"/>
              <a:ext cx="91440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p:cNvCxnSpPr/>
            <p:nvPr/>
          </p:nvCxnSpPr>
          <p:spPr>
            <a:xfrm>
              <a:off x="3073365" y="1949092"/>
              <a:ext cx="0" cy="2274877"/>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p:cNvCxnSpPr/>
            <p:nvPr/>
          </p:nvCxnSpPr>
          <p:spPr>
            <a:xfrm>
              <a:off x="6141211" y="1889685"/>
              <a:ext cx="0" cy="2347125"/>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ktangel 11"/>
            <p:cNvSpPr/>
            <p:nvPr/>
          </p:nvSpPr>
          <p:spPr>
            <a:xfrm>
              <a:off x="2699792" y="1927149"/>
              <a:ext cx="373573" cy="2557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3957397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rotWithShape="1">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22883" r="21984"/>
          <a:stretch/>
        </p:blipFill>
        <p:spPr bwMode="auto">
          <a:xfrm>
            <a:off x="3970461" y="1027639"/>
            <a:ext cx="4308591" cy="417471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 name="Rubrik 3"/>
          <p:cNvSpPr>
            <a:spLocks noGrp="1"/>
          </p:cNvSpPr>
          <p:nvPr>
            <p:ph type="title"/>
          </p:nvPr>
        </p:nvSpPr>
        <p:spPr/>
        <p:txBody>
          <a:bodyPr>
            <a:normAutofit/>
          </a:bodyPr>
          <a:lstStyle/>
          <a:p>
            <a:pPr algn="ctr"/>
            <a:r>
              <a:rPr lang="sv-SE" dirty="0">
                <a:solidFill>
                  <a:prstClr val="black"/>
                </a:solidFill>
              </a:rPr>
              <a:t>Den extremistiska     autonoma miljön </a:t>
            </a:r>
            <a:endParaRPr lang="sv-SE" dirty="0"/>
          </a:p>
        </p:txBody>
      </p:sp>
      <p:sp>
        <p:nvSpPr>
          <p:cNvPr id="8" name="Hem 7">
            <a:hlinkClick r:id="" action="ppaction://noaction" highlightClick="1"/>
          </p:cNvPr>
          <p:cNvSpPr/>
          <p:nvPr/>
        </p:nvSpPr>
        <p:spPr>
          <a:xfrm>
            <a:off x="10039352" y="959645"/>
            <a:ext cx="171450" cy="171450"/>
          </a:xfrm>
          <a:prstGeom prst="actionButtonHom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Tree>
    <p:extLst>
      <p:ext uri="{BB962C8B-B14F-4D97-AF65-F5344CB8AC3E}">
        <p14:creationId xmlns:p14="http://schemas.microsoft.com/office/powerpoint/2010/main" val="2635497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Den extremistiska autonoma miljön </a:t>
            </a:r>
          </a:p>
        </p:txBody>
      </p:sp>
      <p:sp>
        <p:nvSpPr>
          <p:cNvPr id="3" name="Platshållare för innehåll 2"/>
          <p:cNvSpPr>
            <a:spLocks noGrp="1"/>
          </p:cNvSpPr>
          <p:nvPr>
            <p:ph sz="half" idx="1"/>
          </p:nvPr>
        </p:nvSpPr>
        <p:spPr/>
        <p:txBody>
          <a:bodyPr>
            <a:noAutofit/>
          </a:bodyPr>
          <a:lstStyle/>
          <a:p>
            <a:pPr marL="0" indent="0">
              <a:buNone/>
            </a:pPr>
            <a:r>
              <a:rPr lang="sv-SE" sz="1500" dirty="0"/>
              <a:t>Inom den autonoma miljön finns individer, grupper och nätverk som verkar för ett klasslöst och ekonomiskt jämlikt samhälle.</a:t>
            </a:r>
          </a:p>
          <a:p>
            <a:pPr marL="0" indent="0">
              <a:buNone/>
            </a:pPr>
            <a:r>
              <a:rPr lang="sv-SE" sz="1500" dirty="0"/>
              <a:t>De ideologiska utgångspunkterna varierar, men gemensamt för dem är uppfattningen om att den upplevda fascismen måste motarbetas i alla dess former. Begreppet fascism används i bred bemärkelse och omfattar så gott som alla typer av samhälleliga orättvisor och finns på alla samhällets nivåer, till exempel i form av orättvisor mellan rika och fattiga och mellan män och kvinnor. </a:t>
            </a:r>
          </a:p>
          <a:p>
            <a:pPr marL="0" indent="0">
              <a:buNone/>
            </a:pPr>
            <a:endParaRPr lang="sv-SE" sz="1500" dirty="0"/>
          </a:p>
          <a:p>
            <a:pPr marL="0" indent="0">
              <a:buNone/>
            </a:pPr>
            <a:endParaRPr lang="sv-SE" sz="1500" dirty="0"/>
          </a:p>
        </p:txBody>
      </p:sp>
      <p:pic>
        <p:nvPicPr>
          <p:cNvPr id="12" name="Platshållare för innehåll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0438" y="2079820"/>
            <a:ext cx="3858914" cy="2707592"/>
          </a:xfrm>
          <a:prstGeom prst="rect">
            <a:avLst/>
          </a:prstGeom>
        </p:spPr>
      </p:pic>
      <p:sp>
        <p:nvSpPr>
          <p:cNvPr id="5" name="textruta 4"/>
          <p:cNvSpPr txBox="1"/>
          <p:nvPr/>
        </p:nvSpPr>
        <p:spPr>
          <a:xfrm>
            <a:off x="2152652" y="5558937"/>
            <a:ext cx="1635369" cy="369332"/>
          </a:xfrm>
          <a:prstGeom prst="rect">
            <a:avLst/>
          </a:prstGeom>
          <a:noFill/>
        </p:spPr>
        <p:txBody>
          <a:bodyPr wrap="square" rtlCol="0">
            <a:spAutoFit/>
          </a:bodyPr>
          <a:lstStyle/>
          <a:p>
            <a:r>
              <a:rPr lang="sv-SE" sz="900" dirty="0">
                <a:latin typeface="Arial" panose="020B0604020202020204" pitchFamily="34" charset="0"/>
                <a:cs typeface="Arial" panose="020B0604020202020204" pitchFamily="34" charset="0"/>
              </a:rPr>
              <a:t>Källa: Säkerhetspolisen 2016</a:t>
            </a:r>
          </a:p>
        </p:txBody>
      </p:sp>
      <p:sp>
        <p:nvSpPr>
          <p:cNvPr id="6" name="Hem 5">
            <a:hlinkClick r:id="" action="ppaction://noaction" highlightClick="1"/>
          </p:cNvPr>
          <p:cNvSpPr/>
          <p:nvPr/>
        </p:nvSpPr>
        <p:spPr>
          <a:xfrm>
            <a:off x="10039352" y="959645"/>
            <a:ext cx="171450" cy="171450"/>
          </a:xfrm>
          <a:prstGeom prst="actionButtonHom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Tree>
    <p:extLst>
      <p:ext uri="{BB962C8B-B14F-4D97-AF65-F5344CB8AC3E}">
        <p14:creationId xmlns:p14="http://schemas.microsoft.com/office/powerpoint/2010/main" val="2844442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prstClr val="black"/>
                </a:solidFill>
              </a:rPr>
              <a:t>Den extremistiska autonoma miljön </a:t>
            </a:r>
            <a:endParaRPr lang="sv-SE" dirty="0"/>
          </a:p>
        </p:txBody>
      </p:sp>
      <p:sp>
        <p:nvSpPr>
          <p:cNvPr id="3" name="Platshållare för innehåll 2"/>
          <p:cNvSpPr>
            <a:spLocks noGrp="1"/>
          </p:cNvSpPr>
          <p:nvPr>
            <p:ph sz="half" idx="1"/>
          </p:nvPr>
        </p:nvSpPr>
        <p:spPr/>
        <p:txBody>
          <a:bodyPr/>
          <a:lstStyle/>
          <a:p>
            <a:pPr marL="0" indent="0">
              <a:buNone/>
            </a:pPr>
            <a:r>
              <a:rPr lang="sv-SE" sz="1500" dirty="0">
                <a:solidFill>
                  <a:prstClr val="black"/>
                </a:solidFill>
              </a:rPr>
              <a:t>För många anhängare inbegriper alla former av hierarkier någon form av förtryck.        Det innebär bland annat att aktörerna organiserar sig i platta och nätverksliknande strukturer och att verksamheten ofta genomförs i form av aktioner som i sin tur kan vara delar av större kampanjer. Detta gör det möjligt för alla som delar miljöns värdegrund och som sympatiserar med en viss fråga att engagera sig i kampanjens namn, oavsett grupptillhörighet, vilket i sin tur leder till att enskilda personer kan vara engagerade i flera olika konstellationer samtidigt.</a:t>
            </a:r>
          </a:p>
          <a:p>
            <a:pPr marL="0" indent="0">
              <a:buNone/>
            </a:pPr>
            <a:endParaRPr lang="sv-SE" dirty="0"/>
          </a:p>
        </p:txBody>
      </p:sp>
      <p:pic>
        <p:nvPicPr>
          <p:cNvPr id="9" name="Platshållare för innehåll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85030" y="2080324"/>
            <a:ext cx="3854322" cy="3131344"/>
          </a:xfrm>
        </p:spPr>
      </p:pic>
      <p:sp>
        <p:nvSpPr>
          <p:cNvPr id="5" name="textruta 4"/>
          <p:cNvSpPr txBox="1"/>
          <p:nvPr/>
        </p:nvSpPr>
        <p:spPr>
          <a:xfrm>
            <a:off x="2152652" y="5558937"/>
            <a:ext cx="1635369" cy="369332"/>
          </a:xfrm>
          <a:prstGeom prst="rect">
            <a:avLst/>
          </a:prstGeom>
          <a:noFill/>
        </p:spPr>
        <p:txBody>
          <a:bodyPr wrap="square" rtlCol="0">
            <a:spAutoFit/>
          </a:bodyPr>
          <a:lstStyle/>
          <a:p>
            <a:r>
              <a:rPr lang="sv-SE" sz="900" dirty="0">
                <a:latin typeface="Arial" panose="020B0604020202020204" pitchFamily="34" charset="0"/>
                <a:cs typeface="Arial" panose="020B0604020202020204" pitchFamily="34" charset="0"/>
              </a:rPr>
              <a:t>Källa: Säkerhetspolisen 2016</a:t>
            </a:r>
          </a:p>
        </p:txBody>
      </p:sp>
      <p:sp>
        <p:nvSpPr>
          <p:cNvPr id="6" name="Hem 5">
            <a:hlinkClick r:id="" action="ppaction://noaction" highlightClick="1"/>
          </p:cNvPr>
          <p:cNvSpPr/>
          <p:nvPr/>
        </p:nvSpPr>
        <p:spPr>
          <a:xfrm>
            <a:off x="10039352" y="959645"/>
            <a:ext cx="171450" cy="171450"/>
          </a:xfrm>
          <a:prstGeom prst="actionButtonHom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Tree>
    <p:extLst>
      <p:ext uri="{BB962C8B-B14F-4D97-AF65-F5344CB8AC3E}">
        <p14:creationId xmlns:p14="http://schemas.microsoft.com/office/powerpoint/2010/main" val="4012406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rotWithShape="1">
          <a:blip r:embed="rId2">
            <a:clrChange>
              <a:clrFrom>
                <a:srgbClr val="FFFFFF"/>
              </a:clrFrom>
              <a:clrTo>
                <a:srgbClr val="FFFFFF">
                  <a:alpha val="0"/>
                </a:srgbClr>
              </a:clrTo>
            </a:clrChange>
            <a:lum bright="70000" contrast="-70000"/>
          </a:blip>
          <a:srcRect l="4883" t="3027" r="2328" b="1884"/>
          <a:stretch/>
        </p:blipFill>
        <p:spPr>
          <a:xfrm>
            <a:off x="3980626" y="1041890"/>
            <a:ext cx="4342027" cy="413829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 name="Rubrik 3"/>
          <p:cNvSpPr>
            <a:spLocks noGrp="1"/>
          </p:cNvSpPr>
          <p:nvPr>
            <p:ph type="title"/>
          </p:nvPr>
        </p:nvSpPr>
        <p:spPr/>
        <p:txBody>
          <a:bodyPr>
            <a:normAutofit/>
          </a:bodyPr>
          <a:lstStyle/>
          <a:p>
            <a:pPr algn="ctr"/>
            <a:r>
              <a:rPr lang="sv-SE" dirty="0">
                <a:solidFill>
                  <a:prstClr val="black"/>
                </a:solidFill>
              </a:rPr>
              <a:t>Den extremistiska </a:t>
            </a:r>
            <a:br>
              <a:rPr lang="sv-SE" dirty="0">
                <a:solidFill>
                  <a:prstClr val="black"/>
                </a:solidFill>
              </a:rPr>
            </a:br>
            <a:r>
              <a:rPr lang="sv-SE" dirty="0">
                <a:solidFill>
                  <a:prstClr val="black"/>
                </a:solidFill>
              </a:rPr>
              <a:t>vit makt miljön</a:t>
            </a:r>
            <a:endParaRPr lang="sv-SE" dirty="0"/>
          </a:p>
        </p:txBody>
      </p:sp>
      <p:sp>
        <p:nvSpPr>
          <p:cNvPr id="5" name="Hem 4">
            <a:hlinkClick r:id="" action="ppaction://noaction" highlightClick="1"/>
          </p:cNvPr>
          <p:cNvSpPr/>
          <p:nvPr/>
        </p:nvSpPr>
        <p:spPr>
          <a:xfrm>
            <a:off x="10039352" y="959645"/>
            <a:ext cx="171450" cy="171450"/>
          </a:xfrm>
          <a:prstGeom prst="actionButtonHom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Tree>
    <p:extLst>
      <p:ext uri="{BB962C8B-B14F-4D97-AF65-F5344CB8AC3E}">
        <p14:creationId xmlns:p14="http://schemas.microsoft.com/office/powerpoint/2010/main" val="177898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Den extremistiska vit makt miljön</a:t>
            </a:r>
          </a:p>
        </p:txBody>
      </p:sp>
      <p:sp>
        <p:nvSpPr>
          <p:cNvPr id="3" name="Platshållare för innehåll 2"/>
          <p:cNvSpPr>
            <a:spLocks noGrp="1"/>
          </p:cNvSpPr>
          <p:nvPr>
            <p:ph sz="half" idx="1"/>
          </p:nvPr>
        </p:nvSpPr>
        <p:spPr/>
        <p:txBody>
          <a:bodyPr>
            <a:noAutofit/>
          </a:bodyPr>
          <a:lstStyle/>
          <a:p>
            <a:pPr marL="0" indent="0">
              <a:buNone/>
            </a:pPr>
            <a:r>
              <a:rPr lang="sv-SE" sz="1500" dirty="0"/>
              <a:t>Vit makt-miljön består av individer, grupper och organisationer som vill ha ett auktoritärt styre och en nationell gemenskap baserad på etnicitet. </a:t>
            </a:r>
          </a:p>
          <a:p>
            <a:pPr marL="0" indent="0">
              <a:buNone/>
            </a:pPr>
            <a:r>
              <a:rPr lang="sv-SE" sz="1500" dirty="0"/>
              <a:t>Miljön präglas av en föreställning om att människor kan delas in i olika raser – och att den vita rasen är överlägsen de övriga. Även om flera av aktörerna tonat ned rastänkandet, till exempel genom att ersätta termen ”ras” med begreppet ”kultur”, är principen den samma, då kulturen anses vara medfödd och omöjlig att förändra. </a:t>
            </a:r>
          </a:p>
          <a:p>
            <a:pPr marL="0" indent="0">
              <a:buNone/>
            </a:pPr>
            <a:endParaRPr lang="sv-SE" sz="1500" dirty="0"/>
          </a:p>
        </p:txBody>
      </p:sp>
      <p:pic>
        <p:nvPicPr>
          <p:cNvPr id="7" name="Platshållare för innehåll 4"/>
          <p:cNvPicPr>
            <a:picLocks noChangeAspect="1"/>
          </p:cNvPicPr>
          <p:nvPr/>
        </p:nvPicPr>
        <p:blipFill rotWithShape="1">
          <a:blip r:embed="rId2">
            <a:extLst>
              <a:ext uri="{28A0092B-C50C-407E-A947-70E740481C1C}">
                <a14:useLocalDpi xmlns:a14="http://schemas.microsoft.com/office/drawing/2010/main" val="0"/>
              </a:ext>
            </a:extLst>
          </a:blip>
          <a:srcRect l="6418" t="1828" r="1262" b="1"/>
          <a:stretch/>
        </p:blipFill>
        <p:spPr>
          <a:xfrm>
            <a:off x="6435654" y="2079821"/>
            <a:ext cx="3603698" cy="27405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 name="textruta 4"/>
          <p:cNvSpPr txBox="1"/>
          <p:nvPr/>
        </p:nvSpPr>
        <p:spPr>
          <a:xfrm>
            <a:off x="2152652" y="5558937"/>
            <a:ext cx="1635369" cy="369332"/>
          </a:xfrm>
          <a:prstGeom prst="rect">
            <a:avLst/>
          </a:prstGeom>
          <a:noFill/>
        </p:spPr>
        <p:txBody>
          <a:bodyPr wrap="square" rtlCol="0">
            <a:spAutoFit/>
          </a:bodyPr>
          <a:lstStyle/>
          <a:p>
            <a:r>
              <a:rPr lang="sv-SE" sz="900" dirty="0">
                <a:latin typeface="Arial" panose="020B0604020202020204" pitchFamily="34" charset="0"/>
                <a:cs typeface="Arial" panose="020B0604020202020204" pitchFamily="34" charset="0"/>
              </a:rPr>
              <a:t>Källa: Säkerhetspolisen 2016</a:t>
            </a:r>
          </a:p>
        </p:txBody>
      </p:sp>
      <p:sp>
        <p:nvSpPr>
          <p:cNvPr id="6" name="Hem 5">
            <a:hlinkClick r:id="" action="ppaction://noaction" highlightClick="1"/>
          </p:cNvPr>
          <p:cNvSpPr/>
          <p:nvPr/>
        </p:nvSpPr>
        <p:spPr>
          <a:xfrm>
            <a:off x="10039352" y="959645"/>
            <a:ext cx="171450" cy="171450"/>
          </a:xfrm>
          <a:prstGeom prst="actionButtonHom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Tree>
    <p:extLst>
      <p:ext uri="{BB962C8B-B14F-4D97-AF65-F5344CB8AC3E}">
        <p14:creationId xmlns:p14="http://schemas.microsoft.com/office/powerpoint/2010/main" val="250667267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6104</Words>
  <Application>Microsoft Office PowerPoint</Application>
  <PresentationFormat>Bredbild</PresentationFormat>
  <Paragraphs>311</Paragraphs>
  <Slides>22</Slides>
  <Notes>4</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22</vt:i4>
      </vt:variant>
    </vt:vector>
  </HeadingPairs>
  <TitlesOfParts>
    <vt:vector size="28" baseType="lpstr">
      <vt:lpstr>Arial</vt:lpstr>
      <vt:lpstr>Berlin Sans FB Demi</vt:lpstr>
      <vt:lpstr>Calibri</vt:lpstr>
      <vt:lpstr>Calibri Light</vt:lpstr>
      <vt:lpstr>Gill Sans MT</vt:lpstr>
      <vt:lpstr>Office-tema</vt:lpstr>
      <vt:lpstr>Våldsbejakande extremism - Olika inriktningar och symboler</vt:lpstr>
      <vt:lpstr>Vad är våldsbejakande extremism</vt:lpstr>
      <vt:lpstr>Vad är radikalisering?</vt:lpstr>
      <vt:lpstr>Tre kända former av våldsbejakande extremism</vt:lpstr>
      <vt:lpstr>Den extremistiska     autonoma miljön </vt:lpstr>
      <vt:lpstr>Den extremistiska autonoma miljön </vt:lpstr>
      <vt:lpstr>Den extremistiska autonoma miljön </vt:lpstr>
      <vt:lpstr>Den extremistiska  vit makt miljön</vt:lpstr>
      <vt:lpstr>Den extremistiska vit makt miljön</vt:lpstr>
      <vt:lpstr>Den extremistiska vit makt miljön</vt:lpstr>
      <vt:lpstr>Den extremistiska vit makt miljön</vt:lpstr>
      <vt:lpstr>Våldsbejakande islamistisk extremism</vt:lpstr>
      <vt:lpstr>Våldsbejakande islamistisk extremism</vt:lpstr>
      <vt:lpstr>Våldsbejakande islamistisk extremism</vt:lpstr>
      <vt:lpstr>Våldsbejakande islamistisk extremism</vt:lpstr>
      <vt:lpstr>Symboler  Den extremistiska autonoma miljön </vt:lpstr>
      <vt:lpstr>Symboler – Den extremistiska autonoma miljön </vt:lpstr>
      <vt:lpstr>Symboler Den extremistiska vit makt miljön</vt:lpstr>
      <vt:lpstr>Symboler – Den extremistiska vit makt-miljön</vt:lpstr>
      <vt:lpstr>Symboler – Den extremistiska vit makt-miljön</vt:lpstr>
      <vt:lpstr>Symboler Våldsbejakande islamistisk extremism</vt:lpstr>
      <vt:lpstr>Symboler – Våldsbejakande islamistisk extremism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Våldsbejakande extremism - Olika inriktningar och symboler</dc:title>
  <dc:creator>Örnjäger Malin</dc:creator>
  <cp:lastModifiedBy>Örnjäger Malin</cp:lastModifiedBy>
  <cp:revision>1</cp:revision>
  <dcterms:created xsi:type="dcterms:W3CDTF">2017-03-10T11:37:38Z</dcterms:created>
  <dcterms:modified xsi:type="dcterms:W3CDTF">2017-03-10T11:38:50Z</dcterms:modified>
</cp:coreProperties>
</file>